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4.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6.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7.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8.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20.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9.xml" ContentType="application/vnd.openxmlformats-officedocument.drawingml.diagramData+xml"/>
  <Override PartName="/ppt/diagrams/data11.xml" ContentType="application/vnd.openxmlformats-officedocument.drawingml.diagramData+xml"/>
  <Override PartName="/ppt/diagrams/data13.xml" ContentType="application/vnd.openxmlformats-officedocument.drawingml.diagramData+xml"/>
  <Override PartName="/ppt/diagrams/data15.xml" ContentType="application/vnd.openxmlformats-officedocument.drawingml.diagramData+xml"/>
  <Override PartName="/ppt/diagrams/data1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648" r:id="rId2"/>
    <p:sldId id="645" r:id="rId3"/>
    <p:sldId id="689" r:id="rId4"/>
    <p:sldId id="693" r:id="rId5"/>
    <p:sldId id="695" r:id="rId6"/>
    <p:sldId id="696" r:id="rId7"/>
    <p:sldId id="697" r:id="rId8"/>
    <p:sldId id="698" r:id="rId9"/>
    <p:sldId id="699" r:id="rId10"/>
    <p:sldId id="700" r:id="rId11"/>
    <p:sldId id="701" r:id="rId12"/>
    <p:sldId id="702" r:id="rId13"/>
    <p:sldId id="703" r:id="rId14"/>
    <p:sldId id="704" r:id="rId15"/>
    <p:sldId id="705" r:id="rId16"/>
    <p:sldId id="706" r:id="rId17"/>
    <p:sldId id="707" r:id="rId18"/>
    <p:sldId id="708" r:id="rId19"/>
    <p:sldId id="709" r:id="rId20"/>
    <p:sldId id="710" r:id="rId21"/>
    <p:sldId id="711" r:id="rId22"/>
    <p:sldId id="712" r:id="rId23"/>
    <p:sldId id="713" r:id="rId24"/>
    <p:sldId id="694" r:id="rId25"/>
    <p:sldId id="715" r:id="rId26"/>
    <p:sldId id="716" r:id="rId27"/>
    <p:sldId id="717" r:id="rId28"/>
    <p:sldId id="718" r:id="rId29"/>
    <p:sldId id="719" r:id="rId30"/>
    <p:sldId id="714" r:id="rId31"/>
    <p:sldId id="646" r:id="rId32"/>
    <p:sldId id="647" r:id="rId33"/>
    <p:sldId id="465" r:id="rId34"/>
    <p:sldId id="653" r:id="rId35"/>
    <p:sldId id="464" r:id="rId36"/>
    <p:sldId id="500" r:id="rId37"/>
    <p:sldId id="501" r:id="rId38"/>
    <p:sldId id="502" r:id="rId39"/>
    <p:sldId id="504" r:id="rId40"/>
    <p:sldId id="609" r:id="rId41"/>
    <p:sldId id="505" r:id="rId42"/>
    <p:sldId id="506" r:id="rId43"/>
    <p:sldId id="604" r:id="rId44"/>
    <p:sldId id="605" r:id="rId45"/>
    <p:sldId id="503" r:id="rId46"/>
    <p:sldId id="507" r:id="rId47"/>
    <p:sldId id="508" r:id="rId48"/>
    <p:sldId id="509" r:id="rId49"/>
    <p:sldId id="654" r:id="rId50"/>
    <p:sldId id="656" r:id="rId51"/>
    <p:sldId id="657" r:id="rId52"/>
    <p:sldId id="655" r:id="rId53"/>
    <p:sldId id="511" r:id="rId54"/>
    <p:sldId id="512" r:id="rId55"/>
    <p:sldId id="658" r:id="rId56"/>
    <p:sldId id="659" r:id="rId57"/>
    <p:sldId id="661" r:id="rId58"/>
    <p:sldId id="660" r:id="rId59"/>
    <p:sldId id="514" r:id="rId60"/>
    <p:sldId id="662" r:id="rId61"/>
    <p:sldId id="638" r:id="rId62"/>
    <p:sldId id="663" r:id="rId63"/>
    <p:sldId id="664" r:id="rId64"/>
    <p:sldId id="665" r:id="rId65"/>
    <p:sldId id="666" r:id="rId66"/>
    <p:sldId id="640" r:id="rId67"/>
    <p:sldId id="667" r:id="rId68"/>
    <p:sldId id="643" r:id="rId69"/>
    <p:sldId id="644" r:id="rId70"/>
    <p:sldId id="670" r:id="rId71"/>
    <p:sldId id="672" r:id="rId72"/>
    <p:sldId id="673" r:id="rId73"/>
    <p:sldId id="674" r:id="rId74"/>
    <p:sldId id="675" r:id="rId75"/>
    <p:sldId id="676" r:id="rId76"/>
    <p:sldId id="678" r:id="rId77"/>
    <p:sldId id="720" r:id="rId78"/>
    <p:sldId id="721" r:id="rId79"/>
    <p:sldId id="722" r:id="rId80"/>
    <p:sldId id="679" r:id="rId81"/>
    <p:sldId id="680" r:id="rId82"/>
    <p:sldId id="688" r:id="rId83"/>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99" autoAdjust="0"/>
    <p:restoredTop sz="94660"/>
  </p:normalViewPr>
  <p:slideViewPr>
    <p:cSldViewPr snapToGrid="0">
      <p:cViewPr varScale="1">
        <p:scale>
          <a:sx n="82" d="100"/>
          <a:sy n="82"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11.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image" Target="../media/image320.png"/></Relationships>
</file>

<file path=ppt/diagrams/_rels/data1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image" Target="../media/image450.png"/></Relationships>
</file>

<file path=ppt/diagrams/_rels/data15.xml.rels><?xml version="1.0" encoding="UTF-8" standalone="yes"?>
<Relationships xmlns="http://schemas.openxmlformats.org/package/2006/relationships"><Relationship Id="rId1" Type="http://schemas.openxmlformats.org/officeDocument/2006/relationships/image" Target="../media/image501.png"/></Relationships>
</file>

<file path=ppt/diagrams/_rels/data19.xml.rels><?xml version="1.0" encoding="UTF-8" standalone="yes"?>
<Relationships xmlns="http://schemas.openxmlformats.org/package/2006/relationships"><Relationship Id="rId1" Type="http://schemas.openxmlformats.org/officeDocument/2006/relationships/image" Target="../media/image521.png"/></Relationships>
</file>

<file path=ppt/diagrams/_rels/data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image" Target="../media/image59.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png"/></Relationships>
</file>

<file path=ppt/diagrams/_rels/data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image" Target="../media/image250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image" Target="../media/image5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png"/></Relationships>
</file>

<file path=ppt/diagrams/_rels/drawing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7FB03-904F-45B7-840E-94A7A8E1C4EF}"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US"/>
        </a:p>
      </dgm:t>
    </dgm:pt>
    <dgm:pt modelId="{295A90E7-B9EB-4C34-B5B8-F906BF183D42}">
      <dgm:prSet phldrT="[Text]"/>
      <dgm:spPr>
        <a:solidFill>
          <a:schemeClr val="accent2"/>
        </a:solidFill>
      </dgm:spPr>
      <dgm:t>
        <a:bodyPr/>
        <a:lstStyle/>
        <a:p>
          <a:r>
            <a:rPr lang="en-US" dirty="0"/>
            <a:t>Mid-Term Test Recap</a:t>
          </a:r>
        </a:p>
      </dgm:t>
    </dgm:pt>
    <dgm:pt modelId="{8FBD693F-C650-4B29-AA84-15DBCA6804F1}" type="parTrans" cxnId="{BB289B13-DB2B-4EB3-B274-E4FDE28E61F8}">
      <dgm:prSet/>
      <dgm:spPr/>
      <dgm:t>
        <a:bodyPr/>
        <a:lstStyle/>
        <a:p>
          <a:endParaRPr lang="en-US"/>
        </a:p>
      </dgm:t>
    </dgm:pt>
    <dgm:pt modelId="{56BE59EF-4888-4227-A657-DF22857C35E7}" type="sibTrans" cxnId="{BB289B13-DB2B-4EB3-B274-E4FDE28E61F8}">
      <dgm:prSet/>
      <dgm:spPr/>
      <dgm:t>
        <a:bodyPr/>
        <a:lstStyle/>
        <a:p>
          <a:endParaRPr lang="en-US"/>
        </a:p>
      </dgm:t>
    </dgm:pt>
    <dgm:pt modelId="{AF620D37-68B7-49AF-A6DF-310B9ACFA53B}">
      <dgm:prSet phldrT="[Text]"/>
      <dgm:spPr>
        <a:solidFill>
          <a:srgbClr val="00B0F0"/>
        </a:solidFill>
      </dgm:spPr>
      <dgm:t>
        <a:bodyPr/>
        <a:lstStyle/>
        <a:p>
          <a:r>
            <a:rPr lang="en-US" dirty="0"/>
            <a:t>Feature Avoidance / Selection</a:t>
          </a:r>
        </a:p>
      </dgm:t>
    </dgm:pt>
    <dgm:pt modelId="{F71C5558-13EB-4087-9396-2514A3D33F98}" type="parTrans" cxnId="{B7FC2F94-AC6F-405E-A396-3C4158CC2F04}">
      <dgm:prSet/>
      <dgm:spPr/>
      <dgm:t>
        <a:bodyPr/>
        <a:lstStyle/>
        <a:p>
          <a:endParaRPr lang="en-US"/>
        </a:p>
      </dgm:t>
    </dgm:pt>
    <dgm:pt modelId="{5D02AE34-FD79-452B-8DD6-0B485F66EF11}" type="sibTrans" cxnId="{B7FC2F94-AC6F-405E-A396-3C4158CC2F04}">
      <dgm:prSet/>
      <dgm:spPr/>
      <dgm:t>
        <a:bodyPr/>
        <a:lstStyle/>
        <a:p>
          <a:endParaRPr lang="en-US"/>
        </a:p>
      </dgm:t>
    </dgm:pt>
    <dgm:pt modelId="{CD87FECB-710B-40D8-9E22-1ABA1AB3E783}">
      <dgm:prSet phldrT="[Text]"/>
      <dgm:spPr>
        <a:solidFill>
          <a:schemeClr val="accent6">
            <a:lumMod val="75000"/>
          </a:schemeClr>
        </a:solidFill>
      </dgm:spPr>
      <dgm:t>
        <a:bodyPr/>
        <a:lstStyle/>
        <a:p>
          <a:r>
            <a:rPr lang="en-US" dirty="0"/>
            <a:t>Feature Importance Index </a:t>
          </a:r>
        </a:p>
      </dgm:t>
    </dgm:pt>
    <dgm:pt modelId="{A304CA60-8635-4FE1-BC32-6651917501D3}" type="parTrans" cxnId="{356B02AD-AE06-4B99-8D5C-0802D400CAE8}">
      <dgm:prSet/>
      <dgm:spPr/>
      <dgm:t>
        <a:bodyPr/>
        <a:lstStyle/>
        <a:p>
          <a:endParaRPr lang="en-US"/>
        </a:p>
      </dgm:t>
    </dgm:pt>
    <dgm:pt modelId="{C9034F23-9A18-4065-A63A-14A5EECA4B73}" type="sibTrans" cxnId="{356B02AD-AE06-4B99-8D5C-0802D400CAE8}">
      <dgm:prSet/>
      <dgm:spPr/>
      <dgm:t>
        <a:bodyPr/>
        <a:lstStyle/>
        <a:p>
          <a:endParaRPr lang="en-US"/>
        </a:p>
      </dgm:t>
    </dgm:pt>
    <dgm:pt modelId="{03BE703F-E7AE-4DA9-B2AD-EAA4F8A66F2A}" type="pres">
      <dgm:prSet presAssocID="{2ED7FB03-904F-45B7-840E-94A7A8E1C4EF}" presName="linearFlow" presStyleCnt="0">
        <dgm:presLayoutVars>
          <dgm:dir/>
          <dgm:resizeHandles val="exact"/>
        </dgm:presLayoutVars>
      </dgm:prSet>
      <dgm:spPr/>
    </dgm:pt>
    <dgm:pt modelId="{E6315E6C-CF65-4659-B38C-2F7C854B8E48}" type="pres">
      <dgm:prSet presAssocID="{295A90E7-B9EB-4C34-B5B8-F906BF183D42}" presName="comp" presStyleCnt="0"/>
      <dgm:spPr/>
    </dgm:pt>
    <dgm:pt modelId="{D63BAE48-B4E4-468A-84E1-7DD210DC451C}" type="pres">
      <dgm:prSet presAssocID="{295A90E7-B9EB-4C34-B5B8-F906BF183D42}" presName="rect2" presStyleLbl="node1" presStyleIdx="0" presStyleCnt="3" custScaleX="174244">
        <dgm:presLayoutVars>
          <dgm:bulletEnabled val="1"/>
        </dgm:presLayoutVars>
      </dgm:prSet>
      <dgm:spPr/>
    </dgm:pt>
    <dgm:pt modelId="{FAFDD702-DB39-4E63-9D41-AE797FC41523}" type="pres">
      <dgm:prSet presAssocID="{295A90E7-B9EB-4C34-B5B8-F906BF183D42}" presName="rect1" presStyleLbl="lnNode1" presStyleIdx="0" presStyleCnt="3" custLinFactNeighborX="-69658" custLinFactNeighborY="1430"/>
      <dgm:spPr>
        <a:blipFill rotWithShape="1">
          <a:blip xmlns:r="http://schemas.openxmlformats.org/officeDocument/2006/relationships" r:embed="rId1"/>
          <a:srcRect/>
          <a:stretch>
            <a:fillRect l="-3000" r="-3000"/>
          </a:stretch>
        </a:blipFill>
      </dgm:spPr>
    </dgm:pt>
    <dgm:pt modelId="{7B2AE698-0829-4297-A8ED-88C7BB27FEC4}" type="pres">
      <dgm:prSet presAssocID="{56BE59EF-4888-4227-A657-DF22857C35E7}" presName="sibTrans" presStyleCnt="0"/>
      <dgm:spPr/>
    </dgm:pt>
    <dgm:pt modelId="{0B498553-159F-4FC4-B9F1-C0240BE7DC30}" type="pres">
      <dgm:prSet presAssocID="{AF620D37-68B7-49AF-A6DF-310B9ACFA53B}" presName="comp" presStyleCnt="0"/>
      <dgm:spPr/>
    </dgm:pt>
    <dgm:pt modelId="{73DBD072-7694-4463-9D64-FD2DB5E598D9}" type="pres">
      <dgm:prSet presAssocID="{AF620D37-68B7-49AF-A6DF-310B9ACFA53B}" presName="rect2" presStyleLbl="node1" presStyleIdx="1" presStyleCnt="3" custScaleX="174244" custLinFactNeighborX="-32004" custLinFactNeighborY="2625">
        <dgm:presLayoutVars>
          <dgm:bulletEnabled val="1"/>
        </dgm:presLayoutVars>
      </dgm:prSet>
      <dgm:spPr/>
    </dgm:pt>
    <dgm:pt modelId="{FDEDCEB3-B7CB-4C07-9161-4945887861EE}" type="pres">
      <dgm:prSet presAssocID="{AF620D37-68B7-49AF-A6DF-310B9ACFA53B}" presName="rect1" presStyleLbl="lnNode1" presStyleIdx="1" presStyleCnt="3" custLinFactNeighborX="3610" custLinFactNeighborY="2625"/>
      <dgm:spPr>
        <a:blipFill rotWithShape="1">
          <a:blip xmlns:r="http://schemas.openxmlformats.org/officeDocument/2006/relationships" r:embed="rId2"/>
          <a:srcRect/>
          <a:stretch>
            <a:fillRect/>
          </a:stretch>
        </a:blipFill>
      </dgm:spPr>
    </dgm:pt>
    <dgm:pt modelId="{20FCAEB9-BF7C-457F-A107-50BF36831FDC}" type="pres">
      <dgm:prSet presAssocID="{5D02AE34-FD79-452B-8DD6-0B485F66EF11}" presName="sibTrans" presStyleCnt="0"/>
      <dgm:spPr/>
    </dgm:pt>
    <dgm:pt modelId="{813FFCA2-BE36-4883-9ED4-16B8FA4DC2C5}" type="pres">
      <dgm:prSet presAssocID="{CD87FECB-710B-40D8-9E22-1ABA1AB3E783}" presName="comp" presStyleCnt="0"/>
      <dgm:spPr/>
    </dgm:pt>
    <dgm:pt modelId="{73538B4A-3E5D-4091-90FF-8FCD532B062E}" type="pres">
      <dgm:prSet presAssocID="{CD87FECB-710B-40D8-9E22-1ABA1AB3E783}" presName="rect2" presStyleLbl="node1" presStyleIdx="2" presStyleCnt="3" custScaleX="174244" custLinFactNeighborX="1454" custLinFactNeighborY="-551">
        <dgm:presLayoutVars>
          <dgm:bulletEnabled val="1"/>
        </dgm:presLayoutVars>
      </dgm:prSet>
      <dgm:spPr/>
    </dgm:pt>
    <dgm:pt modelId="{828822D5-2BA7-4F10-AB88-DFC74823F625}" type="pres">
      <dgm:prSet presAssocID="{CD87FECB-710B-40D8-9E22-1ABA1AB3E783}" presName="rect1" presStyleLbl="lnNode1" presStyleIdx="2" presStyleCnt="3" custLinFactNeighborX="-69658" custLinFactNeighborY="878"/>
      <dgm:spPr>
        <a:blipFill rotWithShape="1">
          <a:blip xmlns:r="http://schemas.openxmlformats.org/officeDocument/2006/relationships" r:embed="rId3"/>
          <a:srcRect/>
          <a:stretch>
            <a:fillRect/>
          </a:stretch>
        </a:blipFill>
      </dgm:spPr>
    </dgm:pt>
  </dgm:ptLst>
  <dgm:cxnLst>
    <dgm:cxn modelId="{F6B5B00D-96F5-4D6D-B304-79CAE71B9E03}" type="presOf" srcId="{295A90E7-B9EB-4C34-B5B8-F906BF183D42}" destId="{D63BAE48-B4E4-468A-84E1-7DD210DC451C}" srcOrd="0" destOrd="0" presId="urn:microsoft.com/office/officeart/2008/layout/AlternatingPictureBlocks"/>
    <dgm:cxn modelId="{BB289B13-DB2B-4EB3-B274-E4FDE28E61F8}" srcId="{2ED7FB03-904F-45B7-840E-94A7A8E1C4EF}" destId="{295A90E7-B9EB-4C34-B5B8-F906BF183D42}" srcOrd="0" destOrd="0" parTransId="{8FBD693F-C650-4B29-AA84-15DBCA6804F1}" sibTransId="{56BE59EF-4888-4227-A657-DF22857C35E7}"/>
    <dgm:cxn modelId="{F84B7021-3DD1-4CD7-9966-0E4C36DED78A}" type="presOf" srcId="{2ED7FB03-904F-45B7-840E-94A7A8E1C4EF}" destId="{03BE703F-E7AE-4DA9-B2AD-EAA4F8A66F2A}" srcOrd="0" destOrd="0" presId="urn:microsoft.com/office/officeart/2008/layout/AlternatingPictureBlocks"/>
    <dgm:cxn modelId="{93FFF676-D0C7-4F5D-BC5B-4828CC45CC1A}" type="presOf" srcId="{CD87FECB-710B-40D8-9E22-1ABA1AB3E783}" destId="{73538B4A-3E5D-4091-90FF-8FCD532B062E}" srcOrd="0" destOrd="0" presId="urn:microsoft.com/office/officeart/2008/layout/AlternatingPictureBlocks"/>
    <dgm:cxn modelId="{B7FC2F94-AC6F-405E-A396-3C4158CC2F04}" srcId="{2ED7FB03-904F-45B7-840E-94A7A8E1C4EF}" destId="{AF620D37-68B7-49AF-A6DF-310B9ACFA53B}" srcOrd="1" destOrd="0" parTransId="{F71C5558-13EB-4087-9396-2514A3D33F98}" sibTransId="{5D02AE34-FD79-452B-8DD6-0B485F66EF11}"/>
    <dgm:cxn modelId="{356B02AD-AE06-4B99-8D5C-0802D400CAE8}" srcId="{2ED7FB03-904F-45B7-840E-94A7A8E1C4EF}" destId="{CD87FECB-710B-40D8-9E22-1ABA1AB3E783}" srcOrd="2" destOrd="0" parTransId="{A304CA60-8635-4FE1-BC32-6651917501D3}" sibTransId="{C9034F23-9A18-4065-A63A-14A5EECA4B73}"/>
    <dgm:cxn modelId="{911DA9B7-80D0-4905-918C-D1EF296687D3}" type="presOf" srcId="{AF620D37-68B7-49AF-A6DF-310B9ACFA53B}" destId="{73DBD072-7694-4463-9D64-FD2DB5E598D9}" srcOrd="0" destOrd="0" presId="urn:microsoft.com/office/officeart/2008/layout/AlternatingPictureBlocks"/>
    <dgm:cxn modelId="{F5721CF2-2ED6-48B5-9008-79AE072D684D}" type="presParOf" srcId="{03BE703F-E7AE-4DA9-B2AD-EAA4F8A66F2A}" destId="{E6315E6C-CF65-4659-B38C-2F7C854B8E48}" srcOrd="0" destOrd="0" presId="urn:microsoft.com/office/officeart/2008/layout/AlternatingPictureBlocks"/>
    <dgm:cxn modelId="{529F34A7-1B84-4FCF-9365-0CBB16724636}" type="presParOf" srcId="{E6315E6C-CF65-4659-B38C-2F7C854B8E48}" destId="{D63BAE48-B4E4-468A-84E1-7DD210DC451C}" srcOrd="0" destOrd="0" presId="urn:microsoft.com/office/officeart/2008/layout/AlternatingPictureBlocks"/>
    <dgm:cxn modelId="{B65FB726-748D-456E-9AEA-B5851DFAF555}" type="presParOf" srcId="{E6315E6C-CF65-4659-B38C-2F7C854B8E48}" destId="{FAFDD702-DB39-4E63-9D41-AE797FC41523}" srcOrd="1" destOrd="0" presId="urn:microsoft.com/office/officeart/2008/layout/AlternatingPictureBlocks"/>
    <dgm:cxn modelId="{82C17B43-1AD0-4136-A00A-FABF4684444C}" type="presParOf" srcId="{03BE703F-E7AE-4DA9-B2AD-EAA4F8A66F2A}" destId="{7B2AE698-0829-4297-A8ED-88C7BB27FEC4}" srcOrd="1" destOrd="0" presId="urn:microsoft.com/office/officeart/2008/layout/AlternatingPictureBlocks"/>
    <dgm:cxn modelId="{1BAC70CE-187F-4EE5-9914-08D83F96776C}" type="presParOf" srcId="{03BE703F-E7AE-4DA9-B2AD-EAA4F8A66F2A}" destId="{0B498553-159F-4FC4-B9F1-C0240BE7DC30}" srcOrd="2" destOrd="0" presId="urn:microsoft.com/office/officeart/2008/layout/AlternatingPictureBlocks"/>
    <dgm:cxn modelId="{E3E3ED9F-87F5-4707-88E0-3BEF2303AC2E}" type="presParOf" srcId="{0B498553-159F-4FC4-B9F1-C0240BE7DC30}" destId="{73DBD072-7694-4463-9D64-FD2DB5E598D9}" srcOrd="0" destOrd="0" presId="urn:microsoft.com/office/officeart/2008/layout/AlternatingPictureBlocks"/>
    <dgm:cxn modelId="{1C71C7CB-4810-467C-B195-7B1E80A4A325}" type="presParOf" srcId="{0B498553-159F-4FC4-B9F1-C0240BE7DC30}" destId="{FDEDCEB3-B7CB-4C07-9161-4945887861EE}" srcOrd="1" destOrd="0" presId="urn:microsoft.com/office/officeart/2008/layout/AlternatingPictureBlocks"/>
    <dgm:cxn modelId="{28FCE4B5-AF88-474E-9BCC-69D270E9E0F2}" type="presParOf" srcId="{03BE703F-E7AE-4DA9-B2AD-EAA4F8A66F2A}" destId="{20FCAEB9-BF7C-457F-A107-50BF36831FDC}" srcOrd="3" destOrd="0" presId="urn:microsoft.com/office/officeart/2008/layout/AlternatingPictureBlocks"/>
    <dgm:cxn modelId="{1128B037-A358-473B-83B6-4DD55AD2B1B1}" type="presParOf" srcId="{03BE703F-E7AE-4DA9-B2AD-EAA4F8A66F2A}" destId="{813FFCA2-BE36-4883-9ED4-16B8FA4DC2C5}" srcOrd="4" destOrd="0" presId="urn:microsoft.com/office/officeart/2008/layout/AlternatingPictureBlocks"/>
    <dgm:cxn modelId="{65D5EF7A-0522-4E38-9748-C4D7284362D0}" type="presParOf" srcId="{813FFCA2-BE36-4883-9ED4-16B8FA4DC2C5}" destId="{73538B4A-3E5D-4091-90FF-8FCD532B062E}" srcOrd="0" destOrd="0" presId="urn:microsoft.com/office/officeart/2008/layout/AlternatingPictureBlocks"/>
    <dgm:cxn modelId="{2A391D5C-3859-425E-BE0C-D93305442A5F}" type="presParOf" srcId="{813FFCA2-BE36-4883-9ED4-16B8FA4DC2C5}" destId="{828822D5-2BA7-4F10-AB88-DFC74823F62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EB5BFC-F5A0-45A2-9933-A1E76BA53250}"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77B717E9-705D-48B7-8FF6-0D0DBE290816}">
      <dgm:prSet phldrT="[Text]"/>
      <dgm:spPr/>
      <dgm:t>
        <a:bodyPr/>
        <a:lstStyle/>
        <a:p>
          <a:r>
            <a:rPr lang="en-US" dirty="0"/>
            <a:t>IF the feature is statistically independent of the target variable, then the feature will not help predict the target variable</a:t>
          </a:r>
        </a:p>
      </dgm:t>
    </dgm:pt>
    <dgm:pt modelId="{5F9C18DB-52EA-43D7-9F7C-5CE9F170E96F}" type="parTrans" cxnId="{1484E2A8-4D89-4F3E-990D-1CBE5FC4CBC6}">
      <dgm:prSet/>
      <dgm:spPr/>
      <dgm:t>
        <a:bodyPr/>
        <a:lstStyle/>
        <a:p>
          <a:endParaRPr lang="en-US"/>
        </a:p>
      </dgm:t>
    </dgm:pt>
    <dgm:pt modelId="{0482EA4C-F6C9-4AF8-87E1-CB158937B676}" type="sibTrans" cxnId="{1484E2A8-4D89-4F3E-990D-1CBE5FC4CBC6}">
      <dgm:prSet/>
      <dgm:spPr>
        <a:solidFill>
          <a:schemeClr val="bg1">
            <a:alpha val="90000"/>
          </a:schemeClr>
        </a:solidFill>
      </dgm:spPr>
      <dgm:t>
        <a:bodyPr/>
        <a:lstStyle/>
        <a:p>
          <a:endParaRPr lang="en-US"/>
        </a:p>
      </dgm:t>
    </dgm:pt>
    <dgm:pt modelId="{9C709685-7857-4024-B041-8428110959CB}">
      <dgm:prSet phldrT="[Text]"/>
      <dgm:spPr/>
      <dgm:t>
        <a:bodyPr/>
        <a:lstStyle/>
        <a:p>
          <a:r>
            <a:rPr lang="en-US" dirty="0"/>
            <a:t>THEN the target has the same mean across all feature’s categories</a:t>
          </a:r>
        </a:p>
      </dgm:t>
    </dgm:pt>
    <dgm:pt modelId="{7A4332D0-8A54-463F-B50F-F33D986FBC4F}" type="parTrans" cxnId="{8C3DFB4E-AEDE-4A87-901C-1F4EFFD0EB14}">
      <dgm:prSet/>
      <dgm:spPr/>
      <dgm:t>
        <a:bodyPr/>
        <a:lstStyle/>
        <a:p>
          <a:endParaRPr lang="en-US"/>
        </a:p>
      </dgm:t>
    </dgm:pt>
    <dgm:pt modelId="{ACE6FB42-EB59-4B67-A302-A5ABE147B887}" type="sibTrans" cxnId="{8C3DFB4E-AEDE-4A87-901C-1F4EFFD0EB14}">
      <dgm:prSet/>
      <dgm:spPr>
        <a:solidFill>
          <a:schemeClr val="bg1">
            <a:alpha val="90000"/>
          </a:schemeClr>
        </a:solidFill>
      </dgm:spPr>
      <dgm:t>
        <a:bodyPr/>
        <a:lstStyle/>
        <a:p>
          <a:endParaRPr lang="en-US"/>
        </a:p>
      </dgm:t>
    </dgm:pt>
    <mc:AlternateContent xmlns:mc="http://schemas.openxmlformats.org/markup-compatibility/2006" xmlns:a14="http://schemas.microsoft.com/office/drawing/2010/main">
      <mc:Choice Requires="a14">
        <dgm:pt modelId="{C3D20CA2-1CC9-4DA3-AF5E-5E7D453F4852}">
          <dgm:prSet phldrT="[Text]"/>
          <dgm:spPr/>
          <dgm:t>
            <a:bodyPr/>
            <a:lstStyle/>
            <a:p>
              <a:r>
                <a:rPr lang="en-US" dirty="0"/>
                <a:t>THEREFORE, both </a:t>
              </a:r>
              <a14:m>
                <m:oMath xmlns:m="http://schemas.openxmlformats.org/officeDocument/2006/math">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𝑆𝑆𝐺</m:t>
                      </m:r>
                    </m:num>
                    <m:den>
                      <m:r>
                        <a:rPr lang="en-US" b="0" i="1" smtClean="0">
                          <a:latin typeface="Cambria Math" panose="02040503050406030204" pitchFamily="18" charset="0"/>
                        </a:rPr>
                        <m:t>𝐷𝐹𝐺</m:t>
                      </m:r>
                    </m:den>
                  </m:f>
                </m:oMath>
              </a14:m>
              <a:r>
                <a:rPr lang="en-US" dirty="0"/>
                <a:t> and </a:t>
              </a:r>
              <a14:m>
                <m:oMath xmlns:m="http://schemas.openxmlformats.org/officeDocument/2006/math">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𝑆𝑆𝑊</m:t>
                      </m:r>
                    </m:num>
                    <m:den>
                      <m:r>
                        <a:rPr lang="en-US" b="0" i="1" smtClean="0">
                          <a:latin typeface="Cambria Math" panose="02040503050406030204" pitchFamily="18" charset="0"/>
                        </a:rPr>
                        <m:t>𝐷𝐹𝑊</m:t>
                      </m:r>
                    </m:den>
                  </m:f>
                </m:oMath>
              </a14:m>
              <a:r>
                <a:rPr lang="en-US" dirty="0"/>
                <a:t> both estimate the population variance.</a:t>
              </a:r>
            </a:p>
          </dgm:t>
        </dgm:pt>
      </mc:Choice>
      <mc:Fallback xmlns="">
        <dgm:pt modelId="{C3D20CA2-1CC9-4DA3-AF5E-5E7D453F4852}">
          <dgm:prSet phldrT="[Text]"/>
          <dgm:spPr/>
          <dgm:t>
            <a:bodyPr/>
            <a:lstStyle/>
            <a:p>
              <a:r>
                <a:rPr lang="en-US" dirty="0"/>
                <a:t>THEREFORE, both </a:t>
              </a:r>
              <a:r>
                <a:rPr lang="en-US" b="0" i="0">
                  <a:latin typeface="Cambria Math" panose="02040503050406030204" pitchFamily="18" charset="0"/>
                </a:rPr>
                <a:t>𝑆𝑆𝐺∕𝐷𝐹𝐺</a:t>
              </a:r>
              <a:r>
                <a:rPr lang="en-US" dirty="0"/>
                <a:t> and </a:t>
              </a:r>
              <a:r>
                <a:rPr lang="en-US" b="0" i="0">
                  <a:latin typeface="Cambria Math" panose="02040503050406030204" pitchFamily="18" charset="0"/>
                </a:rPr>
                <a:t>𝑆𝑆𝑊∕𝐷𝐹𝑊</a:t>
              </a:r>
              <a:r>
                <a:rPr lang="en-US" dirty="0"/>
                <a:t> both estimate the population variance.</a:t>
              </a:r>
            </a:p>
          </dgm:t>
        </dgm:pt>
      </mc:Fallback>
    </mc:AlternateContent>
    <dgm:pt modelId="{7E4861B4-2C69-4C8B-9A88-1EB12BA769D0}" type="parTrans" cxnId="{DF9EBF74-E159-4260-BF76-6B59B3097BF2}">
      <dgm:prSet/>
      <dgm:spPr/>
      <dgm:t>
        <a:bodyPr/>
        <a:lstStyle/>
        <a:p>
          <a:endParaRPr lang="en-US"/>
        </a:p>
      </dgm:t>
    </dgm:pt>
    <dgm:pt modelId="{E9C32032-9C32-4578-AFBA-ABBC67C041F0}" type="sibTrans" cxnId="{DF9EBF74-E159-4260-BF76-6B59B3097BF2}">
      <dgm:prSet/>
      <dgm:spPr>
        <a:solidFill>
          <a:schemeClr val="bg1">
            <a:alpha val="90000"/>
          </a:schemeClr>
        </a:solidFill>
      </dgm:spPr>
      <dgm:t>
        <a:bodyPr/>
        <a:lstStyle/>
        <a:p>
          <a:endParaRPr lang="en-US"/>
        </a:p>
      </dgm:t>
    </dgm:pt>
    <mc:AlternateContent xmlns:mc="http://schemas.openxmlformats.org/markup-compatibility/2006" xmlns:a14="http://schemas.microsoft.com/office/drawing/2010/main">
      <mc:Choice Requires="a14">
        <dgm:pt modelId="{7B0D114F-E444-4D4E-B5D8-E7F2AC80ABDA}">
          <dgm:prSet phldrT="[Text]"/>
          <dgm:spPr/>
          <dgm:t>
            <a:bodyPr/>
            <a:lstStyle/>
            <a:p>
              <a:r>
                <a:rPr lang="en-US" dirty="0"/>
                <a:t>HENCE, the ratio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𝑆𝑆𝐺</m:t>
                          </m:r>
                        </m:num>
                        <m:den>
                          <m:r>
                            <a:rPr lang="en-US" b="0" i="1" smtClean="0">
                              <a:latin typeface="Cambria Math" panose="02040503050406030204" pitchFamily="18" charset="0"/>
                            </a:rPr>
                            <m:t>𝐷𝐹𝐺</m:t>
                          </m:r>
                        </m:den>
                      </m:f>
                    </m:num>
                    <m:den>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𝑆𝑆𝑊</m:t>
                          </m:r>
                        </m:num>
                        <m:den>
                          <m:r>
                            <a:rPr lang="en-US" b="0" i="1" smtClean="0">
                              <a:latin typeface="Cambria Math" panose="02040503050406030204" pitchFamily="18" charset="0"/>
                            </a:rPr>
                            <m:t>𝐷𝐹𝑊</m:t>
                          </m:r>
                        </m:den>
                      </m:f>
                    </m:den>
                  </m:f>
                </m:oMath>
              </a14:m>
              <a:r>
                <a:rPr lang="en-US" dirty="0"/>
                <a:t> follows a F distribution</a:t>
              </a:r>
            </a:p>
          </dgm:t>
        </dgm:pt>
      </mc:Choice>
      <mc:Fallback xmlns="">
        <dgm:pt modelId="{7B0D114F-E444-4D4E-B5D8-E7F2AC80ABDA}">
          <dgm:prSet phldrT="[Text]"/>
          <dgm:spPr/>
          <dgm:t>
            <a:bodyPr/>
            <a:lstStyle/>
            <a:p>
              <a:r>
                <a:rPr lang="en-US" dirty="0"/>
                <a:t>HENCE, the ratio </a:t>
              </a:r>
              <a:r>
                <a:rPr lang="en-US" b="0" i="0">
                  <a:latin typeface="Cambria Math" panose="02040503050406030204" pitchFamily="18" charset="0"/>
                </a:rPr>
                <a:t>𝐹=(𝑆𝑆𝐺∕𝐷𝐹𝐺)/(𝑆𝑆𝑊∕𝐷𝐹𝑊)</a:t>
              </a:r>
              <a:r>
                <a:rPr lang="en-US" dirty="0"/>
                <a:t> follows a F distribution</a:t>
              </a:r>
            </a:p>
          </dgm:t>
        </dgm:pt>
      </mc:Fallback>
    </mc:AlternateContent>
    <dgm:pt modelId="{BFD90594-C440-49A6-B710-38A79070B043}" type="parTrans" cxnId="{6AA2D6BB-2B3C-4FDD-B962-3648679790E6}">
      <dgm:prSet/>
      <dgm:spPr/>
      <dgm:t>
        <a:bodyPr/>
        <a:lstStyle/>
        <a:p>
          <a:endParaRPr lang="en-US"/>
        </a:p>
      </dgm:t>
    </dgm:pt>
    <dgm:pt modelId="{0FB6981D-2065-4761-9C31-173C1CF8754A}" type="sibTrans" cxnId="{6AA2D6BB-2B3C-4FDD-B962-3648679790E6}">
      <dgm:prSet/>
      <dgm:spPr/>
      <dgm:t>
        <a:bodyPr/>
        <a:lstStyle/>
        <a:p>
          <a:endParaRPr lang="en-US"/>
        </a:p>
      </dgm:t>
    </dgm:pt>
    <dgm:pt modelId="{C93D79C6-E0CD-45DC-BB29-558876D3AF12}" type="pres">
      <dgm:prSet presAssocID="{9FEB5BFC-F5A0-45A2-9933-A1E76BA53250}" presName="outerComposite" presStyleCnt="0">
        <dgm:presLayoutVars>
          <dgm:chMax val="5"/>
          <dgm:dir val="rev"/>
          <dgm:resizeHandles val="exact"/>
        </dgm:presLayoutVars>
      </dgm:prSet>
      <dgm:spPr/>
    </dgm:pt>
    <dgm:pt modelId="{27B2EDD5-7FE7-416E-9D44-813A617B0C6F}" type="pres">
      <dgm:prSet presAssocID="{9FEB5BFC-F5A0-45A2-9933-A1E76BA53250}" presName="dummyMaxCanvas" presStyleCnt="0">
        <dgm:presLayoutVars/>
      </dgm:prSet>
      <dgm:spPr/>
    </dgm:pt>
    <dgm:pt modelId="{F4C794F1-6959-4561-B210-2EEE8983DBBB}" type="pres">
      <dgm:prSet presAssocID="{9FEB5BFC-F5A0-45A2-9933-A1E76BA53250}" presName="FourNodes_1" presStyleLbl="node1" presStyleIdx="0" presStyleCnt="4">
        <dgm:presLayoutVars>
          <dgm:bulletEnabled val="1"/>
        </dgm:presLayoutVars>
      </dgm:prSet>
      <dgm:spPr/>
    </dgm:pt>
    <dgm:pt modelId="{BD9EE206-5AC5-4641-99EC-E3FDBBAC70E7}" type="pres">
      <dgm:prSet presAssocID="{9FEB5BFC-F5A0-45A2-9933-A1E76BA53250}" presName="FourNodes_2" presStyleLbl="node1" presStyleIdx="1" presStyleCnt="4">
        <dgm:presLayoutVars>
          <dgm:bulletEnabled val="1"/>
        </dgm:presLayoutVars>
      </dgm:prSet>
      <dgm:spPr/>
    </dgm:pt>
    <dgm:pt modelId="{E53EA39B-D4A4-43EC-BA5B-A7D245813746}" type="pres">
      <dgm:prSet presAssocID="{9FEB5BFC-F5A0-45A2-9933-A1E76BA53250}" presName="FourNodes_3" presStyleLbl="node1" presStyleIdx="2" presStyleCnt="4">
        <dgm:presLayoutVars>
          <dgm:bulletEnabled val="1"/>
        </dgm:presLayoutVars>
      </dgm:prSet>
      <dgm:spPr/>
    </dgm:pt>
    <dgm:pt modelId="{58F19910-06A9-4FA8-935D-5903561F865F}" type="pres">
      <dgm:prSet presAssocID="{9FEB5BFC-F5A0-45A2-9933-A1E76BA53250}" presName="FourNodes_4" presStyleLbl="node1" presStyleIdx="3" presStyleCnt="4">
        <dgm:presLayoutVars>
          <dgm:bulletEnabled val="1"/>
        </dgm:presLayoutVars>
      </dgm:prSet>
      <dgm:spPr/>
    </dgm:pt>
    <dgm:pt modelId="{7DD9E798-6712-4E09-8849-DA2B23FB2DAF}" type="pres">
      <dgm:prSet presAssocID="{9FEB5BFC-F5A0-45A2-9933-A1E76BA53250}" presName="FourConn_1-2" presStyleLbl="fgAccFollowNode1" presStyleIdx="0" presStyleCnt="3">
        <dgm:presLayoutVars>
          <dgm:bulletEnabled val="1"/>
        </dgm:presLayoutVars>
      </dgm:prSet>
      <dgm:spPr/>
    </dgm:pt>
    <dgm:pt modelId="{BD0C5D94-23EA-459B-80DE-36F0D0C85536}" type="pres">
      <dgm:prSet presAssocID="{9FEB5BFC-F5A0-45A2-9933-A1E76BA53250}" presName="FourConn_2-3" presStyleLbl="fgAccFollowNode1" presStyleIdx="1" presStyleCnt="3">
        <dgm:presLayoutVars>
          <dgm:bulletEnabled val="1"/>
        </dgm:presLayoutVars>
      </dgm:prSet>
      <dgm:spPr/>
    </dgm:pt>
    <dgm:pt modelId="{52066F07-F03D-44BD-8FEC-686A98D9F4A6}" type="pres">
      <dgm:prSet presAssocID="{9FEB5BFC-F5A0-45A2-9933-A1E76BA53250}" presName="FourConn_3-4" presStyleLbl="fgAccFollowNode1" presStyleIdx="2" presStyleCnt="3">
        <dgm:presLayoutVars>
          <dgm:bulletEnabled val="1"/>
        </dgm:presLayoutVars>
      </dgm:prSet>
      <dgm:spPr/>
    </dgm:pt>
    <dgm:pt modelId="{9A20251C-0BC1-4FFF-A861-6484D19BEC22}" type="pres">
      <dgm:prSet presAssocID="{9FEB5BFC-F5A0-45A2-9933-A1E76BA53250}" presName="FourNodes_1_text" presStyleLbl="node1" presStyleIdx="3" presStyleCnt="4">
        <dgm:presLayoutVars>
          <dgm:bulletEnabled val="1"/>
        </dgm:presLayoutVars>
      </dgm:prSet>
      <dgm:spPr/>
    </dgm:pt>
    <dgm:pt modelId="{ADEF5E8E-A39F-4EB4-80C5-20CE3C0E3C86}" type="pres">
      <dgm:prSet presAssocID="{9FEB5BFC-F5A0-45A2-9933-A1E76BA53250}" presName="FourNodes_2_text" presStyleLbl="node1" presStyleIdx="3" presStyleCnt="4">
        <dgm:presLayoutVars>
          <dgm:bulletEnabled val="1"/>
        </dgm:presLayoutVars>
      </dgm:prSet>
      <dgm:spPr/>
    </dgm:pt>
    <dgm:pt modelId="{0DBBA5F4-CA17-423C-84D2-1017EA51C971}" type="pres">
      <dgm:prSet presAssocID="{9FEB5BFC-F5A0-45A2-9933-A1E76BA53250}" presName="FourNodes_3_text" presStyleLbl="node1" presStyleIdx="3" presStyleCnt="4">
        <dgm:presLayoutVars>
          <dgm:bulletEnabled val="1"/>
        </dgm:presLayoutVars>
      </dgm:prSet>
      <dgm:spPr/>
    </dgm:pt>
    <dgm:pt modelId="{CBF6AB72-06F7-477C-B1FE-5C4962BEEFC9}" type="pres">
      <dgm:prSet presAssocID="{9FEB5BFC-F5A0-45A2-9933-A1E76BA53250}" presName="FourNodes_4_text" presStyleLbl="node1" presStyleIdx="3" presStyleCnt="4">
        <dgm:presLayoutVars>
          <dgm:bulletEnabled val="1"/>
        </dgm:presLayoutVars>
      </dgm:prSet>
      <dgm:spPr/>
    </dgm:pt>
  </dgm:ptLst>
  <dgm:cxnLst>
    <dgm:cxn modelId="{C174681C-397B-4681-91BE-B93C42EB16F7}" type="presOf" srcId="{E9C32032-9C32-4578-AFBA-ABBC67C041F0}" destId="{52066F07-F03D-44BD-8FEC-686A98D9F4A6}" srcOrd="0" destOrd="0" presId="urn:microsoft.com/office/officeart/2005/8/layout/vProcess5"/>
    <dgm:cxn modelId="{1AEF012F-0724-43B6-A7CA-2E41BA961388}" type="presOf" srcId="{7B0D114F-E444-4D4E-B5D8-E7F2AC80ABDA}" destId="{CBF6AB72-06F7-477C-B1FE-5C4962BEEFC9}" srcOrd="1" destOrd="0" presId="urn:microsoft.com/office/officeart/2005/8/layout/vProcess5"/>
    <dgm:cxn modelId="{82136E3D-CAAB-4CEE-A69C-52A9D3FD6233}" type="presOf" srcId="{77B717E9-705D-48B7-8FF6-0D0DBE290816}" destId="{F4C794F1-6959-4561-B210-2EEE8983DBBB}" srcOrd="0" destOrd="0" presId="urn:microsoft.com/office/officeart/2005/8/layout/vProcess5"/>
    <dgm:cxn modelId="{1F7D874C-C8AB-404D-A05F-B609BB1C03D9}" type="presOf" srcId="{9FEB5BFC-F5A0-45A2-9933-A1E76BA53250}" destId="{C93D79C6-E0CD-45DC-BB29-558876D3AF12}" srcOrd="0" destOrd="0" presId="urn:microsoft.com/office/officeart/2005/8/layout/vProcess5"/>
    <dgm:cxn modelId="{8C3DFB4E-AEDE-4A87-901C-1F4EFFD0EB14}" srcId="{9FEB5BFC-F5A0-45A2-9933-A1E76BA53250}" destId="{9C709685-7857-4024-B041-8428110959CB}" srcOrd="1" destOrd="0" parTransId="{7A4332D0-8A54-463F-B50F-F33D986FBC4F}" sibTransId="{ACE6FB42-EB59-4B67-A302-A5ABE147B887}"/>
    <dgm:cxn modelId="{DF9EBF74-E159-4260-BF76-6B59B3097BF2}" srcId="{9FEB5BFC-F5A0-45A2-9933-A1E76BA53250}" destId="{C3D20CA2-1CC9-4DA3-AF5E-5E7D453F4852}" srcOrd="2" destOrd="0" parTransId="{7E4861B4-2C69-4C8B-9A88-1EB12BA769D0}" sibTransId="{E9C32032-9C32-4578-AFBA-ABBC67C041F0}"/>
    <dgm:cxn modelId="{D5888976-D93D-4750-A682-ECF0553A71A6}" type="presOf" srcId="{7B0D114F-E444-4D4E-B5D8-E7F2AC80ABDA}" destId="{58F19910-06A9-4FA8-935D-5903561F865F}" srcOrd="0" destOrd="0" presId="urn:microsoft.com/office/officeart/2005/8/layout/vProcess5"/>
    <dgm:cxn modelId="{D8E70590-9274-4641-B7FB-3CD40F4F3D04}" type="presOf" srcId="{ACE6FB42-EB59-4B67-A302-A5ABE147B887}" destId="{BD0C5D94-23EA-459B-80DE-36F0D0C85536}" srcOrd="0" destOrd="0" presId="urn:microsoft.com/office/officeart/2005/8/layout/vProcess5"/>
    <dgm:cxn modelId="{1484E2A8-4D89-4F3E-990D-1CBE5FC4CBC6}" srcId="{9FEB5BFC-F5A0-45A2-9933-A1E76BA53250}" destId="{77B717E9-705D-48B7-8FF6-0D0DBE290816}" srcOrd="0" destOrd="0" parTransId="{5F9C18DB-52EA-43D7-9F7C-5CE9F170E96F}" sibTransId="{0482EA4C-F6C9-4AF8-87E1-CB158937B676}"/>
    <dgm:cxn modelId="{6AA2D6BB-2B3C-4FDD-B962-3648679790E6}" srcId="{9FEB5BFC-F5A0-45A2-9933-A1E76BA53250}" destId="{7B0D114F-E444-4D4E-B5D8-E7F2AC80ABDA}" srcOrd="3" destOrd="0" parTransId="{BFD90594-C440-49A6-B710-38A79070B043}" sibTransId="{0FB6981D-2065-4761-9C31-173C1CF8754A}"/>
    <dgm:cxn modelId="{F95378CC-1672-44C6-8C3E-E3500E4C4DBC}" type="presOf" srcId="{9C709685-7857-4024-B041-8428110959CB}" destId="{BD9EE206-5AC5-4641-99EC-E3FDBBAC70E7}" srcOrd="0" destOrd="0" presId="urn:microsoft.com/office/officeart/2005/8/layout/vProcess5"/>
    <dgm:cxn modelId="{CC9F45D0-663D-44B0-BED4-7D2FEC297567}" type="presOf" srcId="{0482EA4C-F6C9-4AF8-87E1-CB158937B676}" destId="{7DD9E798-6712-4E09-8849-DA2B23FB2DAF}" srcOrd="0" destOrd="0" presId="urn:microsoft.com/office/officeart/2005/8/layout/vProcess5"/>
    <dgm:cxn modelId="{AC7185E6-63FC-40CC-8B13-FAAC26274C46}" type="presOf" srcId="{9C709685-7857-4024-B041-8428110959CB}" destId="{ADEF5E8E-A39F-4EB4-80C5-20CE3C0E3C86}" srcOrd="1" destOrd="0" presId="urn:microsoft.com/office/officeart/2005/8/layout/vProcess5"/>
    <dgm:cxn modelId="{81EB86F0-E7E7-480A-B9C1-BE32D2A76087}" type="presOf" srcId="{C3D20CA2-1CC9-4DA3-AF5E-5E7D453F4852}" destId="{0DBBA5F4-CA17-423C-84D2-1017EA51C971}" srcOrd="1" destOrd="0" presId="urn:microsoft.com/office/officeart/2005/8/layout/vProcess5"/>
    <dgm:cxn modelId="{B0993BFD-C0E6-4813-8EC5-4F91C523ECD8}" type="presOf" srcId="{77B717E9-705D-48B7-8FF6-0D0DBE290816}" destId="{9A20251C-0BC1-4FFF-A861-6484D19BEC22}" srcOrd="1" destOrd="0" presId="urn:microsoft.com/office/officeart/2005/8/layout/vProcess5"/>
    <dgm:cxn modelId="{8C674BFE-23DE-479C-90C6-5C7A45C3E3CD}" type="presOf" srcId="{C3D20CA2-1CC9-4DA3-AF5E-5E7D453F4852}" destId="{E53EA39B-D4A4-43EC-BA5B-A7D245813746}" srcOrd="0" destOrd="0" presId="urn:microsoft.com/office/officeart/2005/8/layout/vProcess5"/>
    <dgm:cxn modelId="{1252BB55-5458-4177-8133-F225912D4B34}" type="presParOf" srcId="{C93D79C6-E0CD-45DC-BB29-558876D3AF12}" destId="{27B2EDD5-7FE7-416E-9D44-813A617B0C6F}" srcOrd="0" destOrd="0" presId="urn:microsoft.com/office/officeart/2005/8/layout/vProcess5"/>
    <dgm:cxn modelId="{85E18CE6-204B-4B2A-A319-21F55DADB539}" type="presParOf" srcId="{C93D79C6-E0CD-45DC-BB29-558876D3AF12}" destId="{F4C794F1-6959-4561-B210-2EEE8983DBBB}" srcOrd="1" destOrd="0" presId="urn:microsoft.com/office/officeart/2005/8/layout/vProcess5"/>
    <dgm:cxn modelId="{8FD2B5A3-D823-4D3F-9784-A26070AEE8F7}" type="presParOf" srcId="{C93D79C6-E0CD-45DC-BB29-558876D3AF12}" destId="{BD9EE206-5AC5-4641-99EC-E3FDBBAC70E7}" srcOrd="2" destOrd="0" presId="urn:microsoft.com/office/officeart/2005/8/layout/vProcess5"/>
    <dgm:cxn modelId="{6570F6F1-7F6B-438D-8664-4AE07127C563}" type="presParOf" srcId="{C93D79C6-E0CD-45DC-BB29-558876D3AF12}" destId="{E53EA39B-D4A4-43EC-BA5B-A7D245813746}" srcOrd="3" destOrd="0" presId="urn:microsoft.com/office/officeart/2005/8/layout/vProcess5"/>
    <dgm:cxn modelId="{48096167-B404-4BA2-AC39-B68F734EF22F}" type="presParOf" srcId="{C93D79C6-E0CD-45DC-BB29-558876D3AF12}" destId="{58F19910-06A9-4FA8-935D-5903561F865F}" srcOrd="4" destOrd="0" presId="urn:microsoft.com/office/officeart/2005/8/layout/vProcess5"/>
    <dgm:cxn modelId="{47DB2BA5-EFC3-461E-9DCB-ECCCD4DCC1BE}" type="presParOf" srcId="{C93D79C6-E0CD-45DC-BB29-558876D3AF12}" destId="{7DD9E798-6712-4E09-8849-DA2B23FB2DAF}" srcOrd="5" destOrd="0" presId="urn:microsoft.com/office/officeart/2005/8/layout/vProcess5"/>
    <dgm:cxn modelId="{FD0FC94E-0A60-4AE6-8B63-EB172822B45B}" type="presParOf" srcId="{C93D79C6-E0CD-45DC-BB29-558876D3AF12}" destId="{BD0C5D94-23EA-459B-80DE-36F0D0C85536}" srcOrd="6" destOrd="0" presId="urn:microsoft.com/office/officeart/2005/8/layout/vProcess5"/>
    <dgm:cxn modelId="{4502B12D-4D66-4BB9-BC6C-3E68A9B51795}" type="presParOf" srcId="{C93D79C6-E0CD-45DC-BB29-558876D3AF12}" destId="{52066F07-F03D-44BD-8FEC-686A98D9F4A6}" srcOrd="7" destOrd="0" presId="urn:microsoft.com/office/officeart/2005/8/layout/vProcess5"/>
    <dgm:cxn modelId="{94AFBCCB-EE06-4F99-9E06-C6E7DAB495BD}" type="presParOf" srcId="{C93D79C6-E0CD-45DC-BB29-558876D3AF12}" destId="{9A20251C-0BC1-4FFF-A861-6484D19BEC22}" srcOrd="8" destOrd="0" presId="urn:microsoft.com/office/officeart/2005/8/layout/vProcess5"/>
    <dgm:cxn modelId="{0A7087B9-9BD6-4B8A-A549-35395DB56FA0}" type="presParOf" srcId="{C93D79C6-E0CD-45DC-BB29-558876D3AF12}" destId="{ADEF5E8E-A39F-4EB4-80C5-20CE3C0E3C86}" srcOrd="9" destOrd="0" presId="urn:microsoft.com/office/officeart/2005/8/layout/vProcess5"/>
    <dgm:cxn modelId="{F8E5AC66-813F-41EE-81D9-DE4AD9D3FD42}" type="presParOf" srcId="{C93D79C6-E0CD-45DC-BB29-558876D3AF12}" destId="{0DBBA5F4-CA17-423C-84D2-1017EA51C971}" srcOrd="10" destOrd="0" presId="urn:microsoft.com/office/officeart/2005/8/layout/vProcess5"/>
    <dgm:cxn modelId="{F73DE59C-FA88-4AD1-A93B-4E6F84C81F65}" type="presParOf" srcId="{C93D79C6-E0CD-45DC-BB29-558876D3AF12}" destId="{CBF6AB72-06F7-477C-B1FE-5C4962BEEFC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EB5BFC-F5A0-45A2-9933-A1E76BA53250}"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77B717E9-705D-48B7-8FF6-0D0DBE290816}">
      <dgm:prSet phldrT="[Text]"/>
      <dgm:spPr/>
      <dgm:t>
        <a:bodyPr/>
        <a:lstStyle/>
        <a:p>
          <a:r>
            <a:rPr lang="en-US" dirty="0"/>
            <a:t>IF the feature is statistically independent of the target variable, then the feature will not help predict the target variable</a:t>
          </a:r>
        </a:p>
      </dgm:t>
    </dgm:pt>
    <dgm:pt modelId="{5F9C18DB-52EA-43D7-9F7C-5CE9F170E96F}" type="parTrans" cxnId="{1484E2A8-4D89-4F3E-990D-1CBE5FC4CBC6}">
      <dgm:prSet/>
      <dgm:spPr/>
      <dgm:t>
        <a:bodyPr/>
        <a:lstStyle/>
        <a:p>
          <a:endParaRPr lang="en-US"/>
        </a:p>
      </dgm:t>
    </dgm:pt>
    <dgm:pt modelId="{0482EA4C-F6C9-4AF8-87E1-CB158937B676}" type="sibTrans" cxnId="{1484E2A8-4D89-4F3E-990D-1CBE5FC4CBC6}">
      <dgm:prSet/>
      <dgm:spPr>
        <a:solidFill>
          <a:schemeClr val="bg1">
            <a:alpha val="90000"/>
          </a:schemeClr>
        </a:solidFill>
      </dgm:spPr>
      <dgm:t>
        <a:bodyPr/>
        <a:lstStyle/>
        <a:p>
          <a:endParaRPr lang="en-US"/>
        </a:p>
      </dgm:t>
    </dgm:pt>
    <dgm:pt modelId="{9C709685-7857-4024-B041-8428110959CB}">
      <dgm:prSet phldrT="[Text]"/>
      <dgm:spPr/>
      <dgm:t>
        <a:bodyPr/>
        <a:lstStyle/>
        <a:p>
          <a:r>
            <a:rPr lang="en-US" dirty="0"/>
            <a:t>THEN the target has the same mean across all feature’s categories</a:t>
          </a:r>
        </a:p>
      </dgm:t>
    </dgm:pt>
    <dgm:pt modelId="{7A4332D0-8A54-463F-B50F-F33D986FBC4F}" type="parTrans" cxnId="{8C3DFB4E-AEDE-4A87-901C-1F4EFFD0EB14}">
      <dgm:prSet/>
      <dgm:spPr/>
      <dgm:t>
        <a:bodyPr/>
        <a:lstStyle/>
        <a:p>
          <a:endParaRPr lang="en-US"/>
        </a:p>
      </dgm:t>
    </dgm:pt>
    <dgm:pt modelId="{ACE6FB42-EB59-4B67-A302-A5ABE147B887}" type="sibTrans" cxnId="{8C3DFB4E-AEDE-4A87-901C-1F4EFFD0EB14}">
      <dgm:prSet/>
      <dgm:spPr>
        <a:solidFill>
          <a:schemeClr val="bg1">
            <a:alpha val="90000"/>
          </a:schemeClr>
        </a:solidFill>
      </dgm:spPr>
      <dgm:t>
        <a:bodyPr/>
        <a:lstStyle/>
        <a:p>
          <a:endParaRPr lang="en-US"/>
        </a:p>
      </dgm:t>
    </dgm:pt>
    <dgm:pt modelId="{C3D20CA2-1CC9-4DA3-AF5E-5E7D453F4852}">
      <dgm:prSet phldrT="[Text]"/>
      <dgm:spPr>
        <a:blipFill>
          <a:blip xmlns:r="http://schemas.openxmlformats.org/officeDocument/2006/relationships" r:embed="rId1"/>
          <a:stretch>
            <a:fillRect t="-43750" r="-723" b="-36250"/>
          </a:stretch>
        </a:blipFill>
      </dgm:spPr>
      <dgm:t>
        <a:bodyPr/>
        <a:lstStyle/>
        <a:p>
          <a:r>
            <a:rPr lang="en-US">
              <a:noFill/>
            </a:rPr>
            <a:t> </a:t>
          </a:r>
        </a:p>
      </dgm:t>
    </dgm:pt>
    <dgm:pt modelId="{7E4861B4-2C69-4C8B-9A88-1EB12BA769D0}" type="parTrans" cxnId="{DF9EBF74-E159-4260-BF76-6B59B3097BF2}">
      <dgm:prSet/>
      <dgm:spPr/>
      <dgm:t>
        <a:bodyPr/>
        <a:lstStyle/>
        <a:p>
          <a:endParaRPr lang="en-US"/>
        </a:p>
      </dgm:t>
    </dgm:pt>
    <dgm:pt modelId="{E9C32032-9C32-4578-AFBA-ABBC67C041F0}" type="sibTrans" cxnId="{DF9EBF74-E159-4260-BF76-6B59B3097BF2}">
      <dgm:prSet/>
      <dgm:spPr>
        <a:solidFill>
          <a:schemeClr val="bg1">
            <a:alpha val="90000"/>
          </a:schemeClr>
        </a:solidFill>
      </dgm:spPr>
      <dgm:t>
        <a:bodyPr/>
        <a:lstStyle/>
        <a:p>
          <a:endParaRPr lang="en-US"/>
        </a:p>
      </dgm:t>
    </dgm:pt>
    <dgm:pt modelId="{7B0D114F-E444-4D4E-B5D8-E7F2AC80ABDA}">
      <dgm:prSet phldrT="[Text]"/>
      <dgm:spPr>
        <a:blipFill>
          <a:blip xmlns:r="http://schemas.openxmlformats.org/officeDocument/2006/relationships" r:embed="rId2"/>
          <a:stretch>
            <a:fillRect/>
          </a:stretch>
        </a:blipFill>
      </dgm:spPr>
      <dgm:t>
        <a:bodyPr/>
        <a:lstStyle/>
        <a:p>
          <a:r>
            <a:rPr lang="en-US">
              <a:noFill/>
            </a:rPr>
            <a:t> </a:t>
          </a:r>
        </a:p>
      </dgm:t>
    </dgm:pt>
    <dgm:pt modelId="{BFD90594-C440-49A6-B710-38A79070B043}" type="parTrans" cxnId="{6AA2D6BB-2B3C-4FDD-B962-3648679790E6}">
      <dgm:prSet/>
      <dgm:spPr/>
      <dgm:t>
        <a:bodyPr/>
        <a:lstStyle/>
        <a:p>
          <a:endParaRPr lang="en-US"/>
        </a:p>
      </dgm:t>
    </dgm:pt>
    <dgm:pt modelId="{0FB6981D-2065-4761-9C31-173C1CF8754A}" type="sibTrans" cxnId="{6AA2D6BB-2B3C-4FDD-B962-3648679790E6}">
      <dgm:prSet/>
      <dgm:spPr/>
      <dgm:t>
        <a:bodyPr/>
        <a:lstStyle/>
        <a:p>
          <a:endParaRPr lang="en-US"/>
        </a:p>
      </dgm:t>
    </dgm:pt>
    <dgm:pt modelId="{C93D79C6-E0CD-45DC-BB29-558876D3AF12}" type="pres">
      <dgm:prSet presAssocID="{9FEB5BFC-F5A0-45A2-9933-A1E76BA53250}" presName="outerComposite" presStyleCnt="0">
        <dgm:presLayoutVars>
          <dgm:chMax val="5"/>
          <dgm:dir val="rev"/>
          <dgm:resizeHandles val="exact"/>
        </dgm:presLayoutVars>
      </dgm:prSet>
      <dgm:spPr/>
    </dgm:pt>
    <dgm:pt modelId="{27B2EDD5-7FE7-416E-9D44-813A617B0C6F}" type="pres">
      <dgm:prSet presAssocID="{9FEB5BFC-F5A0-45A2-9933-A1E76BA53250}" presName="dummyMaxCanvas" presStyleCnt="0">
        <dgm:presLayoutVars/>
      </dgm:prSet>
      <dgm:spPr/>
    </dgm:pt>
    <dgm:pt modelId="{F4C794F1-6959-4561-B210-2EEE8983DBBB}" type="pres">
      <dgm:prSet presAssocID="{9FEB5BFC-F5A0-45A2-9933-A1E76BA53250}" presName="FourNodes_1" presStyleLbl="node1" presStyleIdx="0" presStyleCnt="4">
        <dgm:presLayoutVars>
          <dgm:bulletEnabled val="1"/>
        </dgm:presLayoutVars>
      </dgm:prSet>
      <dgm:spPr/>
    </dgm:pt>
    <dgm:pt modelId="{BD9EE206-5AC5-4641-99EC-E3FDBBAC70E7}" type="pres">
      <dgm:prSet presAssocID="{9FEB5BFC-F5A0-45A2-9933-A1E76BA53250}" presName="FourNodes_2" presStyleLbl="node1" presStyleIdx="1" presStyleCnt="4">
        <dgm:presLayoutVars>
          <dgm:bulletEnabled val="1"/>
        </dgm:presLayoutVars>
      </dgm:prSet>
      <dgm:spPr/>
    </dgm:pt>
    <dgm:pt modelId="{E53EA39B-D4A4-43EC-BA5B-A7D245813746}" type="pres">
      <dgm:prSet presAssocID="{9FEB5BFC-F5A0-45A2-9933-A1E76BA53250}" presName="FourNodes_3" presStyleLbl="node1" presStyleIdx="2" presStyleCnt="4">
        <dgm:presLayoutVars>
          <dgm:bulletEnabled val="1"/>
        </dgm:presLayoutVars>
      </dgm:prSet>
      <dgm:spPr/>
    </dgm:pt>
    <dgm:pt modelId="{58F19910-06A9-4FA8-935D-5903561F865F}" type="pres">
      <dgm:prSet presAssocID="{9FEB5BFC-F5A0-45A2-9933-A1E76BA53250}" presName="FourNodes_4" presStyleLbl="node1" presStyleIdx="3" presStyleCnt="4">
        <dgm:presLayoutVars>
          <dgm:bulletEnabled val="1"/>
        </dgm:presLayoutVars>
      </dgm:prSet>
      <dgm:spPr/>
    </dgm:pt>
    <dgm:pt modelId="{7DD9E798-6712-4E09-8849-DA2B23FB2DAF}" type="pres">
      <dgm:prSet presAssocID="{9FEB5BFC-F5A0-45A2-9933-A1E76BA53250}" presName="FourConn_1-2" presStyleLbl="fgAccFollowNode1" presStyleIdx="0" presStyleCnt="3">
        <dgm:presLayoutVars>
          <dgm:bulletEnabled val="1"/>
        </dgm:presLayoutVars>
      </dgm:prSet>
      <dgm:spPr/>
    </dgm:pt>
    <dgm:pt modelId="{BD0C5D94-23EA-459B-80DE-36F0D0C85536}" type="pres">
      <dgm:prSet presAssocID="{9FEB5BFC-F5A0-45A2-9933-A1E76BA53250}" presName="FourConn_2-3" presStyleLbl="fgAccFollowNode1" presStyleIdx="1" presStyleCnt="3">
        <dgm:presLayoutVars>
          <dgm:bulletEnabled val="1"/>
        </dgm:presLayoutVars>
      </dgm:prSet>
      <dgm:spPr/>
    </dgm:pt>
    <dgm:pt modelId="{52066F07-F03D-44BD-8FEC-686A98D9F4A6}" type="pres">
      <dgm:prSet presAssocID="{9FEB5BFC-F5A0-45A2-9933-A1E76BA53250}" presName="FourConn_3-4" presStyleLbl="fgAccFollowNode1" presStyleIdx="2" presStyleCnt="3">
        <dgm:presLayoutVars>
          <dgm:bulletEnabled val="1"/>
        </dgm:presLayoutVars>
      </dgm:prSet>
      <dgm:spPr/>
    </dgm:pt>
    <dgm:pt modelId="{9A20251C-0BC1-4FFF-A861-6484D19BEC22}" type="pres">
      <dgm:prSet presAssocID="{9FEB5BFC-F5A0-45A2-9933-A1E76BA53250}" presName="FourNodes_1_text" presStyleLbl="node1" presStyleIdx="3" presStyleCnt="4">
        <dgm:presLayoutVars>
          <dgm:bulletEnabled val="1"/>
        </dgm:presLayoutVars>
      </dgm:prSet>
      <dgm:spPr/>
    </dgm:pt>
    <dgm:pt modelId="{ADEF5E8E-A39F-4EB4-80C5-20CE3C0E3C86}" type="pres">
      <dgm:prSet presAssocID="{9FEB5BFC-F5A0-45A2-9933-A1E76BA53250}" presName="FourNodes_2_text" presStyleLbl="node1" presStyleIdx="3" presStyleCnt="4">
        <dgm:presLayoutVars>
          <dgm:bulletEnabled val="1"/>
        </dgm:presLayoutVars>
      </dgm:prSet>
      <dgm:spPr/>
    </dgm:pt>
    <dgm:pt modelId="{0DBBA5F4-CA17-423C-84D2-1017EA51C971}" type="pres">
      <dgm:prSet presAssocID="{9FEB5BFC-F5A0-45A2-9933-A1E76BA53250}" presName="FourNodes_3_text" presStyleLbl="node1" presStyleIdx="3" presStyleCnt="4">
        <dgm:presLayoutVars>
          <dgm:bulletEnabled val="1"/>
        </dgm:presLayoutVars>
      </dgm:prSet>
      <dgm:spPr/>
    </dgm:pt>
    <dgm:pt modelId="{CBF6AB72-06F7-477C-B1FE-5C4962BEEFC9}" type="pres">
      <dgm:prSet presAssocID="{9FEB5BFC-F5A0-45A2-9933-A1E76BA53250}" presName="FourNodes_4_text" presStyleLbl="node1" presStyleIdx="3" presStyleCnt="4">
        <dgm:presLayoutVars>
          <dgm:bulletEnabled val="1"/>
        </dgm:presLayoutVars>
      </dgm:prSet>
      <dgm:spPr/>
    </dgm:pt>
  </dgm:ptLst>
  <dgm:cxnLst>
    <dgm:cxn modelId="{C174681C-397B-4681-91BE-B93C42EB16F7}" type="presOf" srcId="{E9C32032-9C32-4578-AFBA-ABBC67C041F0}" destId="{52066F07-F03D-44BD-8FEC-686A98D9F4A6}" srcOrd="0" destOrd="0" presId="urn:microsoft.com/office/officeart/2005/8/layout/vProcess5"/>
    <dgm:cxn modelId="{1AEF012F-0724-43B6-A7CA-2E41BA961388}" type="presOf" srcId="{7B0D114F-E444-4D4E-B5D8-E7F2AC80ABDA}" destId="{CBF6AB72-06F7-477C-B1FE-5C4962BEEFC9}" srcOrd="1" destOrd="0" presId="urn:microsoft.com/office/officeart/2005/8/layout/vProcess5"/>
    <dgm:cxn modelId="{82136E3D-CAAB-4CEE-A69C-52A9D3FD6233}" type="presOf" srcId="{77B717E9-705D-48B7-8FF6-0D0DBE290816}" destId="{F4C794F1-6959-4561-B210-2EEE8983DBBB}" srcOrd="0" destOrd="0" presId="urn:microsoft.com/office/officeart/2005/8/layout/vProcess5"/>
    <dgm:cxn modelId="{1F7D874C-C8AB-404D-A05F-B609BB1C03D9}" type="presOf" srcId="{9FEB5BFC-F5A0-45A2-9933-A1E76BA53250}" destId="{C93D79C6-E0CD-45DC-BB29-558876D3AF12}" srcOrd="0" destOrd="0" presId="urn:microsoft.com/office/officeart/2005/8/layout/vProcess5"/>
    <dgm:cxn modelId="{8C3DFB4E-AEDE-4A87-901C-1F4EFFD0EB14}" srcId="{9FEB5BFC-F5A0-45A2-9933-A1E76BA53250}" destId="{9C709685-7857-4024-B041-8428110959CB}" srcOrd="1" destOrd="0" parTransId="{7A4332D0-8A54-463F-B50F-F33D986FBC4F}" sibTransId="{ACE6FB42-EB59-4B67-A302-A5ABE147B887}"/>
    <dgm:cxn modelId="{DF9EBF74-E159-4260-BF76-6B59B3097BF2}" srcId="{9FEB5BFC-F5A0-45A2-9933-A1E76BA53250}" destId="{C3D20CA2-1CC9-4DA3-AF5E-5E7D453F4852}" srcOrd="2" destOrd="0" parTransId="{7E4861B4-2C69-4C8B-9A88-1EB12BA769D0}" sibTransId="{E9C32032-9C32-4578-AFBA-ABBC67C041F0}"/>
    <dgm:cxn modelId="{D5888976-D93D-4750-A682-ECF0553A71A6}" type="presOf" srcId="{7B0D114F-E444-4D4E-B5D8-E7F2AC80ABDA}" destId="{58F19910-06A9-4FA8-935D-5903561F865F}" srcOrd="0" destOrd="0" presId="urn:microsoft.com/office/officeart/2005/8/layout/vProcess5"/>
    <dgm:cxn modelId="{D8E70590-9274-4641-B7FB-3CD40F4F3D04}" type="presOf" srcId="{ACE6FB42-EB59-4B67-A302-A5ABE147B887}" destId="{BD0C5D94-23EA-459B-80DE-36F0D0C85536}" srcOrd="0" destOrd="0" presId="urn:microsoft.com/office/officeart/2005/8/layout/vProcess5"/>
    <dgm:cxn modelId="{1484E2A8-4D89-4F3E-990D-1CBE5FC4CBC6}" srcId="{9FEB5BFC-F5A0-45A2-9933-A1E76BA53250}" destId="{77B717E9-705D-48B7-8FF6-0D0DBE290816}" srcOrd="0" destOrd="0" parTransId="{5F9C18DB-52EA-43D7-9F7C-5CE9F170E96F}" sibTransId="{0482EA4C-F6C9-4AF8-87E1-CB158937B676}"/>
    <dgm:cxn modelId="{6AA2D6BB-2B3C-4FDD-B962-3648679790E6}" srcId="{9FEB5BFC-F5A0-45A2-9933-A1E76BA53250}" destId="{7B0D114F-E444-4D4E-B5D8-E7F2AC80ABDA}" srcOrd="3" destOrd="0" parTransId="{BFD90594-C440-49A6-B710-38A79070B043}" sibTransId="{0FB6981D-2065-4761-9C31-173C1CF8754A}"/>
    <dgm:cxn modelId="{F95378CC-1672-44C6-8C3E-E3500E4C4DBC}" type="presOf" srcId="{9C709685-7857-4024-B041-8428110959CB}" destId="{BD9EE206-5AC5-4641-99EC-E3FDBBAC70E7}" srcOrd="0" destOrd="0" presId="urn:microsoft.com/office/officeart/2005/8/layout/vProcess5"/>
    <dgm:cxn modelId="{CC9F45D0-663D-44B0-BED4-7D2FEC297567}" type="presOf" srcId="{0482EA4C-F6C9-4AF8-87E1-CB158937B676}" destId="{7DD9E798-6712-4E09-8849-DA2B23FB2DAF}" srcOrd="0" destOrd="0" presId="urn:microsoft.com/office/officeart/2005/8/layout/vProcess5"/>
    <dgm:cxn modelId="{AC7185E6-63FC-40CC-8B13-FAAC26274C46}" type="presOf" srcId="{9C709685-7857-4024-B041-8428110959CB}" destId="{ADEF5E8E-A39F-4EB4-80C5-20CE3C0E3C86}" srcOrd="1" destOrd="0" presId="urn:microsoft.com/office/officeart/2005/8/layout/vProcess5"/>
    <dgm:cxn modelId="{81EB86F0-E7E7-480A-B9C1-BE32D2A76087}" type="presOf" srcId="{C3D20CA2-1CC9-4DA3-AF5E-5E7D453F4852}" destId="{0DBBA5F4-CA17-423C-84D2-1017EA51C971}" srcOrd="1" destOrd="0" presId="urn:microsoft.com/office/officeart/2005/8/layout/vProcess5"/>
    <dgm:cxn modelId="{B0993BFD-C0E6-4813-8EC5-4F91C523ECD8}" type="presOf" srcId="{77B717E9-705D-48B7-8FF6-0D0DBE290816}" destId="{9A20251C-0BC1-4FFF-A861-6484D19BEC22}" srcOrd="1" destOrd="0" presId="urn:microsoft.com/office/officeart/2005/8/layout/vProcess5"/>
    <dgm:cxn modelId="{8C674BFE-23DE-479C-90C6-5C7A45C3E3CD}" type="presOf" srcId="{C3D20CA2-1CC9-4DA3-AF5E-5E7D453F4852}" destId="{E53EA39B-D4A4-43EC-BA5B-A7D245813746}" srcOrd="0" destOrd="0" presId="urn:microsoft.com/office/officeart/2005/8/layout/vProcess5"/>
    <dgm:cxn modelId="{1252BB55-5458-4177-8133-F225912D4B34}" type="presParOf" srcId="{C93D79C6-E0CD-45DC-BB29-558876D3AF12}" destId="{27B2EDD5-7FE7-416E-9D44-813A617B0C6F}" srcOrd="0" destOrd="0" presId="urn:microsoft.com/office/officeart/2005/8/layout/vProcess5"/>
    <dgm:cxn modelId="{85E18CE6-204B-4B2A-A319-21F55DADB539}" type="presParOf" srcId="{C93D79C6-E0CD-45DC-BB29-558876D3AF12}" destId="{F4C794F1-6959-4561-B210-2EEE8983DBBB}" srcOrd="1" destOrd="0" presId="urn:microsoft.com/office/officeart/2005/8/layout/vProcess5"/>
    <dgm:cxn modelId="{8FD2B5A3-D823-4D3F-9784-A26070AEE8F7}" type="presParOf" srcId="{C93D79C6-E0CD-45DC-BB29-558876D3AF12}" destId="{BD9EE206-5AC5-4641-99EC-E3FDBBAC70E7}" srcOrd="2" destOrd="0" presId="urn:microsoft.com/office/officeart/2005/8/layout/vProcess5"/>
    <dgm:cxn modelId="{6570F6F1-7F6B-438D-8664-4AE07127C563}" type="presParOf" srcId="{C93D79C6-E0CD-45DC-BB29-558876D3AF12}" destId="{E53EA39B-D4A4-43EC-BA5B-A7D245813746}" srcOrd="3" destOrd="0" presId="urn:microsoft.com/office/officeart/2005/8/layout/vProcess5"/>
    <dgm:cxn modelId="{48096167-B404-4BA2-AC39-B68F734EF22F}" type="presParOf" srcId="{C93D79C6-E0CD-45DC-BB29-558876D3AF12}" destId="{58F19910-06A9-4FA8-935D-5903561F865F}" srcOrd="4" destOrd="0" presId="urn:microsoft.com/office/officeart/2005/8/layout/vProcess5"/>
    <dgm:cxn modelId="{47DB2BA5-EFC3-461E-9DCB-ECCCD4DCC1BE}" type="presParOf" srcId="{C93D79C6-E0CD-45DC-BB29-558876D3AF12}" destId="{7DD9E798-6712-4E09-8849-DA2B23FB2DAF}" srcOrd="5" destOrd="0" presId="urn:microsoft.com/office/officeart/2005/8/layout/vProcess5"/>
    <dgm:cxn modelId="{FD0FC94E-0A60-4AE6-8B63-EB172822B45B}" type="presParOf" srcId="{C93D79C6-E0CD-45DC-BB29-558876D3AF12}" destId="{BD0C5D94-23EA-459B-80DE-36F0D0C85536}" srcOrd="6" destOrd="0" presId="urn:microsoft.com/office/officeart/2005/8/layout/vProcess5"/>
    <dgm:cxn modelId="{4502B12D-4D66-4BB9-BC6C-3E68A9B51795}" type="presParOf" srcId="{C93D79C6-E0CD-45DC-BB29-558876D3AF12}" destId="{52066F07-F03D-44BD-8FEC-686A98D9F4A6}" srcOrd="7" destOrd="0" presId="urn:microsoft.com/office/officeart/2005/8/layout/vProcess5"/>
    <dgm:cxn modelId="{94AFBCCB-EE06-4F99-9E06-C6E7DAB495BD}" type="presParOf" srcId="{C93D79C6-E0CD-45DC-BB29-558876D3AF12}" destId="{9A20251C-0BC1-4FFF-A861-6484D19BEC22}" srcOrd="8" destOrd="0" presId="urn:microsoft.com/office/officeart/2005/8/layout/vProcess5"/>
    <dgm:cxn modelId="{0A7087B9-9BD6-4B8A-A549-35395DB56FA0}" type="presParOf" srcId="{C93D79C6-E0CD-45DC-BB29-558876D3AF12}" destId="{ADEF5E8E-A39F-4EB4-80C5-20CE3C0E3C86}" srcOrd="9" destOrd="0" presId="urn:microsoft.com/office/officeart/2005/8/layout/vProcess5"/>
    <dgm:cxn modelId="{F8E5AC66-813F-41EE-81D9-DE4AD9D3FD42}" type="presParOf" srcId="{C93D79C6-E0CD-45DC-BB29-558876D3AF12}" destId="{0DBBA5F4-CA17-423C-84D2-1017EA51C971}" srcOrd="10" destOrd="0" presId="urn:microsoft.com/office/officeart/2005/8/layout/vProcess5"/>
    <dgm:cxn modelId="{F73DE59C-FA88-4AD1-A93B-4E6F84C81F65}" type="presParOf" srcId="{C93D79C6-E0CD-45DC-BB29-558876D3AF12}" destId="{CBF6AB72-06F7-477C-B1FE-5C4962BEEFC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FEB5BFC-F5A0-45A2-9933-A1E76BA53250}"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77B717E9-705D-48B7-8FF6-0D0DBE290816}">
      <dgm:prSet phldrT="[Text]"/>
      <dgm:spPr/>
      <dgm:t>
        <a:bodyPr/>
        <a:lstStyle/>
        <a:p>
          <a:r>
            <a:rPr lang="en-US" dirty="0"/>
            <a:t>IF the feature is statistically independent of the target variable, then the feature will not help predict the target variable</a:t>
          </a:r>
        </a:p>
      </dgm:t>
    </dgm:pt>
    <dgm:pt modelId="{5F9C18DB-52EA-43D7-9F7C-5CE9F170E96F}" type="parTrans" cxnId="{1484E2A8-4D89-4F3E-990D-1CBE5FC4CBC6}">
      <dgm:prSet/>
      <dgm:spPr/>
      <dgm:t>
        <a:bodyPr/>
        <a:lstStyle/>
        <a:p>
          <a:endParaRPr lang="en-US"/>
        </a:p>
      </dgm:t>
    </dgm:pt>
    <dgm:pt modelId="{0482EA4C-F6C9-4AF8-87E1-CB158937B676}" type="sibTrans" cxnId="{1484E2A8-4D89-4F3E-990D-1CBE5FC4CBC6}">
      <dgm:prSet/>
      <dgm:spPr>
        <a:solidFill>
          <a:schemeClr val="bg1">
            <a:alpha val="90000"/>
          </a:schemeClr>
        </a:solidFill>
      </dgm:spPr>
      <dgm:t>
        <a:bodyPr/>
        <a:lstStyle/>
        <a:p>
          <a:endParaRPr lang="en-US"/>
        </a:p>
      </dgm:t>
    </dgm:pt>
    <mc:AlternateContent xmlns:mc="http://schemas.openxmlformats.org/markup-compatibility/2006" xmlns:a14="http://schemas.microsoft.com/office/drawing/2010/main">
      <mc:Choice Requires="a14">
        <dgm:pt modelId="{9C709685-7857-4024-B041-8428110959CB}">
          <dgm:prSet phldrT="[Text]"/>
          <dgm:spPr/>
          <dgm:t>
            <a:bodyPr/>
            <a:lstStyle/>
            <a:p>
              <a:r>
                <a:rPr lang="en-US" dirty="0"/>
                <a:t>THEN the regression coefficient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is zero</a:t>
              </a:r>
            </a:p>
          </dgm:t>
        </dgm:pt>
      </mc:Choice>
      <mc:Fallback xmlns="">
        <dgm:pt modelId="{9C709685-7857-4024-B041-8428110959CB}">
          <dgm:prSet phldrT="[Text]"/>
          <dgm:spPr/>
          <dgm:t>
            <a:bodyPr/>
            <a:lstStyle/>
            <a:p>
              <a:r>
                <a:rPr lang="en-US" dirty="0"/>
                <a:t>THEN the regression coefficient </a:t>
              </a:r>
              <a:r>
                <a:rPr lang="en-US" b="0" i="0">
                  <a:latin typeface="Cambria Math" panose="02040503050406030204" pitchFamily="18" charset="0"/>
                  <a:ea typeface="Cambria Math" panose="02040503050406030204" pitchFamily="18" charset="0"/>
                </a:rPr>
                <a:t>𝛽</a:t>
              </a:r>
              <a:r>
                <a:rPr lang="en-US" dirty="0"/>
                <a:t> is zero</a:t>
              </a:r>
            </a:p>
          </dgm:t>
        </dgm:pt>
      </mc:Fallback>
    </mc:AlternateContent>
    <dgm:pt modelId="{7A4332D0-8A54-463F-B50F-F33D986FBC4F}" type="parTrans" cxnId="{8C3DFB4E-AEDE-4A87-901C-1F4EFFD0EB14}">
      <dgm:prSet/>
      <dgm:spPr/>
      <dgm:t>
        <a:bodyPr/>
        <a:lstStyle/>
        <a:p>
          <a:endParaRPr lang="en-US"/>
        </a:p>
      </dgm:t>
    </dgm:pt>
    <dgm:pt modelId="{ACE6FB42-EB59-4B67-A302-A5ABE147B887}" type="sibTrans" cxnId="{8C3DFB4E-AEDE-4A87-901C-1F4EFFD0EB14}">
      <dgm:prSet/>
      <dgm:spPr>
        <a:solidFill>
          <a:schemeClr val="bg1">
            <a:alpha val="90000"/>
          </a:schemeClr>
        </a:solidFill>
      </dgm:spPr>
      <dgm:t>
        <a:bodyPr/>
        <a:lstStyle/>
        <a:p>
          <a:endParaRPr lang="en-US"/>
        </a:p>
      </dgm:t>
    </dgm:pt>
    <mc:AlternateContent xmlns:mc="http://schemas.openxmlformats.org/markup-compatibility/2006" xmlns:a14="http://schemas.microsoft.com/office/drawing/2010/main">
      <mc:Choice Requires="a14">
        <dgm:pt modelId="{C3D20CA2-1CC9-4DA3-AF5E-5E7D453F4852}">
          <dgm:prSet phldrT="[Text]"/>
          <dgm:spPr/>
          <dgm:t>
            <a:bodyPr/>
            <a:lstStyle/>
            <a:p>
              <a:r>
                <a:rPr lang="en-US" dirty="0"/>
                <a:t>THEREFORE, the absolute value of statistic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num>
                    <m:den>
                      <m:r>
                        <m:rPr>
                          <m:sty m:val="p"/>
                        </m:rPr>
                        <a:rPr lang="en-US">
                          <a:latin typeface="Cambria Math" panose="02040503050406030204" pitchFamily="18" charset="0"/>
                          <a:ea typeface="Cambria Math" panose="02040503050406030204" pitchFamily="18" charset="0"/>
                        </a:rPr>
                        <m:t>se</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den>
                  </m:f>
                </m:oMath>
              </a14:m>
              <a:r>
                <a:rPr lang="en-US" dirty="0"/>
                <a:t> should be small.</a:t>
              </a:r>
            </a:p>
          </dgm:t>
        </dgm:pt>
      </mc:Choice>
      <mc:Fallback xmlns="">
        <dgm:pt modelId="{C3D20CA2-1CC9-4DA3-AF5E-5E7D453F4852}">
          <dgm:prSet phldrT="[Text]"/>
          <dgm:spPr/>
          <dgm:t>
            <a:bodyPr/>
            <a:lstStyle/>
            <a:p>
              <a:r>
                <a:rPr lang="en-US" dirty="0"/>
                <a:t>THEREFORE, the absolute value of statistic </a:t>
              </a:r>
              <a:r>
                <a:rPr lang="en-US" i="0">
                  <a:latin typeface="Cambria Math" panose="02040503050406030204" pitchFamily="18" charset="0"/>
                </a:rPr>
                <a:t>𝑡=</a:t>
              </a:r>
              <a:r>
                <a:rPr lang="en-US" i="0">
                  <a:latin typeface="Cambria Math" panose="02040503050406030204" pitchFamily="18" charset="0"/>
                  <a:ea typeface="Cambria Math" panose="02040503050406030204" pitchFamily="18" charset="0"/>
                </a:rPr>
                <a:t>𝛽 ̂/se(𝛽 ̂ ) </a:t>
              </a:r>
              <a:r>
                <a:rPr lang="en-US" dirty="0"/>
                <a:t> should be small.</a:t>
              </a:r>
            </a:p>
          </dgm:t>
        </dgm:pt>
      </mc:Fallback>
    </mc:AlternateContent>
    <dgm:pt modelId="{7E4861B4-2C69-4C8B-9A88-1EB12BA769D0}" type="parTrans" cxnId="{DF9EBF74-E159-4260-BF76-6B59B3097BF2}">
      <dgm:prSet/>
      <dgm:spPr/>
      <dgm:t>
        <a:bodyPr/>
        <a:lstStyle/>
        <a:p>
          <a:endParaRPr lang="en-US"/>
        </a:p>
      </dgm:t>
    </dgm:pt>
    <dgm:pt modelId="{E9C32032-9C32-4578-AFBA-ABBC67C041F0}" type="sibTrans" cxnId="{DF9EBF74-E159-4260-BF76-6B59B3097BF2}">
      <dgm:prSet/>
      <dgm:spPr>
        <a:solidFill>
          <a:schemeClr val="bg1">
            <a:alpha val="90000"/>
          </a:schemeClr>
        </a:solidFill>
      </dgm:spPr>
      <dgm:t>
        <a:bodyPr/>
        <a:lstStyle/>
        <a:p>
          <a:endParaRPr lang="en-US"/>
        </a:p>
      </dgm:t>
    </dgm:pt>
    <dgm:pt modelId="{C93D79C6-E0CD-45DC-BB29-558876D3AF12}" type="pres">
      <dgm:prSet presAssocID="{9FEB5BFC-F5A0-45A2-9933-A1E76BA53250}" presName="outerComposite" presStyleCnt="0">
        <dgm:presLayoutVars>
          <dgm:chMax val="5"/>
          <dgm:dir val="rev"/>
          <dgm:resizeHandles val="exact"/>
        </dgm:presLayoutVars>
      </dgm:prSet>
      <dgm:spPr/>
    </dgm:pt>
    <dgm:pt modelId="{27B2EDD5-7FE7-416E-9D44-813A617B0C6F}" type="pres">
      <dgm:prSet presAssocID="{9FEB5BFC-F5A0-45A2-9933-A1E76BA53250}" presName="dummyMaxCanvas" presStyleCnt="0">
        <dgm:presLayoutVars/>
      </dgm:prSet>
      <dgm:spPr/>
    </dgm:pt>
    <dgm:pt modelId="{26C831FB-0A4A-4083-A23D-60550B50804A}" type="pres">
      <dgm:prSet presAssocID="{9FEB5BFC-F5A0-45A2-9933-A1E76BA53250}" presName="ThreeNodes_1" presStyleLbl="node1" presStyleIdx="0" presStyleCnt="3">
        <dgm:presLayoutVars>
          <dgm:bulletEnabled val="1"/>
        </dgm:presLayoutVars>
      </dgm:prSet>
      <dgm:spPr/>
    </dgm:pt>
    <dgm:pt modelId="{89FB5475-C815-43A4-AA6A-73A31C74EE3B}" type="pres">
      <dgm:prSet presAssocID="{9FEB5BFC-F5A0-45A2-9933-A1E76BA53250}" presName="ThreeNodes_2" presStyleLbl="node1" presStyleIdx="1" presStyleCnt="3">
        <dgm:presLayoutVars>
          <dgm:bulletEnabled val="1"/>
        </dgm:presLayoutVars>
      </dgm:prSet>
      <dgm:spPr/>
    </dgm:pt>
    <dgm:pt modelId="{F0C249C3-ABAB-4C07-A078-13C1C01F71E4}" type="pres">
      <dgm:prSet presAssocID="{9FEB5BFC-F5A0-45A2-9933-A1E76BA53250}" presName="ThreeNodes_3" presStyleLbl="node1" presStyleIdx="2" presStyleCnt="3">
        <dgm:presLayoutVars>
          <dgm:bulletEnabled val="1"/>
        </dgm:presLayoutVars>
      </dgm:prSet>
      <dgm:spPr/>
    </dgm:pt>
    <dgm:pt modelId="{AAB8DAA4-6C11-4161-B356-9DB34530ED4C}" type="pres">
      <dgm:prSet presAssocID="{9FEB5BFC-F5A0-45A2-9933-A1E76BA53250}" presName="ThreeConn_1-2" presStyleLbl="fgAccFollowNode1" presStyleIdx="0" presStyleCnt="2">
        <dgm:presLayoutVars>
          <dgm:bulletEnabled val="1"/>
        </dgm:presLayoutVars>
      </dgm:prSet>
      <dgm:spPr/>
    </dgm:pt>
    <dgm:pt modelId="{99A7582C-D3AE-40E9-8573-DDE57BCC801C}" type="pres">
      <dgm:prSet presAssocID="{9FEB5BFC-F5A0-45A2-9933-A1E76BA53250}" presName="ThreeConn_2-3" presStyleLbl="fgAccFollowNode1" presStyleIdx="1" presStyleCnt="2">
        <dgm:presLayoutVars>
          <dgm:bulletEnabled val="1"/>
        </dgm:presLayoutVars>
      </dgm:prSet>
      <dgm:spPr/>
    </dgm:pt>
    <dgm:pt modelId="{C70CEBAF-7D5A-4552-B7CE-724D07F9DE27}" type="pres">
      <dgm:prSet presAssocID="{9FEB5BFC-F5A0-45A2-9933-A1E76BA53250}" presName="ThreeNodes_1_text" presStyleLbl="node1" presStyleIdx="2" presStyleCnt="3">
        <dgm:presLayoutVars>
          <dgm:bulletEnabled val="1"/>
        </dgm:presLayoutVars>
      </dgm:prSet>
      <dgm:spPr/>
    </dgm:pt>
    <dgm:pt modelId="{BDC7D453-D6CA-46C2-BCE9-FD06E116450F}" type="pres">
      <dgm:prSet presAssocID="{9FEB5BFC-F5A0-45A2-9933-A1E76BA53250}" presName="ThreeNodes_2_text" presStyleLbl="node1" presStyleIdx="2" presStyleCnt="3">
        <dgm:presLayoutVars>
          <dgm:bulletEnabled val="1"/>
        </dgm:presLayoutVars>
      </dgm:prSet>
      <dgm:spPr/>
    </dgm:pt>
    <dgm:pt modelId="{2C85BAAE-B2B2-4AF0-B87B-1BE88363AEF7}" type="pres">
      <dgm:prSet presAssocID="{9FEB5BFC-F5A0-45A2-9933-A1E76BA53250}" presName="ThreeNodes_3_text" presStyleLbl="node1" presStyleIdx="2" presStyleCnt="3">
        <dgm:presLayoutVars>
          <dgm:bulletEnabled val="1"/>
        </dgm:presLayoutVars>
      </dgm:prSet>
      <dgm:spPr/>
    </dgm:pt>
  </dgm:ptLst>
  <dgm:cxnLst>
    <dgm:cxn modelId="{0123A839-6ECE-4F37-80A6-4DCD574553CC}" type="presOf" srcId="{C3D20CA2-1CC9-4DA3-AF5E-5E7D453F4852}" destId="{2C85BAAE-B2B2-4AF0-B87B-1BE88363AEF7}" srcOrd="1" destOrd="0" presId="urn:microsoft.com/office/officeart/2005/8/layout/vProcess5"/>
    <dgm:cxn modelId="{B0472F3D-C2DC-4DA2-AD50-6F8228CC2E5F}" type="presOf" srcId="{C3D20CA2-1CC9-4DA3-AF5E-5E7D453F4852}" destId="{F0C249C3-ABAB-4C07-A078-13C1C01F71E4}" srcOrd="0" destOrd="0" presId="urn:microsoft.com/office/officeart/2005/8/layout/vProcess5"/>
    <dgm:cxn modelId="{C7A52C47-191E-4C8E-B8C7-23D772B19685}" type="presOf" srcId="{77B717E9-705D-48B7-8FF6-0D0DBE290816}" destId="{26C831FB-0A4A-4083-A23D-60550B50804A}" srcOrd="0" destOrd="0" presId="urn:microsoft.com/office/officeart/2005/8/layout/vProcess5"/>
    <dgm:cxn modelId="{1F7D874C-C8AB-404D-A05F-B609BB1C03D9}" type="presOf" srcId="{9FEB5BFC-F5A0-45A2-9933-A1E76BA53250}" destId="{C93D79C6-E0CD-45DC-BB29-558876D3AF12}" srcOrd="0" destOrd="0" presId="urn:microsoft.com/office/officeart/2005/8/layout/vProcess5"/>
    <dgm:cxn modelId="{8C3DFB4E-AEDE-4A87-901C-1F4EFFD0EB14}" srcId="{9FEB5BFC-F5A0-45A2-9933-A1E76BA53250}" destId="{9C709685-7857-4024-B041-8428110959CB}" srcOrd="1" destOrd="0" parTransId="{7A4332D0-8A54-463F-B50F-F33D986FBC4F}" sibTransId="{ACE6FB42-EB59-4B67-A302-A5ABE147B887}"/>
    <dgm:cxn modelId="{A2F5B853-B501-4690-97C8-D08A03B6CDF5}" type="presOf" srcId="{0482EA4C-F6C9-4AF8-87E1-CB158937B676}" destId="{AAB8DAA4-6C11-4161-B356-9DB34530ED4C}" srcOrd="0" destOrd="0" presId="urn:microsoft.com/office/officeart/2005/8/layout/vProcess5"/>
    <dgm:cxn modelId="{DF9EBF74-E159-4260-BF76-6B59B3097BF2}" srcId="{9FEB5BFC-F5A0-45A2-9933-A1E76BA53250}" destId="{C3D20CA2-1CC9-4DA3-AF5E-5E7D453F4852}" srcOrd="2" destOrd="0" parTransId="{7E4861B4-2C69-4C8B-9A88-1EB12BA769D0}" sibTransId="{E9C32032-9C32-4578-AFBA-ABBC67C041F0}"/>
    <dgm:cxn modelId="{2F7E0A84-D86A-4460-B967-AF182C170C1D}" type="presOf" srcId="{77B717E9-705D-48B7-8FF6-0D0DBE290816}" destId="{C70CEBAF-7D5A-4552-B7CE-724D07F9DE27}" srcOrd="1" destOrd="0" presId="urn:microsoft.com/office/officeart/2005/8/layout/vProcess5"/>
    <dgm:cxn modelId="{13848088-8D3E-4590-974B-6481C5FC2BD6}" type="presOf" srcId="{9C709685-7857-4024-B041-8428110959CB}" destId="{BDC7D453-D6CA-46C2-BCE9-FD06E116450F}" srcOrd="1" destOrd="0" presId="urn:microsoft.com/office/officeart/2005/8/layout/vProcess5"/>
    <dgm:cxn modelId="{1837C1A5-AA7F-415A-8BCF-4C6A37474966}" type="presOf" srcId="{ACE6FB42-EB59-4B67-A302-A5ABE147B887}" destId="{99A7582C-D3AE-40E9-8573-DDE57BCC801C}" srcOrd="0" destOrd="0" presId="urn:microsoft.com/office/officeart/2005/8/layout/vProcess5"/>
    <dgm:cxn modelId="{1484E2A8-4D89-4F3E-990D-1CBE5FC4CBC6}" srcId="{9FEB5BFC-F5A0-45A2-9933-A1E76BA53250}" destId="{77B717E9-705D-48B7-8FF6-0D0DBE290816}" srcOrd="0" destOrd="0" parTransId="{5F9C18DB-52EA-43D7-9F7C-5CE9F170E96F}" sibTransId="{0482EA4C-F6C9-4AF8-87E1-CB158937B676}"/>
    <dgm:cxn modelId="{674284B4-5510-4A78-8FFF-6D44F59A6AE5}" type="presOf" srcId="{9C709685-7857-4024-B041-8428110959CB}" destId="{89FB5475-C815-43A4-AA6A-73A31C74EE3B}" srcOrd="0" destOrd="0" presId="urn:microsoft.com/office/officeart/2005/8/layout/vProcess5"/>
    <dgm:cxn modelId="{1252BB55-5458-4177-8133-F225912D4B34}" type="presParOf" srcId="{C93D79C6-E0CD-45DC-BB29-558876D3AF12}" destId="{27B2EDD5-7FE7-416E-9D44-813A617B0C6F}" srcOrd="0" destOrd="0" presId="urn:microsoft.com/office/officeart/2005/8/layout/vProcess5"/>
    <dgm:cxn modelId="{1482F6DF-FB92-4DB4-9310-BC2C752866DF}" type="presParOf" srcId="{C93D79C6-E0CD-45DC-BB29-558876D3AF12}" destId="{26C831FB-0A4A-4083-A23D-60550B50804A}" srcOrd="1" destOrd="0" presId="urn:microsoft.com/office/officeart/2005/8/layout/vProcess5"/>
    <dgm:cxn modelId="{5C89EEE0-9241-454F-B8AF-B03E95F8BD71}" type="presParOf" srcId="{C93D79C6-E0CD-45DC-BB29-558876D3AF12}" destId="{89FB5475-C815-43A4-AA6A-73A31C74EE3B}" srcOrd="2" destOrd="0" presId="urn:microsoft.com/office/officeart/2005/8/layout/vProcess5"/>
    <dgm:cxn modelId="{B31A5F84-3BA7-41F1-9231-D260F17D9615}" type="presParOf" srcId="{C93D79C6-E0CD-45DC-BB29-558876D3AF12}" destId="{F0C249C3-ABAB-4C07-A078-13C1C01F71E4}" srcOrd="3" destOrd="0" presId="urn:microsoft.com/office/officeart/2005/8/layout/vProcess5"/>
    <dgm:cxn modelId="{5842F110-2CF0-4BB1-ABA3-942387E33824}" type="presParOf" srcId="{C93D79C6-E0CD-45DC-BB29-558876D3AF12}" destId="{AAB8DAA4-6C11-4161-B356-9DB34530ED4C}" srcOrd="4" destOrd="0" presId="urn:microsoft.com/office/officeart/2005/8/layout/vProcess5"/>
    <dgm:cxn modelId="{9A56E072-A37D-4742-8A13-12E18A723F12}" type="presParOf" srcId="{C93D79C6-E0CD-45DC-BB29-558876D3AF12}" destId="{99A7582C-D3AE-40E9-8573-DDE57BCC801C}" srcOrd="5" destOrd="0" presId="urn:microsoft.com/office/officeart/2005/8/layout/vProcess5"/>
    <dgm:cxn modelId="{C941AAE4-66E0-4D0B-9FE6-7D0B93721DCD}" type="presParOf" srcId="{C93D79C6-E0CD-45DC-BB29-558876D3AF12}" destId="{C70CEBAF-7D5A-4552-B7CE-724D07F9DE27}" srcOrd="6" destOrd="0" presId="urn:microsoft.com/office/officeart/2005/8/layout/vProcess5"/>
    <dgm:cxn modelId="{7D4A5A6B-A125-42EF-9EE8-22E7FEB7E091}" type="presParOf" srcId="{C93D79C6-E0CD-45DC-BB29-558876D3AF12}" destId="{BDC7D453-D6CA-46C2-BCE9-FD06E116450F}" srcOrd="7" destOrd="0" presId="urn:microsoft.com/office/officeart/2005/8/layout/vProcess5"/>
    <dgm:cxn modelId="{FD9BAE24-04AB-420D-971E-50D5CA6F95F1}" type="presParOf" srcId="{C93D79C6-E0CD-45DC-BB29-558876D3AF12}" destId="{2C85BAAE-B2B2-4AF0-B87B-1BE88363AEF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FEB5BFC-F5A0-45A2-9933-A1E76BA53250}"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77B717E9-705D-48B7-8FF6-0D0DBE290816}">
      <dgm:prSet phldrT="[Text]"/>
      <dgm:spPr/>
      <dgm:t>
        <a:bodyPr/>
        <a:lstStyle/>
        <a:p>
          <a:r>
            <a:rPr lang="en-US" dirty="0"/>
            <a:t>IF the feature is statistically independent of the target variable, then the feature will not help predict the target variable</a:t>
          </a:r>
        </a:p>
      </dgm:t>
    </dgm:pt>
    <dgm:pt modelId="{5F9C18DB-52EA-43D7-9F7C-5CE9F170E96F}" type="parTrans" cxnId="{1484E2A8-4D89-4F3E-990D-1CBE5FC4CBC6}">
      <dgm:prSet/>
      <dgm:spPr/>
      <dgm:t>
        <a:bodyPr/>
        <a:lstStyle/>
        <a:p>
          <a:endParaRPr lang="en-US"/>
        </a:p>
      </dgm:t>
    </dgm:pt>
    <dgm:pt modelId="{0482EA4C-F6C9-4AF8-87E1-CB158937B676}" type="sibTrans" cxnId="{1484E2A8-4D89-4F3E-990D-1CBE5FC4CBC6}">
      <dgm:prSet/>
      <dgm:spPr>
        <a:solidFill>
          <a:schemeClr val="bg1">
            <a:alpha val="90000"/>
          </a:schemeClr>
        </a:solidFill>
      </dgm:spPr>
      <dgm:t>
        <a:bodyPr/>
        <a:lstStyle/>
        <a:p>
          <a:endParaRPr lang="en-US"/>
        </a:p>
      </dgm:t>
    </dgm:pt>
    <dgm:pt modelId="{9C709685-7857-4024-B041-8428110959CB}">
      <dgm:prSet phldrT="[Text]"/>
      <dgm:spPr>
        <a:blipFill>
          <a:blip xmlns:r="http://schemas.openxmlformats.org/officeDocument/2006/relationships" r:embed="rId1"/>
          <a:stretch>
            <a:fillRect/>
          </a:stretch>
        </a:blipFill>
      </dgm:spPr>
      <dgm:t>
        <a:bodyPr/>
        <a:lstStyle/>
        <a:p>
          <a:r>
            <a:rPr lang="en-US">
              <a:noFill/>
            </a:rPr>
            <a:t> </a:t>
          </a:r>
        </a:p>
      </dgm:t>
    </dgm:pt>
    <dgm:pt modelId="{7A4332D0-8A54-463F-B50F-F33D986FBC4F}" type="parTrans" cxnId="{8C3DFB4E-AEDE-4A87-901C-1F4EFFD0EB14}">
      <dgm:prSet/>
      <dgm:spPr/>
      <dgm:t>
        <a:bodyPr/>
        <a:lstStyle/>
        <a:p>
          <a:endParaRPr lang="en-US"/>
        </a:p>
      </dgm:t>
    </dgm:pt>
    <dgm:pt modelId="{ACE6FB42-EB59-4B67-A302-A5ABE147B887}" type="sibTrans" cxnId="{8C3DFB4E-AEDE-4A87-901C-1F4EFFD0EB14}">
      <dgm:prSet/>
      <dgm:spPr>
        <a:solidFill>
          <a:schemeClr val="bg1">
            <a:alpha val="90000"/>
          </a:schemeClr>
        </a:solidFill>
      </dgm:spPr>
      <dgm:t>
        <a:bodyPr/>
        <a:lstStyle/>
        <a:p>
          <a:endParaRPr lang="en-US"/>
        </a:p>
      </dgm:t>
    </dgm:pt>
    <dgm:pt modelId="{C3D20CA2-1CC9-4DA3-AF5E-5E7D453F4852}">
      <dgm:prSet phldrT="[Text]"/>
      <dgm:spPr>
        <a:blipFill>
          <a:blip xmlns:r="http://schemas.openxmlformats.org/officeDocument/2006/relationships" r:embed="rId2"/>
          <a:stretch>
            <a:fillRect/>
          </a:stretch>
        </a:blipFill>
      </dgm:spPr>
      <dgm:t>
        <a:bodyPr/>
        <a:lstStyle/>
        <a:p>
          <a:r>
            <a:rPr lang="en-US">
              <a:noFill/>
            </a:rPr>
            <a:t> </a:t>
          </a:r>
        </a:p>
      </dgm:t>
    </dgm:pt>
    <dgm:pt modelId="{7E4861B4-2C69-4C8B-9A88-1EB12BA769D0}" type="parTrans" cxnId="{DF9EBF74-E159-4260-BF76-6B59B3097BF2}">
      <dgm:prSet/>
      <dgm:spPr/>
      <dgm:t>
        <a:bodyPr/>
        <a:lstStyle/>
        <a:p>
          <a:endParaRPr lang="en-US"/>
        </a:p>
      </dgm:t>
    </dgm:pt>
    <dgm:pt modelId="{E9C32032-9C32-4578-AFBA-ABBC67C041F0}" type="sibTrans" cxnId="{DF9EBF74-E159-4260-BF76-6B59B3097BF2}">
      <dgm:prSet/>
      <dgm:spPr>
        <a:solidFill>
          <a:schemeClr val="bg1">
            <a:alpha val="90000"/>
          </a:schemeClr>
        </a:solidFill>
      </dgm:spPr>
      <dgm:t>
        <a:bodyPr/>
        <a:lstStyle/>
        <a:p>
          <a:endParaRPr lang="en-US"/>
        </a:p>
      </dgm:t>
    </dgm:pt>
    <dgm:pt modelId="{C93D79C6-E0CD-45DC-BB29-558876D3AF12}" type="pres">
      <dgm:prSet presAssocID="{9FEB5BFC-F5A0-45A2-9933-A1E76BA53250}" presName="outerComposite" presStyleCnt="0">
        <dgm:presLayoutVars>
          <dgm:chMax val="5"/>
          <dgm:dir val="rev"/>
          <dgm:resizeHandles val="exact"/>
        </dgm:presLayoutVars>
      </dgm:prSet>
      <dgm:spPr/>
    </dgm:pt>
    <dgm:pt modelId="{27B2EDD5-7FE7-416E-9D44-813A617B0C6F}" type="pres">
      <dgm:prSet presAssocID="{9FEB5BFC-F5A0-45A2-9933-A1E76BA53250}" presName="dummyMaxCanvas" presStyleCnt="0">
        <dgm:presLayoutVars/>
      </dgm:prSet>
      <dgm:spPr/>
    </dgm:pt>
    <dgm:pt modelId="{26C831FB-0A4A-4083-A23D-60550B50804A}" type="pres">
      <dgm:prSet presAssocID="{9FEB5BFC-F5A0-45A2-9933-A1E76BA53250}" presName="ThreeNodes_1" presStyleLbl="node1" presStyleIdx="0" presStyleCnt="3">
        <dgm:presLayoutVars>
          <dgm:bulletEnabled val="1"/>
        </dgm:presLayoutVars>
      </dgm:prSet>
      <dgm:spPr/>
    </dgm:pt>
    <dgm:pt modelId="{89FB5475-C815-43A4-AA6A-73A31C74EE3B}" type="pres">
      <dgm:prSet presAssocID="{9FEB5BFC-F5A0-45A2-9933-A1E76BA53250}" presName="ThreeNodes_2" presStyleLbl="node1" presStyleIdx="1" presStyleCnt="3">
        <dgm:presLayoutVars>
          <dgm:bulletEnabled val="1"/>
        </dgm:presLayoutVars>
      </dgm:prSet>
      <dgm:spPr/>
    </dgm:pt>
    <dgm:pt modelId="{F0C249C3-ABAB-4C07-A078-13C1C01F71E4}" type="pres">
      <dgm:prSet presAssocID="{9FEB5BFC-F5A0-45A2-9933-A1E76BA53250}" presName="ThreeNodes_3" presStyleLbl="node1" presStyleIdx="2" presStyleCnt="3">
        <dgm:presLayoutVars>
          <dgm:bulletEnabled val="1"/>
        </dgm:presLayoutVars>
      </dgm:prSet>
      <dgm:spPr/>
    </dgm:pt>
    <dgm:pt modelId="{AAB8DAA4-6C11-4161-B356-9DB34530ED4C}" type="pres">
      <dgm:prSet presAssocID="{9FEB5BFC-F5A0-45A2-9933-A1E76BA53250}" presName="ThreeConn_1-2" presStyleLbl="fgAccFollowNode1" presStyleIdx="0" presStyleCnt="2">
        <dgm:presLayoutVars>
          <dgm:bulletEnabled val="1"/>
        </dgm:presLayoutVars>
      </dgm:prSet>
      <dgm:spPr/>
    </dgm:pt>
    <dgm:pt modelId="{99A7582C-D3AE-40E9-8573-DDE57BCC801C}" type="pres">
      <dgm:prSet presAssocID="{9FEB5BFC-F5A0-45A2-9933-A1E76BA53250}" presName="ThreeConn_2-3" presStyleLbl="fgAccFollowNode1" presStyleIdx="1" presStyleCnt="2">
        <dgm:presLayoutVars>
          <dgm:bulletEnabled val="1"/>
        </dgm:presLayoutVars>
      </dgm:prSet>
      <dgm:spPr/>
    </dgm:pt>
    <dgm:pt modelId="{C70CEBAF-7D5A-4552-B7CE-724D07F9DE27}" type="pres">
      <dgm:prSet presAssocID="{9FEB5BFC-F5A0-45A2-9933-A1E76BA53250}" presName="ThreeNodes_1_text" presStyleLbl="node1" presStyleIdx="2" presStyleCnt="3">
        <dgm:presLayoutVars>
          <dgm:bulletEnabled val="1"/>
        </dgm:presLayoutVars>
      </dgm:prSet>
      <dgm:spPr/>
    </dgm:pt>
    <dgm:pt modelId="{BDC7D453-D6CA-46C2-BCE9-FD06E116450F}" type="pres">
      <dgm:prSet presAssocID="{9FEB5BFC-F5A0-45A2-9933-A1E76BA53250}" presName="ThreeNodes_2_text" presStyleLbl="node1" presStyleIdx="2" presStyleCnt="3">
        <dgm:presLayoutVars>
          <dgm:bulletEnabled val="1"/>
        </dgm:presLayoutVars>
      </dgm:prSet>
      <dgm:spPr/>
    </dgm:pt>
    <dgm:pt modelId="{2C85BAAE-B2B2-4AF0-B87B-1BE88363AEF7}" type="pres">
      <dgm:prSet presAssocID="{9FEB5BFC-F5A0-45A2-9933-A1E76BA53250}" presName="ThreeNodes_3_text" presStyleLbl="node1" presStyleIdx="2" presStyleCnt="3">
        <dgm:presLayoutVars>
          <dgm:bulletEnabled val="1"/>
        </dgm:presLayoutVars>
      </dgm:prSet>
      <dgm:spPr/>
    </dgm:pt>
  </dgm:ptLst>
  <dgm:cxnLst>
    <dgm:cxn modelId="{0123A839-6ECE-4F37-80A6-4DCD574553CC}" type="presOf" srcId="{C3D20CA2-1CC9-4DA3-AF5E-5E7D453F4852}" destId="{2C85BAAE-B2B2-4AF0-B87B-1BE88363AEF7}" srcOrd="1" destOrd="0" presId="urn:microsoft.com/office/officeart/2005/8/layout/vProcess5"/>
    <dgm:cxn modelId="{B0472F3D-C2DC-4DA2-AD50-6F8228CC2E5F}" type="presOf" srcId="{C3D20CA2-1CC9-4DA3-AF5E-5E7D453F4852}" destId="{F0C249C3-ABAB-4C07-A078-13C1C01F71E4}" srcOrd="0" destOrd="0" presId="urn:microsoft.com/office/officeart/2005/8/layout/vProcess5"/>
    <dgm:cxn modelId="{C7A52C47-191E-4C8E-B8C7-23D772B19685}" type="presOf" srcId="{77B717E9-705D-48B7-8FF6-0D0DBE290816}" destId="{26C831FB-0A4A-4083-A23D-60550B50804A}" srcOrd="0" destOrd="0" presId="urn:microsoft.com/office/officeart/2005/8/layout/vProcess5"/>
    <dgm:cxn modelId="{1F7D874C-C8AB-404D-A05F-B609BB1C03D9}" type="presOf" srcId="{9FEB5BFC-F5A0-45A2-9933-A1E76BA53250}" destId="{C93D79C6-E0CD-45DC-BB29-558876D3AF12}" srcOrd="0" destOrd="0" presId="urn:microsoft.com/office/officeart/2005/8/layout/vProcess5"/>
    <dgm:cxn modelId="{8C3DFB4E-AEDE-4A87-901C-1F4EFFD0EB14}" srcId="{9FEB5BFC-F5A0-45A2-9933-A1E76BA53250}" destId="{9C709685-7857-4024-B041-8428110959CB}" srcOrd="1" destOrd="0" parTransId="{7A4332D0-8A54-463F-B50F-F33D986FBC4F}" sibTransId="{ACE6FB42-EB59-4B67-A302-A5ABE147B887}"/>
    <dgm:cxn modelId="{A2F5B853-B501-4690-97C8-D08A03B6CDF5}" type="presOf" srcId="{0482EA4C-F6C9-4AF8-87E1-CB158937B676}" destId="{AAB8DAA4-6C11-4161-B356-9DB34530ED4C}" srcOrd="0" destOrd="0" presId="urn:microsoft.com/office/officeart/2005/8/layout/vProcess5"/>
    <dgm:cxn modelId="{DF9EBF74-E159-4260-BF76-6B59B3097BF2}" srcId="{9FEB5BFC-F5A0-45A2-9933-A1E76BA53250}" destId="{C3D20CA2-1CC9-4DA3-AF5E-5E7D453F4852}" srcOrd="2" destOrd="0" parTransId="{7E4861B4-2C69-4C8B-9A88-1EB12BA769D0}" sibTransId="{E9C32032-9C32-4578-AFBA-ABBC67C041F0}"/>
    <dgm:cxn modelId="{2F7E0A84-D86A-4460-B967-AF182C170C1D}" type="presOf" srcId="{77B717E9-705D-48B7-8FF6-0D0DBE290816}" destId="{C70CEBAF-7D5A-4552-B7CE-724D07F9DE27}" srcOrd="1" destOrd="0" presId="urn:microsoft.com/office/officeart/2005/8/layout/vProcess5"/>
    <dgm:cxn modelId="{13848088-8D3E-4590-974B-6481C5FC2BD6}" type="presOf" srcId="{9C709685-7857-4024-B041-8428110959CB}" destId="{BDC7D453-D6CA-46C2-BCE9-FD06E116450F}" srcOrd="1" destOrd="0" presId="urn:microsoft.com/office/officeart/2005/8/layout/vProcess5"/>
    <dgm:cxn modelId="{1837C1A5-AA7F-415A-8BCF-4C6A37474966}" type="presOf" srcId="{ACE6FB42-EB59-4B67-A302-A5ABE147B887}" destId="{99A7582C-D3AE-40E9-8573-DDE57BCC801C}" srcOrd="0" destOrd="0" presId="urn:microsoft.com/office/officeart/2005/8/layout/vProcess5"/>
    <dgm:cxn modelId="{1484E2A8-4D89-4F3E-990D-1CBE5FC4CBC6}" srcId="{9FEB5BFC-F5A0-45A2-9933-A1E76BA53250}" destId="{77B717E9-705D-48B7-8FF6-0D0DBE290816}" srcOrd="0" destOrd="0" parTransId="{5F9C18DB-52EA-43D7-9F7C-5CE9F170E96F}" sibTransId="{0482EA4C-F6C9-4AF8-87E1-CB158937B676}"/>
    <dgm:cxn modelId="{674284B4-5510-4A78-8FFF-6D44F59A6AE5}" type="presOf" srcId="{9C709685-7857-4024-B041-8428110959CB}" destId="{89FB5475-C815-43A4-AA6A-73A31C74EE3B}" srcOrd="0" destOrd="0" presId="urn:microsoft.com/office/officeart/2005/8/layout/vProcess5"/>
    <dgm:cxn modelId="{1252BB55-5458-4177-8133-F225912D4B34}" type="presParOf" srcId="{C93D79C6-E0CD-45DC-BB29-558876D3AF12}" destId="{27B2EDD5-7FE7-416E-9D44-813A617B0C6F}" srcOrd="0" destOrd="0" presId="urn:microsoft.com/office/officeart/2005/8/layout/vProcess5"/>
    <dgm:cxn modelId="{1482F6DF-FB92-4DB4-9310-BC2C752866DF}" type="presParOf" srcId="{C93D79C6-E0CD-45DC-BB29-558876D3AF12}" destId="{26C831FB-0A4A-4083-A23D-60550B50804A}" srcOrd="1" destOrd="0" presId="urn:microsoft.com/office/officeart/2005/8/layout/vProcess5"/>
    <dgm:cxn modelId="{5C89EEE0-9241-454F-B8AF-B03E95F8BD71}" type="presParOf" srcId="{C93D79C6-E0CD-45DC-BB29-558876D3AF12}" destId="{89FB5475-C815-43A4-AA6A-73A31C74EE3B}" srcOrd="2" destOrd="0" presId="urn:microsoft.com/office/officeart/2005/8/layout/vProcess5"/>
    <dgm:cxn modelId="{B31A5F84-3BA7-41F1-9231-D260F17D9615}" type="presParOf" srcId="{C93D79C6-E0CD-45DC-BB29-558876D3AF12}" destId="{F0C249C3-ABAB-4C07-A078-13C1C01F71E4}" srcOrd="3" destOrd="0" presId="urn:microsoft.com/office/officeart/2005/8/layout/vProcess5"/>
    <dgm:cxn modelId="{5842F110-2CF0-4BB1-ABA3-942387E33824}" type="presParOf" srcId="{C93D79C6-E0CD-45DC-BB29-558876D3AF12}" destId="{AAB8DAA4-6C11-4161-B356-9DB34530ED4C}" srcOrd="4" destOrd="0" presId="urn:microsoft.com/office/officeart/2005/8/layout/vProcess5"/>
    <dgm:cxn modelId="{9A56E072-A37D-4742-8A13-12E18A723F12}" type="presParOf" srcId="{C93D79C6-E0CD-45DC-BB29-558876D3AF12}" destId="{99A7582C-D3AE-40E9-8573-DDE57BCC801C}" srcOrd="5" destOrd="0" presId="urn:microsoft.com/office/officeart/2005/8/layout/vProcess5"/>
    <dgm:cxn modelId="{C941AAE4-66E0-4D0B-9FE6-7D0B93721DCD}" type="presParOf" srcId="{C93D79C6-E0CD-45DC-BB29-558876D3AF12}" destId="{C70CEBAF-7D5A-4552-B7CE-724D07F9DE27}" srcOrd="6" destOrd="0" presId="urn:microsoft.com/office/officeart/2005/8/layout/vProcess5"/>
    <dgm:cxn modelId="{7D4A5A6B-A125-42EF-9EE8-22E7FEB7E091}" type="presParOf" srcId="{C93D79C6-E0CD-45DC-BB29-558876D3AF12}" destId="{BDC7D453-D6CA-46C2-BCE9-FD06E116450F}" srcOrd="7" destOrd="0" presId="urn:microsoft.com/office/officeart/2005/8/layout/vProcess5"/>
    <dgm:cxn modelId="{FD9BAE24-04AB-420D-971E-50D5CA6F95F1}" type="presParOf" srcId="{C93D79C6-E0CD-45DC-BB29-558876D3AF12}" destId="{2C85BAAE-B2B2-4AF0-B87B-1BE88363AEF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FEB5BFC-F5A0-45A2-9933-A1E76BA53250}"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77B717E9-705D-48B7-8FF6-0D0DBE290816}">
      <dgm:prSet phldrT="[Text]"/>
      <dgm:spPr/>
      <dgm:t>
        <a:bodyPr/>
        <a:lstStyle/>
        <a:p>
          <a:r>
            <a:rPr lang="en-US" dirty="0"/>
            <a:t>IF the feature is statistically independent of the target variable, then the feature will not help predict the target variable</a:t>
          </a:r>
        </a:p>
      </dgm:t>
    </dgm:pt>
    <dgm:pt modelId="{5F9C18DB-52EA-43D7-9F7C-5CE9F170E96F}" type="parTrans" cxnId="{1484E2A8-4D89-4F3E-990D-1CBE5FC4CBC6}">
      <dgm:prSet/>
      <dgm:spPr/>
      <dgm:t>
        <a:bodyPr/>
        <a:lstStyle/>
        <a:p>
          <a:endParaRPr lang="en-US"/>
        </a:p>
      </dgm:t>
    </dgm:pt>
    <dgm:pt modelId="{0482EA4C-F6C9-4AF8-87E1-CB158937B676}" type="sibTrans" cxnId="{1484E2A8-4D89-4F3E-990D-1CBE5FC4CBC6}">
      <dgm:prSet/>
      <dgm:spPr>
        <a:solidFill>
          <a:schemeClr val="bg1">
            <a:alpha val="90000"/>
          </a:schemeClr>
        </a:solidFill>
      </dgm:spPr>
      <dgm:t>
        <a:bodyPr/>
        <a:lstStyle/>
        <a:p>
          <a:endParaRPr lang="en-US"/>
        </a:p>
      </dgm:t>
    </dgm:pt>
    <mc:AlternateContent xmlns:mc="http://schemas.openxmlformats.org/markup-compatibility/2006" xmlns:a14="http://schemas.microsoft.com/office/drawing/2010/main">
      <mc:Choice Requires="a14">
        <dgm:pt modelId="{9C709685-7857-4024-B041-8428110959CB}">
          <dgm:prSet phldrT="[Text]"/>
          <dgm:spPr/>
          <dgm:t>
            <a:bodyPr/>
            <a:lstStyle/>
            <a:p>
              <a:r>
                <a:rPr lang="en-US" dirty="0"/>
                <a:t>THEN the goodness-of-fit of a logistic model with the interval feature </a:t>
              </a:r>
              <a14:m>
                <m:oMath xmlns:m="http://schemas.openxmlformats.org/officeDocument/2006/math">
                  <m:r>
                    <a:rPr lang="en-US" i="1">
                      <a:latin typeface="Cambria Math" panose="02040503050406030204" pitchFamily="18" charset="0"/>
                    </a:rPr>
                    <m:t>𝑋</m:t>
                  </m:r>
                </m:oMath>
              </a14:m>
              <a:r>
                <a:rPr lang="en-US" dirty="0"/>
                <a:t> should be the same as another logistic model without the interval feature is </a:t>
              </a:r>
              <a14:m>
                <m:oMath xmlns:m="http://schemas.openxmlformats.org/officeDocument/2006/math">
                  <m:r>
                    <a:rPr lang="en-US" i="1">
                      <a:latin typeface="Cambria Math" panose="02040503050406030204" pitchFamily="18" charset="0"/>
                    </a:rPr>
                    <m:t>𝑋</m:t>
                  </m:r>
                </m:oMath>
              </a14:m>
              <a:endParaRPr lang="en-US" dirty="0"/>
            </a:p>
          </dgm:t>
        </dgm:pt>
      </mc:Choice>
      <mc:Fallback xmlns="">
        <dgm:pt modelId="{9C709685-7857-4024-B041-8428110959CB}">
          <dgm:prSet phldrT="[Text]"/>
          <dgm:spPr/>
          <dgm:t>
            <a:bodyPr/>
            <a:lstStyle/>
            <a:p>
              <a:r>
                <a:rPr lang="en-US" dirty="0"/>
                <a:t>THEN the goodness-of-fit of a logistic model with the interval feature </a:t>
              </a:r>
              <a:r>
                <a:rPr lang="en-US" i="0">
                  <a:latin typeface="Cambria Math" panose="02040503050406030204" pitchFamily="18" charset="0"/>
                </a:rPr>
                <a:t>𝑋</a:t>
              </a:r>
              <a:r>
                <a:rPr lang="en-US" dirty="0"/>
                <a:t> should be the same as another logistic model without the interval feature is </a:t>
              </a:r>
              <a:r>
                <a:rPr lang="en-US" i="0">
                  <a:latin typeface="Cambria Math" panose="02040503050406030204" pitchFamily="18" charset="0"/>
                </a:rPr>
                <a:t>𝑋</a:t>
              </a:r>
              <a:endParaRPr lang="en-US" dirty="0"/>
            </a:p>
          </dgm:t>
        </dgm:pt>
      </mc:Fallback>
    </mc:AlternateContent>
    <dgm:pt modelId="{7A4332D0-8A54-463F-B50F-F33D986FBC4F}" type="parTrans" cxnId="{8C3DFB4E-AEDE-4A87-901C-1F4EFFD0EB14}">
      <dgm:prSet/>
      <dgm:spPr/>
      <dgm:t>
        <a:bodyPr/>
        <a:lstStyle/>
        <a:p>
          <a:endParaRPr lang="en-US"/>
        </a:p>
      </dgm:t>
    </dgm:pt>
    <dgm:pt modelId="{ACE6FB42-EB59-4B67-A302-A5ABE147B887}" type="sibTrans" cxnId="{8C3DFB4E-AEDE-4A87-901C-1F4EFFD0EB14}">
      <dgm:prSet/>
      <dgm:spPr>
        <a:solidFill>
          <a:schemeClr val="bg1">
            <a:alpha val="90000"/>
          </a:schemeClr>
        </a:solidFill>
      </dgm:spPr>
      <dgm:t>
        <a:bodyPr/>
        <a:lstStyle/>
        <a:p>
          <a:endParaRPr lang="en-US"/>
        </a:p>
      </dgm:t>
    </dgm:pt>
    <dgm:pt modelId="{C3D20CA2-1CC9-4DA3-AF5E-5E7D453F4852}">
      <dgm:prSet phldrT="[Text]"/>
      <dgm:spPr/>
      <dgm:t>
        <a:bodyPr/>
        <a:lstStyle/>
        <a:p>
          <a:r>
            <a:rPr lang="en-US" dirty="0"/>
            <a:t>THEREFORE, the Deviance statistic should be small</a:t>
          </a:r>
        </a:p>
      </dgm:t>
    </dgm:pt>
    <dgm:pt modelId="{7E4861B4-2C69-4C8B-9A88-1EB12BA769D0}" type="parTrans" cxnId="{DF9EBF74-E159-4260-BF76-6B59B3097BF2}">
      <dgm:prSet/>
      <dgm:spPr/>
      <dgm:t>
        <a:bodyPr/>
        <a:lstStyle/>
        <a:p>
          <a:endParaRPr lang="en-US"/>
        </a:p>
      </dgm:t>
    </dgm:pt>
    <dgm:pt modelId="{E9C32032-9C32-4578-AFBA-ABBC67C041F0}" type="sibTrans" cxnId="{DF9EBF74-E159-4260-BF76-6B59B3097BF2}">
      <dgm:prSet/>
      <dgm:spPr>
        <a:solidFill>
          <a:schemeClr val="bg1">
            <a:alpha val="90000"/>
          </a:schemeClr>
        </a:solidFill>
      </dgm:spPr>
      <dgm:t>
        <a:bodyPr/>
        <a:lstStyle/>
        <a:p>
          <a:endParaRPr lang="en-US"/>
        </a:p>
      </dgm:t>
    </dgm:pt>
    <dgm:pt modelId="{C93D79C6-E0CD-45DC-BB29-558876D3AF12}" type="pres">
      <dgm:prSet presAssocID="{9FEB5BFC-F5A0-45A2-9933-A1E76BA53250}" presName="outerComposite" presStyleCnt="0">
        <dgm:presLayoutVars>
          <dgm:chMax val="5"/>
          <dgm:dir val="rev"/>
          <dgm:resizeHandles val="exact"/>
        </dgm:presLayoutVars>
      </dgm:prSet>
      <dgm:spPr/>
    </dgm:pt>
    <dgm:pt modelId="{27B2EDD5-7FE7-416E-9D44-813A617B0C6F}" type="pres">
      <dgm:prSet presAssocID="{9FEB5BFC-F5A0-45A2-9933-A1E76BA53250}" presName="dummyMaxCanvas" presStyleCnt="0">
        <dgm:presLayoutVars/>
      </dgm:prSet>
      <dgm:spPr/>
    </dgm:pt>
    <dgm:pt modelId="{26C831FB-0A4A-4083-A23D-60550B50804A}" type="pres">
      <dgm:prSet presAssocID="{9FEB5BFC-F5A0-45A2-9933-A1E76BA53250}" presName="ThreeNodes_1" presStyleLbl="node1" presStyleIdx="0" presStyleCnt="3">
        <dgm:presLayoutVars>
          <dgm:bulletEnabled val="1"/>
        </dgm:presLayoutVars>
      </dgm:prSet>
      <dgm:spPr/>
    </dgm:pt>
    <dgm:pt modelId="{89FB5475-C815-43A4-AA6A-73A31C74EE3B}" type="pres">
      <dgm:prSet presAssocID="{9FEB5BFC-F5A0-45A2-9933-A1E76BA53250}" presName="ThreeNodes_2" presStyleLbl="node1" presStyleIdx="1" presStyleCnt="3">
        <dgm:presLayoutVars>
          <dgm:bulletEnabled val="1"/>
        </dgm:presLayoutVars>
      </dgm:prSet>
      <dgm:spPr/>
    </dgm:pt>
    <dgm:pt modelId="{F0C249C3-ABAB-4C07-A078-13C1C01F71E4}" type="pres">
      <dgm:prSet presAssocID="{9FEB5BFC-F5A0-45A2-9933-A1E76BA53250}" presName="ThreeNodes_3" presStyleLbl="node1" presStyleIdx="2" presStyleCnt="3">
        <dgm:presLayoutVars>
          <dgm:bulletEnabled val="1"/>
        </dgm:presLayoutVars>
      </dgm:prSet>
      <dgm:spPr/>
    </dgm:pt>
    <dgm:pt modelId="{AAB8DAA4-6C11-4161-B356-9DB34530ED4C}" type="pres">
      <dgm:prSet presAssocID="{9FEB5BFC-F5A0-45A2-9933-A1E76BA53250}" presName="ThreeConn_1-2" presStyleLbl="fgAccFollowNode1" presStyleIdx="0" presStyleCnt="2">
        <dgm:presLayoutVars>
          <dgm:bulletEnabled val="1"/>
        </dgm:presLayoutVars>
      </dgm:prSet>
      <dgm:spPr/>
    </dgm:pt>
    <dgm:pt modelId="{99A7582C-D3AE-40E9-8573-DDE57BCC801C}" type="pres">
      <dgm:prSet presAssocID="{9FEB5BFC-F5A0-45A2-9933-A1E76BA53250}" presName="ThreeConn_2-3" presStyleLbl="fgAccFollowNode1" presStyleIdx="1" presStyleCnt="2">
        <dgm:presLayoutVars>
          <dgm:bulletEnabled val="1"/>
        </dgm:presLayoutVars>
      </dgm:prSet>
      <dgm:spPr/>
    </dgm:pt>
    <dgm:pt modelId="{C70CEBAF-7D5A-4552-B7CE-724D07F9DE27}" type="pres">
      <dgm:prSet presAssocID="{9FEB5BFC-F5A0-45A2-9933-A1E76BA53250}" presName="ThreeNodes_1_text" presStyleLbl="node1" presStyleIdx="2" presStyleCnt="3">
        <dgm:presLayoutVars>
          <dgm:bulletEnabled val="1"/>
        </dgm:presLayoutVars>
      </dgm:prSet>
      <dgm:spPr/>
    </dgm:pt>
    <dgm:pt modelId="{BDC7D453-D6CA-46C2-BCE9-FD06E116450F}" type="pres">
      <dgm:prSet presAssocID="{9FEB5BFC-F5A0-45A2-9933-A1E76BA53250}" presName="ThreeNodes_2_text" presStyleLbl="node1" presStyleIdx="2" presStyleCnt="3">
        <dgm:presLayoutVars>
          <dgm:bulletEnabled val="1"/>
        </dgm:presLayoutVars>
      </dgm:prSet>
      <dgm:spPr/>
    </dgm:pt>
    <dgm:pt modelId="{2C85BAAE-B2B2-4AF0-B87B-1BE88363AEF7}" type="pres">
      <dgm:prSet presAssocID="{9FEB5BFC-F5A0-45A2-9933-A1E76BA53250}" presName="ThreeNodes_3_text" presStyleLbl="node1" presStyleIdx="2" presStyleCnt="3">
        <dgm:presLayoutVars>
          <dgm:bulletEnabled val="1"/>
        </dgm:presLayoutVars>
      </dgm:prSet>
      <dgm:spPr/>
    </dgm:pt>
  </dgm:ptLst>
  <dgm:cxnLst>
    <dgm:cxn modelId="{0123A839-6ECE-4F37-80A6-4DCD574553CC}" type="presOf" srcId="{C3D20CA2-1CC9-4DA3-AF5E-5E7D453F4852}" destId="{2C85BAAE-B2B2-4AF0-B87B-1BE88363AEF7}" srcOrd="1" destOrd="0" presId="urn:microsoft.com/office/officeart/2005/8/layout/vProcess5"/>
    <dgm:cxn modelId="{B0472F3D-C2DC-4DA2-AD50-6F8228CC2E5F}" type="presOf" srcId="{C3D20CA2-1CC9-4DA3-AF5E-5E7D453F4852}" destId="{F0C249C3-ABAB-4C07-A078-13C1C01F71E4}" srcOrd="0" destOrd="0" presId="urn:microsoft.com/office/officeart/2005/8/layout/vProcess5"/>
    <dgm:cxn modelId="{C7A52C47-191E-4C8E-B8C7-23D772B19685}" type="presOf" srcId="{77B717E9-705D-48B7-8FF6-0D0DBE290816}" destId="{26C831FB-0A4A-4083-A23D-60550B50804A}" srcOrd="0" destOrd="0" presId="urn:microsoft.com/office/officeart/2005/8/layout/vProcess5"/>
    <dgm:cxn modelId="{1F7D874C-C8AB-404D-A05F-B609BB1C03D9}" type="presOf" srcId="{9FEB5BFC-F5A0-45A2-9933-A1E76BA53250}" destId="{C93D79C6-E0CD-45DC-BB29-558876D3AF12}" srcOrd="0" destOrd="0" presId="urn:microsoft.com/office/officeart/2005/8/layout/vProcess5"/>
    <dgm:cxn modelId="{8C3DFB4E-AEDE-4A87-901C-1F4EFFD0EB14}" srcId="{9FEB5BFC-F5A0-45A2-9933-A1E76BA53250}" destId="{9C709685-7857-4024-B041-8428110959CB}" srcOrd="1" destOrd="0" parTransId="{7A4332D0-8A54-463F-B50F-F33D986FBC4F}" sibTransId="{ACE6FB42-EB59-4B67-A302-A5ABE147B887}"/>
    <dgm:cxn modelId="{A2F5B853-B501-4690-97C8-D08A03B6CDF5}" type="presOf" srcId="{0482EA4C-F6C9-4AF8-87E1-CB158937B676}" destId="{AAB8DAA4-6C11-4161-B356-9DB34530ED4C}" srcOrd="0" destOrd="0" presId="urn:microsoft.com/office/officeart/2005/8/layout/vProcess5"/>
    <dgm:cxn modelId="{DF9EBF74-E159-4260-BF76-6B59B3097BF2}" srcId="{9FEB5BFC-F5A0-45A2-9933-A1E76BA53250}" destId="{C3D20CA2-1CC9-4DA3-AF5E-5E7D453F4852}" srcOrd="2" destOrd="0" parTransId="{7E4861B4-2C69-4C8B-9A88-1EB12BA769D0}" sibTransId="{E9C32032-9C32-4578-AFBA-ABBC67C041F0}"/>
    <dgm:cxn modelId="{2F7E0A84-D86A-4460-B967-AF182C170C1D}" type="presOf" srcId="{77B717E9-705D-48B7-8FF6-0D0DBE290816}" destId="{C70CEBAF-7D5A-4552-B7CE-724D07F9DE27}" srcOrd="1" destOrd="0" presId="urn:microsoft.com/office/officeart/2005/8/layout/vProcess5"/>
    <dgm:cxn modelId="{13848088-8D3E-4590-974B-6481C5FC2BD6}" type="presOf" srcId="{9C709685-7857-4024-B041-8428110959CB}" destId="{BDC7D453-D6CA-46C2-BCE9-FD06E116450F}" srcOrd="1" destOrd="0" presId="urn:microsoft.com/office/officeart/2005/8/layout/vProcess5"/>
    <dgm:cxn modelId="{1837C1A5-AA7F-415A-8BCF-4C6A37474966}" type="presOf" srcId="{ACE6FB42-EB59-4B67-A302-A5ABE147B887}" destId="{99A7582C-D3AE-40E9-8573-DDE57BCC801C}" srcOrd="0" destOrd="0" presId="urn:microsoft.com/office/officeart/2005/8/layout/vProcess5"/>
    <dgm:cxn modelId="{1484E2A8-4D89-4F3E-990D-1CBE5FC4CBC6}" srcId="{9FEB5BFC-F5A0-45A2-9933-A1E76BA53250}" destId="{77B717E9-705D-48B7-8FF6-0D0DBE290816}" srcOrd="0" destOrd="0" parTransId="{5F9C18DB-52EA-43D7-9F7C-5CE9F170E96F}" sibTransId="{0482EA4C-F6C9-4AF8-87E1-CB158937B676}"/>
    <dgm:cxn modelId="{674284B4-5510-4A78-8FFF-6D44F59A6AE5}" type="presOf" srcId="{9C709685-7857-4024-B041-8428110959CB}" destId="{89FB5475-C815-43A4-AA6A-73A31C74EE3B}" srcOrd="0" destOrd="0" presId="urn:microsoft.com/office/officeart/2005/8/layout/vProcess5"/>
    <dgm:cxn modelId="{1252BB55-5458-4177-8133-F225912D4B34}" type="presParOf" srcId="{C93D79C6-E0CD-45DC-BB29-558876D3AF12}" destId="{27B2EDD5-7FE7-416E-9D44-813A617B0C6F}" srcOrd="0" destOrd="0" presId="urn:microsoft.com/office/officeart/2005/8/layout/vProcess5"/>
    <dgm:cxn modelId="{1482F6DF-FB92-4DB4-9310-BC2C752866DF}" type="presParOf" srcId="{C93D79C6-E0CD-45DC-BB29-558876D3AF12}" destId="{26C831FB-0A4A-4083-A23D-60550B50804A}" srcOrd="1" destOrd="0" presId="urn:microsoft.com/office/officeart/2005/8/layout/vProcess5"/>
    <dgm:cxn modelId="{5C89EEE0-9241-454F-B8AF-B03E95F8BD71}" type="presParOf" srcId="{C93D79C6-E0CD-45DC-BB29-558876D3AF12}" destId="{89FB5475-C815-43A4-AA6A-73A31C74EE3B}" srcOrd="2" destOrd="0" presId="urn:microsoft.com/office/officeart/2005/8/layout/vProcess5"/>
    <dgm:cxn modelId="{B31A5F84-3BA7-41F1-9231-D260F17D9615}" type="presParOf" srcId="{C93D79C6-E0CD-45DC-BB29-558876D3AF12}" destId="{F0C249C3-ABAB-4C07-A078-13C1C01F71E4}" srcOrd="3" destOrd="0" presId="urn:microsoft.com/office/officeart/2005/8/layout/vProcess5"/>
    <dgm:cxn modelId="{5842F110-2CF0-4BB1-ABA3-942387E33824}" type="presParOf" srcId="{C93D79C6-E0CD-45DC-BB29-558876D3AF12}" destId="{AAB8DAA4-6C11-4161-B356-9DB34530ED4C}" srcOrd="4" destOrd="0" presId="urn:microsoft.com/office/officeart/2005/8/layout/vProcess5"/>
    <dgm:cxn modelId="{9A56E072-A37D-4742-8A13-12E18A723F12}" type="presParOf" srcId="{C93D79C6-E0CD-45DC-BB29-558876D3AF12}" destId="{99A7582C-D3AE-40E9-8573-DDE57BCC801C}" srcOrd="5" destOrd="0" presId="urn:microsoft.com/office/officeart/2005/8/layout/vProcess5"/>
    <dgm:cxn modelId="{C941AAE4-66E0-4D0B-9FE6-7D0B93721DCD}" type="presParOf" srcId="{C93D79C6-E0CD-45DC-BB29-558876D3AF12}" destId="{C70CEBAF-7D5A-4552-B7CE-724D07F9DE27}" srcOrd="6" destOrd="0" presId="urn:microsoft.com/office/officeart/2005/8/layout/vProcess5"/>
    <dgm:cxn modelId="{7D4A5A6B-A125-42EF-9EE8-22E7FEB7E091}" type="presParOf" srcId="{C93D79C6-E0CD-45DC-BB29-558876D3AF12}" destId="{BDC7D453-D6CA-46C2-BCE9-FD06E116450F}" srcOrd="7" destOrd="0" presId="urn:microsoft.com/office/officeart/2005/8/layout/vProcess5"/>
    <dgm:cxn modelId="{FD9BAE24-04AB-420D-971E-50D5CA6F95F1}" type="presParOf" srcId="{C93D79C6-E0CD-45DC-BB29-558876D3AF12}" destId="{2C85BAAE-B2B2-4AF0-B87B-1BE88363AEF7}"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FEB5BFC-F5A0-45A2-9933-A1E76BA53250}"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77B717E9-705D-48B7-8FF6-0D0DBE290816}">
      <dgm:prSet phldrT="[Text]"/>
      <dgm:spPr/>
      <dgm:t>
        <a:bodyPr/>
        <a:lstStyle/>
        <a:p>
          <a:r>
            <a:rPr lang="en-US" dirty="0"/>
            <a:t>IF the feature is statistically independent of the target variable, then the feature will not help predict the target variable</a:t>
          </a:r>
        </a:p>
      </dgm:t>
    </dgm:pt>
    <dgm:pt modelId="{5F9C18DB-52EA-43D7-9F7C-5CE9F170E96F}" type="parTrans" cxnId="{1484E2A8-4D89-4F3E-990D-1CBE5FC4CBC6}">
      <dgm:prSet/>
      <dgm:spPr/>
      <dgm:t>
        <a:bodyPr/>
        <a:lstStyle/>
        <a:p>
          <a:endParaRPr lang="en-US"/>
        </a:p>
      </dgm:t>
    </dgm:pt>
    <dgm:pt modelId="{0482EA4C-F6C9-4AF8-87E1-CB158937B676}" type="sibTrans" cxnId="{1484E2A8-4D89-4F3E-990D-1CBE5FC4CBC6}">
      <dgm:prSet/>
      <dgm:spPr>
        <a:solidFill>
          <a:schemeClr val="bg1">
            <a:alpha val="90000"/>
          </a:schemeClr>
        </a:solidFill>
      </dgm:spPr>
      <dgm:t>
        <a:bodyPr/>
        <a:lstStyle/>
        <a:p>
          <a:endParaRPr lang="en-US"/>
        </a:p>
      </dgm:t>
    </dgm:pt>
    <dgm:pt modelId="{9C709685-7857-4024-B041-8428110959CB}">
      <dgm:prSet phldrT="[Text]"/>
      <dgm:spPr>
        <a:blipFill>
          <a:blip xmlns:r="http://schemas.openxmlformats.org/officeDocument/2006/relationships" r:embed="rId1"/>
          <a:stretch>
            <a:fillRect b="-4192"/>
          </a:stretch>
        </a:blipFill>
      </dgm:spPr>
      <dgm:t>
        <a:bodyPr/>
        <a:lstStyle/>
        <a:p>
          <a:r>
            <a:rPr lang="en-US">
              <a:noFill/>
            </a:rPr>
            <a:t> </a:t>
          </a:r>
        </a:p>
      </dgm:t>
    </dgm:pt>
    <dgm:pt modelId="{7A4332D0-8A54-463F-B50F-F33D986FBC4F}" type="parTrans" cxnId="{8C3DFB4E-AEDE-4A87-901C-1F4EFFD0EB14}">
      <dgm:prSet/>
      <dgm:spPr/>
      <dgm:t>
        <a:bodyPr/>
        <a:lstStyle/>
        <a:p>
          <a:endParaRPr lang="en-US"/>
        </a:p>
      </dgm:t>
    </dgm:pt>
    <dgm:pt modelId="{ACE6FB42-EB59-4B67-A302-A5ABE147B887}" type="sibTrans" cxnId="{8C3DFB4E-AEDE-4A87-901C-1F4EFFD0EB14}">
      <dgm:prSet/>
      <dgm:spPr>
        <a:solidFill>
          <a:schemeClr val="bg1">
            <a:alpha val="90000"/>
          </a:schemeClr>
        </a:solidFill>
      </dgm:spPr>
      <dgm:t>
        <a:bodyPr/>
        <a:lstStyle/>
        <a:p>
          <a:endParaRPr lang="en-US"/>
        </a:p>
      </dgm:t>
    </dgm:pt>
    <dgm:pt modelId="{C3D20CA2-1CC9-4DA3-AF5E-5E7D453F4852}">
      <dgm:prSet phldrT="[Text]"/>
      <dgm:spPr/>
      <dgm:t>
        <a:bodyPr/>
        <a:lstStyle/>
        <a:p>
          <a:r>
            <a:rPr lang="en-US" dirty="0"/>
            <a:t>THEREFORE, the Deviance statistic should be small</a:t>
          </a:r>
        </a:p>
      </dgm:t>
    </dgm:pt>
    <dgm:pt modelId="{7E4861B4-2C69-4C8B-9A88-1EB12BA769D0}" type="parTrans" cxnId="{DF9EBF74-E159-4260-BF76-6B59B3097BF2}">
      <dgm:prSet/>
      <dgm:spPr/>
      <dgm:t>
        <a:bodyPr/>
        <a:lstStyle/>
        <a:p>
          <a:endParaRPr lang="en-US"/>
        </a:p>
      </dgm:t>
    </dgm:pt>
    <dgm:pt modelId="{E9C32032-9C32-4578-AFBA-ABBC67C041F0}" type="sibTrans" cxnId="{DF9EBF74-E159-4260-BF76-6B59B3097BF2}">
      <dgm:prSet/>
      <dgm:spPr>
        <a:solidFill>
          <a:schemeClr val="bg1">
            <a:alpha val="90000"/>
          </a:schemeClr>
        </a:solidFill>
      </dgm:spPr>
      <dgm:t>
        <a:bodyPr/>
        <a:lstStyle/>
        <a:p>
          <a:endParaRPr lang="en-US"/>
        </a:p>
      </dgm:t>
    </dgm:pt>
    <dgm:pt modelId="{C93D79C6-E0CD-45DC-BB29-558876D3AF12}" type="pres">
      <dgm:prSet presAssocID="{9FEB5BFC-F5A0-45A2-9933-A1E76BA53250}" presName="outerComposite" presStyleCnt="0">
        <dgm:presLayoutVars>
          <dgm:chMax val="5"/>
          <dgm:dir val="rev"/>
          <dgm:resizeHandles val="exact"/>
        </dgm:presLayoutVars>
      </dgm:prSet>
      <dgm:spPr/>
    </dgm:pt>
    <dgm:pt modelId="{27B2EDD5-7FE7-416E-9D44-813A617B0C6F}" type="pres">
      <dgm:prSet presAssocID="{9FEB5BFC-F5A0-45A2-9933-A1E76BA53250}" presName="dummyMaxCanvas" presStyleCnt="0">
        <dgm:presLayoutVars/>
      </dgm:prSet>
      <dgm:spPr/>
    </dgm:pt>
    <dgm:pt modelId="{26C831FB-0A4A-4083-A23D-60550B50804A}" type="pres">
      <dgm:prSet presAssocID="{9FEB5BFC-F5A0-45A2-9933-A1E76BA53250}" presName="ThreeNodes_1" presStyleLbl="node1" presStyleIdx="0" presStyleCnt="3">
        <dgm:presLayoutVars>
          <dgm:bulletEnabled val="1"/>
        </dgm:presLayoutVars>
      </dgm:prSet>
      <dgm:spPr/>
    </dgm:pt>
    <dgm:pt modelId="{89FB5475-C815-43A4-AA6A-73A31C74EE3B}" type="pres">
      <dgm:prSet presAssocID="{9FEB5BFC-F5A0-45A2-9933-A1E76BA53250}" presName="ThreeNodes_2" presStyleLbl="node1" presStyleIdx="1" presStyleCnt="3">
        <dgm:presLayoutVars>
          <dgm:bulletEnabled val="1"/>
        </dgm:presLayoutVars>
      </dgm:prSet>
      <dgm:spPr/>
    </dgm:pt>
    <dgm:pt modelId="{F0C249C3-ABAB-4C07-A078-13C1C01F71E4}" type="pres">
      <dgm:prSet presAssocID="{9FEB5BFC-F5A0-45A2-9933-A1E76BA53250}" presName="ThreeNodes_3" presStyleLbl="node1" presStyleIdx="2" presStyleCnt="3">
        <dgm:presLayoutVars>
          <dgm:bulletEnabled val="1"/>
        </dgm:presLayoutVars>
      </dgm:prSet>
      <dgm:spPr/>
    </dgm:pt>
    <dgm:pt modelId="{AAB8DAA4-6C11-4161-B356-9DB34530ED4C}" type="pres">
      <dgm:prSet presAssocID="{9FEB5BFC-F5A0-45A2-9933-A1E76BA53250}" presName="ThreeConn_1-2" presStyleLbl="fgAccFollowNode1" presStyleIdx="0" presStyleCnt="2">
        <dgm:presLayoutVars>
          <dgm:bulletEnabled val="1"/>
        </dgm:presLayoutVars>
      </dgm:prSet>
      <dgm:spPr/>
    </dgm:pt>
    <dgm:pt modelId="{99A7582C-D3AE-40E9-8573-DDE57BCC801C}" type="pres">
      <dgm:prSet presAssocID="{9FEB5BFC-F5A0-45A2-9933-A1E76BA53250}" presName="ThreeConn_2-3" presStyleLbl="fgAccFollowNode1" presStyleIdx="1" presStyleCnt="2">
        <dgm:presLayoutVars>
          <dgm:bulletEnabled val="1"/>
        </dgm:presLayoutVars>
      </dgm:prSet>
      <dgm:spPr/>
    </dgm:pt>
    <dgm:pt modelId="{C70CEBAF-7D5A-4552-B7CE-724D07F9DE27}" type="pres">
      <dgm:prSet presAssocID="{9FEB5BFC-F5A0-45A2-9933-A1E76BA53250}" presName="ThreeNodes_1_text" presStyleLbl="node1" presStyleIdx="2" presStyleCnt="3">
        <dgm:presLayoutVars>
          <dgm:bulletEnabled val="1"/>
        </dgm:presLayoutVars>
      </dgm:prSet>
      <dgm:spPr/>
    </dgm:pt>
    <dgm:pt modelId="{BDC7D453-D6CA-46C2-BCE9-FD06E116450F}" type="pres">
      <dgm:prSet presAssocID="{9FEB5BFC-F5A0-45A2-9933-A1E76BA53250}" presName="ThreeNodes_2_text" presStyleLbl="node1" presStyleIdx="2" presStyleCnt="3">
        <dgm:presLayoutVars>
          <dgm:bulletEnabled val="1"/>
        </dgm:presLayoutVars>
      </dgm:prSet>
      <dgm:spPr/>
    </dgm:pt>
    <dgm:pt modelId="{2C85BAAE-B2B2-4AF0-B87B-1BE88363AEF7}" type="pres">
      <dgm:prSet presAssocID="{9FEB5BFC-F5A0-45A2-9933-A1E76BA53250}" presName="ThreeNodes_3_text" presStyleLbl="node1" presStyleIdx="2" presStyleCnt="3">
        <dgm:presLayoutVars>
          <dgm:bulletEnabled val="1"/>
        </dgm:presLayoutVars>
      </dgm:prSet>
      <dgm:spPr/>
    </dgm:pt>
  </dgm:ptLst>
  <dgm:cxnLst>
    <dgm:cxn modelId="{0123A839-6ECE-4F37-80A6-4DCD574553CC}" type="presOf" srcId="{C3D20CA2-1CC9-4DA3-AF5E-5E7D453F4852}" destId="{2C85BAAE-B2B2-4AF0-B87B-1BE88363AEF7}" srcOrd="1" destOrd="0" presId="urn:microsoft.com/office/officeart/2005/8/layout/vProcess5"/>
    <dgm:cxn modelId="{B0472F3D-C2DC-4DA2-AD50-6F8228CC2E5F}" type="presOf" srcId="{C3D20CA2-1CC9-4DA3-AF5E-5E7D453F4852}" destId="{F0C249C3-ABAB-4C07-A078-13C1C01F71E4}" srcOrd="0" destOrd="0" presId="urn:microsoft.com/office/officeart/2005/8/layout/vProcess5"/>
    <dgm:cxn modelId="{C7A52C47-191E-4C8E-B8C7-23D772B19685}" type="presOf" srcId="{77B717E9-705D-48B7-8FF6-0D0DBE290816}" destId="{26C831FB-0A4A-4083-A23D-60550B50804A}" srcOrd="0" destOrd="0" presId="urn:microsoft.com/office/officeart/2005/8/layout/vProcess5"/>
    <dgm:cxn modelId="{1F7D874C-C8AB-404D-A05F-B609BB1C03D9}" type="presOf" srcId="{9FEB5BFC-F5A0-45A2-9933-A1E76BA53250}" destId="{C93D79C6-E0CD-45DC-BB29-558876D3AF12}" srcOrd="0" destOrd="0" presId="urn:microsoft.com/office/officeart/2005/8/layout/vProcess5"/>
    <dgm:cxn modelId="{8C3DFB4E-AEDE-4A87-901C-1F4EFFD0EB14}" srcId="{9FEB5BFC-F5A0-45A2-9933-A1E76BA53250}" destId="{9C709685-7857-4024-B041-8428110959CB}" srcOrd="1" destOrd="0" parTransId="{7A4332D0-8A54-463F-B50F-F33D986FBC4F}" sibTransId="{ACE6FB42-EB59-4B67-A302-A5ABE147B887}"/>
    <dgm:cxn modelId="{A2F5B853-B501-4690-97C8-D08A03B6CDF5}" type="presOf" srcId="{0482EA4C-F6C9-4AF8-87E1-CB158937B676}" destId="{AAB8DAA4-6C11-4161-B356-9DB34530ED4C}" srcOrd="0" destOrd="0" presId="urn:microsoft.com/office/officeart/2005/8/layout/vProcess5"/>
    <dgm:cxn modelId="{DF9EBF74-E159-4260-BF76-6B59B3097BF2}" srcId="{9FEB5BFC-F5A0-45A2-9933-A1E76BA53250}" destId="{C3D20CA2-1CC9-4DA3-AF5E-5E7D453F4852}" srcOrd="2" destOrd="0" parTransId="{7E4861B4-2C69-4C8B-9A88-1EB12BA769D0}" sibTransId="{E9C32032-9C32-4578-AFBA-ABBC67C041F0}"/>
    <dgm:cxn modelId="{2F7E0A84-D86A-4460-B967-AF182C170C1D}" type="presOf" srcId="{77B717E9-705D-48B7-8FF6-0D0DBE290816}" destId="{C70CEBAF-7D5A-4552-B7CE-724D07F9DE27}" srcOrd="1" destOrd="0" presId="urn:microsoft.com/office/officeart/2005/8/layout/vProcess5"/>
    <dgm:cxn modelId="{13848088-8D3E-4590-974B-6481C5FC2BD6}" type="presOf" srcId="{9C709685-7857-4024-B041-8428110959CB}" destId="{BDC7D453-D6CA-46C2-BCE9-FD06E116450F}" srcOrd="1" destOrd="0" presId="urn:microsoft.com/office/officeart/2005/8/layout/vProcess5"/>
    <dgm:cxn modelId="{1837C1A5-AA7F-415A-8BCF-4C6A37474966}" type="presOf" srcId="{ACE6FB42-EB59-4B67-A302-A5ABE147B887}" destId="{99A7582C-D3AE-40E9-8573-DDE57BCC801C}" srcOrd="0" destOrd="0" presId="urn:microsoft.com/office/officeart/2005/8/layout/vProcess5"/>
    <dgm:cxn modelId="{1484E2A8-4D89-4F3E-990D-1CBE5FC4CBC6}" srcId="{9FEB5BFC-F5A0-45A2-9933-A1E76BA53250}" destId="{77B717E9-705D-48B7-8FF6-0D0DBE290816}" srcOrd="0" destOrd="0" parTransId="{5F9C18DB-52EA-43D7-9F7C-5CE9F170E96F}" sibTransId="{0482EA4C-F6C9-4AF8-87E1-CB158937B676}"/>
    <dgm:cxn modelId="{674284B4-5510-4A78-8FFF-6D44F59A6AE5}" type="presOf" srcId="{9C709685-7857-4024-B041-8428110959CB}" destId="{89FB5475-C815-43A4-AA6A-73A31C74EE3B}" srcOrd="0" destOrd="0" presId="urn:microsoft.com/office/officeart/2005/8/layout/vProcess5"/>
    <dgm:cxn modelId="{1252BB55-5458-4177-8133-F225912D4B34}" type="presParOf" srcId="{C93D79C6-E0CD-45DC-BB29-558876D3AF12}" destId="{27B2EDD5-7FE7-416E-9D44-813A617B0C6F}" srcOrd="0" destOrd="0" presId="urn:microsoft.com/office/officeart/2005/8/layout/vProcess5"/>
    <dgm:cxn modelId="{1482F6DF-FB92-4DB4-9310-BC2C752866DF}" type="presParOf" srcId="{C93D79C6-E0CD-45DC-BB29-558876D3AF12}" destId="{26C831FB-0A4A-4083-A23D-60550B50804A}" srcOrd="1" destOrd="0" presId="urn:microsoft.com/office/officeart/2005/8/layout/vProcess5"/>
    <dgm:cxn modelId="{5C89EEE0-9241-454F-B8AF-B03E95F8BD71}" type="presParOf" srcId="{C93D79C6-E0CD-45DC-BB29-558876D3AF12}" destId="{89FB5475-C815-43A4-AA6A-73A31C74EE3B}" srcOrd="2" destOrd="0" presId="urn:microsoft.com/office/officeart/2005/8/layout/vProcess5"/>
    <dgm:cxn modelId="{B31A5F84-3BA7-41F1-9231-D260F17D9615}" type="presParOf" srcId="{C93D79C6-E0CD-45DC-BB29-558876D3AF12}" destId="{F0C249C3-ABAB-4C07-A078-13C1C01F71E4}" srcOrd="3" destOrd="0" presId="urn:microsoft.com/office/officeart/2005/8/layout/vProcess5"/>
    <dgm:cxn modelId="{5842F110-2CF0-4BB1-ABA3-942387E33824}" type="presParOf" srcId="{C93D79C6-E0CD-45DC-BB29-558876D3AF12}" destId="{AAB8DAA4-6C11-4161-B356-9DB34530ED4C}" srcOrd="4" destOrd="0" presId="urn:microsoft.com/office/officeart/2005/8/layout/vProcess5"/>
    <dgm:cxn modelId="{9A56E072-A37D-4742-8A13-12E18A723F12}" type="presParOf" srcId="{C93D79C6-E0CD-45DC-BB29-558876D3AF12}" destId="{99A7582C-D3AE-40E9-8573-DDE57BCC801C}" srcOrd="5" destOrd="0" presId="urn:microsoft.com/office/officeart/2005/8/layout/vProcess5"/>
    <dgm:cxn modelId="{C941AAE4-66E0-4D0B-9FE6-7D0B93721DCD}" type="presParOf" srcId="{C93D79C6-E0CD-45DC-BB29-558876D3AF12}" destId="{C70CEBAF-7D5A-4552-B7CE-724D07F9DE27}" srcOrd="6" destOrd="0" presId="urn:microsoft.com/office/officeart/2005/8/layout/vProcess5"/>
    <dgm:cxn modelId="{7D4A5A6B-A125-42EF-9EE8-22E7FEB7E091}" type="presParOf" srcId="{C93D79C6-E0CD-45DC-BB29-558876D3AF12}" destId="{BDC7D453-D6CA-46C2-BCE9-FD06E116450F}" srcOrd="7" destOrd="0" presId="urn:microsoft.com/office/officeart/2005/8/layout/vProcess5"/>
    <dgm:cxn modelId="{FD9BAE24-04AB-420D-971E-50D5CA6F95F1}" type="presParOf" srcId="{C93D79C6-E0CD-45DC-BB29-558876D3AF12}" destId="{2C85BAAE-B2B2-4AF0-B87B-1BE88363AEF7}"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F07D628-F251-4678-8457-E5834A5D847A}"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7FA7A7B2-F0F6-4E35-A231-A4CB93DF31EB}">
      <dgm:prSet phldrT="[Text]"/>
      <dgm:spPr/>
      <dgm:t>
        <a:bodyPr/>
        <a:lstStyle/>
        <a:p>
          <a:r>
            <a:rPr lang="en-US" dirty="0"/>
            <a:t>Categorical Feature: REASON, JOB, DEROG, DELINQ, and  NINQ</a:t>
          </a:r>
        </a:p>
        <a:p>
          <a:r>
            <a:rPr lang="en-US" dirty="0"/>
            <a:t>Interval Feature: LOAN, MORTDUE, VALUE, YOJ, CLAGE, CLNO, and DEBTINC</a:t>
          </a:r>
        </a:p>
      </dgm:t>
    </dgm:pt>
    <dgm:pt modelId="{57DA1062-102A-4250-929D-3C31B5AE8CEB}" type="parTrans" cxnId="{65A875AA-F991-48AE-904E-F6E049E34740}">
      <dgm:prSet/>
      <dgm:spPr/>
      <dgm:t>
        <a:bodyPr/>
        <a:lstStyle/>
        <a:p>
          <a:endParaRPr lang="en-US"/>
        </a:p>
      </dgm:t>
    </dgm:pt>
    <dgm:pt modelId="{5BA041B4-F5FB-42CE-9E89-02BD32E199E5}" type="sibTrans" cxnId="{65A875AA-F991-48AE-904E-F6E049E34740}">
      <dgm:prSet/>
      <dgm:spPr/>
      <dgm:t>
        <a:bodyPr/>
        <a:lstStyle/>
        <a:p>
          <a:endParaRPr lang="en-US"/>
        </a:p>
      </dgm:t>
    </dgm:pt>
    <dgm:pt modelId="{C128BD6B-A40A-4634-8656-68CFA05B4652}">
      <dgm:prSet phldrT="[Text]"/>
      <dgm:spPr/>
      <dgm:t>
        <a:bodyPr/>
        <a:lstStyle/>
        <a:p>
          <a:r>
            <a:rPr lang="en-US" dirty="0"/>
            <a:t>5,960 records, 13 variables read from hmeq.csv</a:t>
          </a:r>
        </a:p>
        <a:p>
          <a:r>
            <a:rPr lang="en-US" dirty="0"/>
            <a:t>3,364 complete records analyzed</a:t>
          </a:r>
        </a:p>
      </dgm:t>
    </dgm:pt>
    <dgm:pt modelId="{1251E175-0A37-4FFF-8FE0-E43938A9AD8F}" type="parTrans" cxnId="{DEB88826-315C-4B2B-9554-EADE1049C4F5}">
      <dgm:prSet/>
      <dgm:spPr/>
      <dgm:t>
        <a:bodyPr/>
        <a:lstStyle/>
        <a:p>
          <a:endParaRPr lang="en-US"/>
        </a:p>
      </dgm:t>
    </dgm:pt>
    <dgm:pt modelId="{AC6B3036-A3FD-4A30-9668-A1A1312B6CB8}" type="sibTrans" cxnId="{DEB88826-315C-4B2B-9554-EADE1049C4F5}">
      <dgm:prSet/>
      <dgm:spPr/>
      <dgm:t>
        <a:bodyPr/>
        <a:lstStyle/>
        <a:p>
          <a:endParaRPr lang="en-US"/>
        </a:p>
      </dgm:t>
    </dgm:pt>
    <dgm:pt modelId="{EF41C28B-ED42-4286-981F-F7F679F5260E}">
      <dgm:prSet phldrT="[Text]"/>
      <dgm:spPr/>
      <dgm:t>
        <a:bodyPr/>
        <a:lstStyle/>
        <a:p>
          <a:r>
            <a:rPr lang="en-US" dirty="0"/>
            <a:t>Chi-square Test for categorical features</a:t>
          </a:r>
        </a:p>
      </dgm:t>
    </dgm:pt>
    <dgm:pt modelId="{698EAEE2-3612-4F34-BF78-46E011C868BB}" type="parTrans" cxnId="{9F5BCA17-F3CD-4722-A2C3-06C6659EB0AA}">
      <dgm:prSet/>
      <dgm:spPr/>
      <dgm:t>
        <a:bodyPr/>
        <a:lstStyle/>
        <a:p>
          <a:endParaRPr lang="en-US"/>
        </a:p>
      </dgm:t>
    </dgm:pt>
    <dgm:pt modelId="{15827222-39A8-4A47-BD02-05D96717469C}" type="sibTrans" cxnId="{9F5BCA17-F3CD-4722-A2C3-06C6659EB0AA}">
      <dgm:prSet/>
      <dgm:spPr/>
      <dgm:t>
        <a:bodyPr/>
        <a:lstStyle/>
        <a:p>
          <a:endParaRPr lang="en-US"/>
        </a:p>
      </dgm:t>
    </dgm:pt>
    <dgm:pt modelId="{9D0E9962-5C64-406F-8A00-72F6EFD15459}">
      <dgm:prSet phldrT="[Text]"/>
      <dgm:spPr/>
      <dgm:t>
        <a:bodyPr/>
        <a:lstStyle/>
        <a:p>
          <a:r>
            <a:rPr lang="en-US" dirty="0"/>
            <a:t>Deviance Test for Interval Feature</a:t>
          </a:r>
        </a:p>
      </dgm:t>
    </dgm:pt>
    <dgm:pt modelId="{38562890-13C3-49CB-A260-C248E0655EF1}" type="parTrans" cxnId="{3DBE2046-9567-43B0-9553-7FF9BD3187D8}">
      <dgm:prSet/>
      <dgm:spPr/>
      <dgm:t>
        <a:bodyPr/>
        <a:lstStyle/>
        <a:p>
          <a:endParaRPr lang="en-US"/>
        </a:p>
      </dgm:t>
    </dgm:pt>
    <dgm:pt modelId="{1C14FEC1-770E-4C79-8741-146AA18B4344}" type="sibTrans" cxnId="{3DBE2046-9567-43B0-9553-7FF9BD3187D8}">
      <dgm:prSet/>
      <dgm:spPr/>
      <dgm:t>
        <a:bodyPr/>
        <a:lstStyle/>
        <a:p>
          <a:endParaRPr lang="en-US"/>
        </a:p>
      </dgm:t>
    </dgm:pt>
    <dgm:pt modelId="{C02EFC9F-657F-4DA8-957D-FEB507130EE4}">
      <dgm:prSet phldrT="[Text]"/>
      <dgm:spPr/>
      <dgm:t>
        <a:bodyPr/>
        <a:lstStyle/>
        <a:p>
          <a:r>
            <a:rPr lang="en-US" dirty="0"/>
            <a:t>Categorical Target Variable: BAD</a:t>
          </a:r>
        </a:p>
      </dgm:t>
    </dgm:pt>
    <dgm:pt modelId="{E1DC9290-D7AB-4D27-A6CA-4EE19F99065C}" type="parTrans" cxnId="{347EA486-3D39-4982-9B71-B26D58B8AAF7}">
      <dgm:prSet/>
      <dgm:spPr/>
      <dgm:t>
        <a:bodyPr/>
        <a:lstStyle/>
        <a:p>
          <a:endParaRPr lang="en-US"/>
        </a:p>
      </dgm:t>
    </dgm:pt>
    <dgm:pt modelId="{115D88E6-A539-46DF-974F-306A5A43FF67}" type="sibTrans" cxnId="{347EA486-3D39-4982-9B71-B26D58B8AAF7}">
      <dgm:prSet/>
      <dgm:spPr/>
      <dgm:t>
        <a:bodyPr/>
        <a:lstStyle/>
        <a:p>
          <a:endParaRPr lang="en-US"/>
        </a:p>
      </dgm:t>
    </dgm:pt>
    <dgm:pt modelId="{E1911CF5-C5AF-4F00-B922-7C143AB7D8D7}">
      <dgm:prSet phldrT="[Text]"/>
      <dgm:spPr/>
      <dgm:t>
        <a:bodyPr/>
        <a:lstStyle/>
        <a:p>
          <a:r>
            <a:rPr lang="en-US" dirty="0"/>
            <a:t>Ranking based on Significance </a:t>
          </a:r>
        </a:p>
      </dgm:t>
    </dgm:pt>
    <dgm:pt modelId="{3A8F42F0-647D-4E07-ACEF-8EFF7A656536}" type="parTrans" cxnId="{85761F8D-FCA8-4FAF-A977-F2385DEECA6A}">
      <dgm:prSet/>
      <dgm:spPr/>
      <dgm:t>
        <a:bodyPr/>
        <a:lstStyle/>
        <a:p>
          <a:endParaRPr lang="en-US"/>
        </a:p>
      </dgm:t>
    </dgm:pt>
    <dgm:pt modelId="{2061E3C9-1F1C-4658-8B51-75ADDCEE9D3A}" type="sibTrans" cxnId="{85761F8D-FCA8-4FAF-A977-F2385DEECA6A}">
      <dgm:prSet/>
      <dgm:spPr/>
      <dgm:t>
        <a:bodyPr/>
        <a:lstStyle/>
        <a:p>
          <a:endParaRPr lang="en-US"/>
        </a:p>
      </dgm:t>
    </dgm:pt>
    <dgm:pt modelId="{1416482C-C9D9-48D2-86DC-3158EB130845}" type="pres">
      <dgm:prSet presAssocID="{BF07D628-F251-4678-8457-E5834A5D847A}" presName="Name0" presStyleCnt="0">
        <dgm:presLayoutVars>
          <dgm:chPref val="1"/>
          <dgm:dir/>
          <dgm:animOne val="branch"/>
          <dgm:animLvl val="lvl"/>
          <dgm:resizeHandles/>
        </dgm:presLayoutVars>
      </dgm:prSet>
      <dgm:spPr/>
    </dgm:pt>
    <dgm:pt modelId="{E0D7E26A-7CE8-4AD4-BAD0-A348A64DF3E2}" type="pres">
      <dgm:prSet presAssocID="{7FA7A7B2-F0F6-4E35-A231-A4CB93DF31EB}" presName="vertOne" presStyleCnt="0"/>
      <dgm:spPr/>
    </dgm:pt>
    <dgm:pt modelId="{A9127F82-613C-45D1-A9A9-58098E6F8494}" type="pres">
      <dgm:prSet presAssocID="{7FA7A7B2-F0F6-4E35-A231-A4CB93DF31EB}" presName="txOne" presStyleLbl="node0" presStyleIdx="0" presStyleCnt="1">
        <dgm:presLayoutVars>
          <dgm:chPref val="3"/>
        </dgm:presLayoutVars>
      </dgm:prSet>
      <dgm:spPr/>
    </dgm:pt>
    <dgm:pt modelId="{F597F348-21D9-471B-9653-8F0FE3C52866}" type="pres">
      <dgm:prSet presAssocID="{7FA7A7B2-F0F6-4E35-A231-A4CB93DF31EB}" presName="parTransOne" presStyleCnt="0"/>
      <dgm:spPr/>
    </dgm:pt>
    <dgm:pt modelId="{17A3D0F6-B639-4211-87F9-5C5446F5F2F8}" type="pres">
      <dgm:prSet presAssocID="{7FA7A7B2-F0F6-4E35-A231-A4CB93DF31EB}" presName="horzOne" presStyleCnt="0"/>
      <dgm:spPr/>
    </dgm:pt>
    <dgm:pt modelId="{92C5F3AC-9828-4652-B72A-B105D09B9695}" type="pres">
      <dgm:prSet presAssocID="{C128BD6B-A40A-4634-8656-68CFA05B4652}" presName="vertTwo" presStyleCnt="0"/>
      <dgm:spPr/>
    </dgm:pt>
    <dgm:pt modelId="{DB6E740B-7502-4997-AE65-F97B91E2E9DC}" type="pres">
      <dgm:prSet presAssocID="{C128BD6B-A40A-4634-8656-68CFA05B4652}" presName="txTwo" presStyleLbl="node2" presStyleIdx="0" presStyleCnt="2">
        <dgm:presLayoutVars>
          <dgm:chPref val="3"/>
        </dgm:presLayoutVars>
      </dgm:prSet>
      <dgm:spPr/>
    </dgm:pt>
    <dgm:pt modelId="{E6EA5E2A-8269-4DF6-9B0F-6934F417A7C5}" type="pres">
      <dgm:prSet presAssocID="{C128BD6B-A40A-4634-8656-68CFA05B4652}" presName="parTransTwo" presStyleCnt="0"/>
      <dgm:spPr/>
    </dgm:pt>
    <dgm:pt modelId="{55D8F432-68A2-4366-B9FB-A8211EA47F19}" type="pres">
      <dgm:prSet presAssocID="{C128BD6B-A40A-4634-8656-68CFA05B4652}" presName="horzTwo" presStyleCnt="0"/>
      <dgm:spPr/>
    </dgm:pt>
    <dgm:pt modelId="{F191EFAC-0447-44E5-BFA5-D1207BD380E6}" type="pres">
      <dgm:prSet presAssocID="{EF41C28B-ED42-4286-981F-F7F679F5260E}" presName="vertThree" presStyleCnt="0"/>
      <dgm:spPr/>
    </dgm:pt>
    <dgm:pt modelId="{333086B5-E0E4-4188-B497-E588A391F84C}" type="pres">
      <dgm:prSet presAssocID="{EF41C28B-ED42-4286-981F-F7F679F5260E}" presName="txThree" presStyleLbl="node3" presStyleIdx="0" presStyleCnt="3">
        <dgm:presLayoutVars>
          <dgm:chPref val="3"/>
        </dgm:presLayoutVars>
      </dgm:prSet>
      <dgm:spPr/>
    </dgm:pt>
    <dgm:pt modelId="{5CCBB3B9-6FF2-450C-936E-178D6D8C0CB1}" type="pres">
      <dgm:prSet presAssocID="{EF41C28B-ED42-4286-981F-F7F679F5260E}" presName="horzThree" presStyleCnt="0"/>
      <dgm:spPr/>
    </dgm:pt>
    <dgm:pt modelId="{B640F6CF-E24A-4853-A701-37D5E22D1D47}" type="pres">
      <dgm:prSet presAssocID="{15827222-39A8-4A47-BD02-05D96717469C}" presName="sibSpaceThree" presStyleCnt="0"/>
      <dgm:spPr/>
    </dgm:pt>
    <dgm:pt modelId="{311D449E-1244-473A-814E-AF548D5AA182}" type="pres">
      <dgm:prSet presAssocID="{9D0E9962-5C64-406F-8A00-72F6EFD15459}" presName="vertThree" presStyleCnt="0"/>
      <dgm:spPr/>
    </dgm:pt>
    <dgm:pt modelId="{3A360BD5-86D5-439F-BEF8-269F36AB6DE2}" type="pres">
      <dgm:prSet presAssocID="{9D0E9962-5C64-406F-8A00-72F6EFD15459}" presName="txThree" presStyleLbl="node3" presStyleIdx="1" presStyleCnt="3">
        <dgm:presLayoutVars>
          <dgm:chPref val="3"/>
        </dgm:presLayoutVars>
      </dgm:prSet>
      <dgm:spPr/>
    </dgm:pt>
    <dgm:pt modelId="{E32D1871-BB23-4757-A6FE-C7C0C3E069F8}" type="pres">
      <dgm:prSet presAssocID="{9D0E9962-5C64-406F-8A00-72F6EFD15459}" presName="horzThree" presStyleCnt="0"/>
      <dgm:spPr/>
    </dgm:pt>
    <dgm:pt modelId="{FDB1550A-CFFE-48C4-B15E-CB5C99E1B065}" type="pres">
      <dgm:prSet presAssocID="{AC6B3036-A3FD-4A30-9668-A1A1312B6CB8}" presName="sibSpaceTwo" presStyleCnt="0"/>
      <dgm:spPr/>
    </dgm:pt>
    <dgm:pt modelId="{B3E8117D-A873-46FF-BB58-544EBE6DB679}" type="pres">
      <dgm:prSet presAssocID="{C02EFC9F-657F-4DA8-957D-FEB507130EE4}" presName="vertTwo" presStyleCnt="0"/>
      <dgm:spPr/>
    </dgm:pt>
    <dgm:pt modelId="{4274DF82-32B6-422B-A5D2-B52B22882883}" type="pres">
      <dgm:prSet presAssocID="{C02EFC9F-657F-4DA8-957D-FEB507130EE4}" presName="txTwo" presStyleLbl="node2" presStyleIdx="1" presStyleCnt="2">
        <dgm:presLayoutVars>
          <dgm:chPref val="3"/>
        </dgm:presLayoutVars>
      </dgm:prSet>
      <dgm:spPr/>
    </dgm:pt>
    <dgm:pt modelId="{81531054-AA4A-4834-B6A9-5500F8C7862D}" type="pres">
      <dgm:prSet presAssocID="{C02EFC9F-657F-4DA8-957D-FEB507130EE4}" presName="parTransTwo" presStyleCnt="0"/>
      <dgm:spPr/>
    </dgm:pt>
    <dgm:pt modelId="{7E16FCA6-6DFB-4386-AB5F-F6EF1B1B9659}" type="pres">
      <dgm:prSet presAssocID="{C02EFC9F-657F-4DA8-957D-FEB507130EE4}" presName="horzTwo" presStyleCnt="0"/>
      <dgm:spPr/>
    </dgm:pt>
    <dgm:pt modelId="{CF98B4A4-2B0B-4228-8BDE-456486EE6143}" type="pres">
      <dgm:prSet presAssocID="{E1911CF5-C5AF-4F00-B922-7C143AB7D8D7}" presName="vertThree" presStyleCnt="0"/>
      <dgm:spPr/>
    </dgm:pt>
    <dgm:pt modelId="{9443A7D2-CC3D-413F-929F-C4FEA4AB0195}" type="pres">
      <dgm:prSet presAssocID="{E1911CF5-C5AF-4F00-B922-7C143AB7D8D7}" presName="txThree" presStyleLbl="node3" presStyleIdx="2" presStyleCnt="3">
        <dgm:presLayoutVars>
          <dgm:chPref val="3"/>
        </dgm:presLayoutVars>
      </dgm:prSet>
      <dgm:spPr/>
    </dgm:pt>
    <dgm:pt modelId="{BF43CC73-3140-4BBE-9ED3-AD7526F0CED4}" type="pres">
      <dgm:prSet presAssocID="{E1911CF5-C5AF-4F00-B922-7C143AB7D8D7}" presName="horzThree" presStyleCnt="0"/>
      <dgm:spPr/>
    </dgm:pt>
  </dgm:ptLst>
  <dgm:cxnLst>
    <dgm:cxn modelId="{3F92D502-D513-41ED-8435-3AAF56DD3B40}" type="presOf" srcId="{EF41C28B-ED42-4286-981F-F7F679F5260E}" destId="{333086B5-E0E4-4188-B497-E588A391F84C}" srcOrd="0" destOrd="0" presId="urn:microsoft.com/office/officeart/2005/8/layout/hierarchy4"/>
    <dgm:cxn modelId="{9F5BCA17-F3CD-4722-A2C3-06C6659EB0AA}" srcId="{C128BD6B-A40A-4634-8656-68CFA05B4652}" destId="{EF41C28B-ED42-4286-981F-F7F679F5260E}" srcOrd="0" destOrd="0" parTransId="{698EAEE2-3612-4F34-BF78-46E011C868BB}" sibTransId="{15827222-39A8-4A47-BD02-05D96717469C}"/>
    <dgm:cxn modelId="{DEB88826-315C-4B2B-9554-EADE1049C4F5}" srcId="{7FA7A7B2-F0F6-4E35-A231-A4CB93DF31EB}" destId="{C128BD6B-A40A-4634-8656-68CFA05B4652}" srcOrd="0" destOrd="0" parTransId="{1251E175-0A37-4FFF-8FE0-E43938A9AD8F}" sibTransId="{AC6B3036-A3FD-4A30-9668-A1A1312B6CB8}"/>
    <dgm:cxn modelId="{59201327-49A6-4D2F-8867-2B9A131BCCAA}" type="presOf" srcId="{BF07D628-F251-4678-8457-E5834A5D847A}" destId="{1416482C-C9D9-48D2-86DC-3158EB130845}" srcOrd="0" destOrd="0" presId="urn:microsoft.com/office/officeart/2005/8/layout/hierarchy4"/>
    <dgm:cxn modelId="{3DBE2046-9567-43B0-9553-7FF9BD3187D8}" srcId="{C128BD6B-A40A-4634-8656-68CFA05B4652}" destId="{9D0E9962-5C64-406F-8A00-72F6EFD15459}" srcOrd="1" destOrd="0" parTransId="{38562890-13C3-49CB-A260-C248E0655EF1}" sibTransId="{1C14FEC1-770E-4C79-8741-146AA18B4344}"/>
    <dgm:cxn modelId="{800D5752-F8FF-4900-8426-8BCD6579EE23}" type="presOf" srcId="{9D0E9962-5C64-406F-8A00-72F6EFD15459}" destId="{3A360BD5-86D5-439F-BEF8-269F36AB6DE2}" srcOrd="0" destOrd="0" presId="urn:microsoft.com/office/officeart/2005/8/layout/hierarchy4"/>
    <dgm:cxn modelId="{58236784-DD2F-40C9-B413-377B1C4F2A7D}" type="presOf" srcId="{C128BD6B-A40A-4634-8656-68CFA05B4652}" destId="{DB6E740B-7502-4997-AE65-F97B91E2E9DC}" srcOrd="0" destOrd="0" presId="urn:microsoft.com/office/officeart/2005/8/layout/hierarchy4"/>
    <dgm:cxn modelId="{347EA486-3D39-4982-9B71-B26D58B8AAF7}" srcId="{7FA7A7B2-F0F6-4E35-A231-A4CB93DF31EB}" destId="{C02EFC9F-657F-4DA8-957D-FEB507130EE4}" srcOrd="1" destOrd="0" parTransId="{E1DC9290-D7AB-4D27-A6CA-4EE19F99065C}" sibTransId="{115D88E6-A539-46DF-974F-306A5A43FF67}"/>
    <dgm:cxn modelId="{85761F8D-FCA8-4FAF-A977-F2385DEECA6A}" srcId="{C02EFC9F-657F-4DA8-957D-FEB507130EE4}" destId="{E1911CF5-C5AF-4F00-B922-7C143AB7D8D7}" srcOrd="0" destOrd="0" parTransId="{3A8F42F0-647D-4E07-ACEF-8EFF7A656536}" sibTransId="{2061E3C9-1F1C-4658-8B51-75ADDCEE9D3A}"/>
    <dgm:cxn modelId="{3ED3439C-318B-4CD6-B61A-369FA58C07B9}" type="presOf" srcId="{7FA7A7B2-F0F6-4E35-A231-A4CB93DF31EB}" destId="{A9127F82-613C-45D1-A9A9-58098E6F8494}" srcOrd="0" destOrd="0" presId="urn:microsoft.com/office/officeart/2005/8/layout/hierarchy4"/>
    <dgm:cxn modelId="{65A875AA-F991-48AE-904E-F6E049E34740}" srcId="{BF07D628-F251-4678-8457-E5834A5D847A}" destId="{7FA7A7B2-F0F6-4E35-A231-A4CB93DF31EB}" srcOrd="0" destOrd="0" parTransId="{57DA1062-102A-4250-929D-3C31B5AE8CEB}" sibTransId="{5BA041B4-F5FB-42CE-9E89-02BD32E199E5}"/>
    <dgm:cxn modelId="{5EF86BAF-1D64-469D-97BC-B047B4FACB38}" type="presOf" srcId="{E1911CF5-C5AF-4F00-B922-7C143AB7D8D7}" destId="{9443A7D2-CC3D-413F-929F-C4FEA4AB0195}" srcOrd="0" destOrd="0" presId="urn:microsoft.com/office/officeart/2005/8/layout/hierarchy4"/>
    <dgm:cxn modelId="{887CF5DB-A2BA-4F9B-BE71-BD7F43282D63}" type="presOf" srcId="{C02EFC9F-657F-4DA8-957D-FEB507130EE4}" destId="{4274DF82-32B6-422B-A5D2-B52B22882883}" srcOrd="0" destOrd="0" presId="urn:microsoft.com/office/officeart/2005/8/layout/hierarchy4"/>
    <dgm:cxn modelId="{C82A8B3E-57D9-4167-AA6F-D731A274ACB6}" type="presParOf" srcId="{1416482C-C9D9-48D2-86DC-3158EB130845}" destId="{E0D7E26A-7CE8-4AD4-BAD0-A348A64DF3E2}" srcOrd="0" destOrd="0" presId="urn:microsoft.com/office/officeart/2005/8/layout/hierarchy4"/>
    <dgm:cxn modelId="{A155AB44-B589-4378-BFCC-3178492CE5F8}" type="presParOf" srcId="{E0D7E26A-7CE8-4AD4-BAD0-A348A64DF3E2}" destId="{A9127F82-613C-45D1-A9A9-58098E6F8494}" srcOrd="0" destOrd="0" presId="urn:microsoft.com/office/officeart/2005/8/layout/hierarchy4"/>
    <dgm:cxn modelId="{42699DBF-DBCD-402E-B065-F44A53A86773}" type="presParOf" srcId="{E0D7E26A-7CE8-4AD4-BAD0-A348A64DF3E2}" destId="{F597F348-21D9-471B-9653-8F0FE3C52866}" srcOrd="1" destOrd="0" presId="urn:microsoft.com/office/officeart/2005/8/layout/hierarchy4"/>
    <dgm:cxn modelId="{6183B706-92AF-4EA3-AAAD-162F6FD9290E}" type="presParOf" srcId="{E0D7E26A-7CE8-4AD4-BAD0-A348A64DF3E2}" destId="{17A3D0F6-B639-4211-87F9-5C5446F5F2F8}" srcOrd="2" destOrd="0" presId="urn:microsoft.com/office/officeart/2005/8/layout/hierarchy4"/>
    <dgm:cxn modelId="{DF96DC72-AC66-4B9F-BA9A-308EC476ED04}" type="presParOf" srcId="{17A3D0F6-B639-4211-87F9-5C5446F5F2F8}" destId="{92C5F3AC-9828-4652-B72A-B105D09B9695}" srcOrd="0" destOrd="0" presId="urn:microsoft.com/office/officeart/2005/8/layout/hierarchy4"/>
    <dgm:cxn modelId="{F0B37027-CDCF-4F92-A068-542C2D189503}" type="presParOf" srcId="{92C5F3AC-9828-4652-B72A-B105D09B9695}" destId="{DB6E740B-7502-4997-AE65-F97B91E2E9DC}" srcOrd="0" destOrd="0" presId="urn:microsoft.com/office/officeart/2005/8/layout/hierarchy4"/>
    <dgm:cxn modelId="{E3D1DFCD-6B24-4093-99C1-1AC73CC13637}" type="presParOf" srcId="{92C5F3AC-9828-4652-B72A-B105D09B9695}" destId="{E6EA5E2A-8269-4DF6-9B0F-6934F417A7C5}" srcOrd="1" destOrd="0" presId="urn:microsoft.com/office/officeart/2005/8/layout/hierarchy4"/>
    <dgm:cxn modelId="{2AF86684-1DA9-4EB9-A6DC-FBBB250A2D58}" type="presParOf" srcId="{92C5F3AC-9828-4652-B72A-B105D09B9695}" destId="{55D8F432-68A2-4366-B9FB-A8211EA47F19}" srcOrd="2" destOrd="0" presId="urn:microsoft.com/office/officeart/2005/8/layout/hierarchy4"/>
    <dgm:cxn modelId="{61A1146F-D7FE-4D5F-BB74-81D9763C508F}" type="presParOf" srcId="{55D8F432-68A2-4366-B9FB-A8211EA47F19}" destId="{F191EFAC-0447-44E5-BFA5-D1207BD380E6}" srcOrd="0" destOrd="0" presId="urn:microsoft.com/office/officeart/2005/8/layout/hierarchy4"/>
    <dgm:cxn modelId="{DFAC5AEC-5698-43C0-8014-A9895245358F}" type="presParOf" srcId="{F191EFAC-0447-44E5-BFA5-D1207BD380E6}" destId="{333086B5-E0E4-4188-B497-E588A391F84C}" srcOrd="0" destOrd="0" presId="urn:microsoft.com/office/officeart/2005/8/layout/hierarchy4"/>
    <dgm:cxn modelId="{24C5E3C6-BAE5-4851-A2F3-F684EDF65BDE}" type="presParOf" srcId="{F191EFAC-0447-44E5-BFA5-D1207BD380E6}" destId="{5CCBB3B9-6FF2-450C-936E-178D6D8C0CB1}" srcOrd="1" destOrd="0" presId="urn:microsoft.com/office/officeart/2005/8/layout/hierarchy4"/>
    <dgm:cxn modelId="{65948FD9-19FF-41C7-A958-670A9ED991C0}" type="presParOf" srcId="{55D8F432-68A2-4366-B9FB-A8211EA47F19}" destId="{B640F6CF-E24A-4853-A701-37D5E22D1D47}" srcOrd="1" destOrd="0" presId="urn:microsoft.com/office/officeart/2005/8/layout/hierarchy4"/>
    <dgm:cxn modelId="{E52CD638-BAEA-404E-9AEA-28E0BA5B0395}" type="presParOf" srcId="{55D8F432-68A2-4366-B9FB-A8211EA47F19}" destId="{311D449E-1244-473A-814E-AF548D5AA182}" srcOrd="2" destOrd="0" presId="urn:microsoft.com/office/officeart/2005/8/layout/hierarchy4"/>
    <dgm:cxn modelId="{7CFAFE83-D570-4759-9591-C946F20EE3ED}" type="presParOf" srcId="{311D449E-1244-473A-814E-AF548D5AA182}" destId="{3A360BD5-86D5-439F-BEF8-269F36AB6DE2}" srcOrd="0" destOrd="0" presId="urn:microsoft.com/office/officeart/2005/8/layout/hierarchy4"/>
    <dgm:cxn modelId="{239C7D09-7940-43A5-8341-920F6137F045}" type="presParOf" srcId="{311D449E-1244-473A-814E-AF548D5AA182}" destId="{E32D1871-BB23-4757-A6FE-C7C0C3E069F8}" srcOrd="1" destOrd="0" presId="urn:microsoft.com/office/officeart/2005/8/layout/hierarchy4"/>
    <dgm:cxn modelId="{910038AA-716C-4A1E-B558-D9A87B55A7A9}" type="presParOf" srcId="{17A3D0F6-B639-4211-87F9-5C5446F5F2F8}" destId="{FDB1550A-CFFE-48C4-B15E-CB5C99E1B065}" srcOrd="1" destOrd="0" presId="urn:microsoft.com/office/officeart/2005/8/layout/hierarchy4"/>
    <dgm:cxn modelId="{A54D505A-CE5D-45D5-9B0B-E8AF9F6905DF}" type="presParOf" srcId="{17A3D0F6-B639-4211-87F9-5C5446F5F2F8}" destId="{B3E8117D-A873-46FF-BB58-544EBE6DB679}" srcOrd="2" destOrd="0" presId="urn:microsoft.com/office/officeart/2005/8/layout/hierarchy4"/>
    <dgm:cxn modelId="{5EC6360F-D55A-4DD8-AF4E-6956784158E5}" type="presParOf" srcId="{B3E8117D-A873-46FF-BB58-544EBE6DB679}" destId="{4274DF82-32B6-422B-A5D2-B52B22882883}" srcOrd="0" destOrd="0" presId="urn:microsoft.com/office/officeart/2005/8/layout/hierarchy4"/>
    <dgm:cxn modelId="{F20E7D7A-9320-486C-BF5B-2C9D0A999DC2}" type="presParOf" srcId="{B3E8117D-A873-46FF-BB58-544EBE6DB679}" destId="{81531054-AA4A-4834-B6A9-5500F8C7862D}" srcOrd="1" destOrd="0" presId="urn:microsoft.com/office/officeart/2005/8/layout/hierarchy4"/>
    <dgm:cxn modelId="{0DFB0055-B67B-4FD9-BBB7-E5ED230ACEBD}" type="presParOf" srcId="{B3E8117D-A873-46FF-BB58-544EBE6DB679}" destId="{7E16FCA6-6DFB-4386-AB5F-F6EF1B1B9659}" srcOrd="2" destOrd="0" presId="urn:microsoft.com/office/officeart/2005/8/layout/hierarchy4"/>
    <dgm:cxn modelId="{8B63C5ED-2B73-4439-9FA9-B35F71ACD197}" type="presParOf" srcId="{7E16FCA6-6DFB-4386-AB5F-F6EF1B1B9659}" destId="{CF98B4A4-2B0B-4228-8BDE-456486EE6143}" srcOrd="0" destOrd="0" presId="urn:microsoft.com/office/officeart/2005/8/layout/hierarchy4"/>
    <dgm:cxn modelId="{A1DF4326-A127-4560-956A-14019E769B69}" type="presParOf" srcId="{CF98B4A4-2B0B-4228-8BDE-456486EE6143}" destId="{9443A7D2-CC3D-413F-929F-C4FEA4AB0195}" srcOrd="0" destOrd="0" presId="urn:microsoft.com/office/officeart/2005/8/layout/hierarchy4"/>
    <dgm:cxn modelId="{BBFBDB0A-11C3-408A-B64E-CE6F8AC43290}" type="presParOf" srcId="{CF98B4A4-2B0B-4228-8BDE-456486EE6143}" destId="{BF43CC73-3140-4BBE-9ED3-AD7526F0CED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4842263-C7FA-4437-8707-765D015F828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61C7714-D8BD-4D30-988B-9D825137B23C}">
      <dgm:prSet phldrT="[Text]"/>
      <dgm:spPr/>
      <dgm:t>
        <a:bodyPr/>
        <a:lstStyle/>
        <a:p>
          <a:r>
            <a:rPr lang="en-US" dirty="0"/>
            <a:t>Categorical</a:t>
          </a:r>
        </a:p>
      </dgm:t>
    </dgm:pt>
    <dgm:pt modelId="{59735FA4-FF92-4214-B302-80C943D86BCF}" type="parTrans" cxnId="{5FE372F6-C5B1-49A9-8360-1DC84A5E93B3}">
      <dgm:prSet/>
      <dgm:spPr/>
      <dgm:t>
        <a:bodyPr/>
        <a:lstStyle/>
        <a:p>
          <a:endParaRPr lang="en-US"/>
        </a:p>
      </dgm:t>
    </dgm:pt>
    <dgm:pt modelId="{7BB679B8-8312-4A7E-9FB2-593AC2E5A703}" type="sibTrans" cxnId="{5FE372F6-C5B1-49A9-8360-1DC84A5E93B3}">
      <dgm:prSet/>
      <dgm:spPr/>
      <dgm:t>
        <a:bodyPr/>
        <a:lstStyle/>
        <a:p>
          <a:endParaRPr lang="en-US"/>
        </a:p>
      </dgm:t>
    </dgm:pt>
    <dgm:pt modelId="{18298BFF-E8ED-4A23-A5ED-47D983427E96}">
      <dgm:prSet phldrT="[Text]"/>
      <dgm:spPr/>
      <dgm:t>
        <a:bodyPr/>
        <a:lstStyle/>
        <a:p>
          <a:r>
            <a:rPr lang="en-US" b="0" i="0" u="none" dirty="0"/>
            <a:t>DELINQ (1)</a:t>
          </a:r>
          <a:endParaRPr lang="en-US" dirty="0"/>
        </a:p>
      </dgm:t>
    </dgm:pt>
    <dgm:pt modelId="{3AE654E8-F7DF-48B7-B00E-773D28E6F337}" type="parTrans" cxnId="{8AA4F895-740A-4DE9-8741-7C6E9FC9A8B5}">
      <dgm:prSet/>
      <dgm:spPr/>
      <dgm:t>
        <a:bodyPr/>
        <a:lstStyle/>
        <a:p>
          <a:endParaRPr lang="en-US"/>
        </a:p>
      </dgm:t>
    </dgm:pt>
    <dgm:pt modelId="{0F7EBACF-F75D-43B3-A20F-A2FF0EE4923B}" type="sibTrans" cxnId="{8AA4F895-740A-4DE9-8741-7C6E9FC9A8B5}">
      <dgm:prSet/>
      <dgm:spPr/>
      <dgm:t>
        <a:bodyPr/>
        <a:lstStyle/>
        <a:p>
          <a:endParaRPr lang="en-US"/>
        </a:p>
      </dgm:t>
    </dgm:pt>
    <dgm:pt modelId="{42907BCD-5464-4DC1-8E13-A9D96733D006}">
      <dgm:prSet phldrT="[Text]"/>
      <dgm:spPr/>
      <dgm:t>
        <a:bodyPr/>
        <a:lstStyle/>
        <a:p>
          <a:r>
            <a:rPr lang="en-US" dirty="0"/>
            <a:t>Interval</a:t>
          </a:r>
        </a:p>
      </dgm:t>
    </dgm:pt>
    <dgm:pt modelId="{8D27D5DF-505D-4814-AC18-CFEF1C8A7800}" type="parTrans" cxnId="{AC239029-564B-40C3-8127-476029D22EB0}">
      <dgm:prSet/>
      <dgm:spPr/>
      <dgm:t>
        <a:bodyPr/>
        <a:lstStyle/>
        <a:p>
          <a:endParaRPr lang="en-US"/>
        </a:p>
      </dgm:t>
    </dgm:pt>
    <dgm:pt modelId="{EDC5A4CA-A8DA-4510-9314-722468E040B8}" type="sibTrans" cxnId="{AC239029-564B-40C3-8127-476029D22EB0}">
      <dgm:prSet/>
      <dgm:spPr/>
      <dgm:t>
        <a:bodyPr/>
        <a:lstStyle/>
        <a:p>
          <a:endParaRPr lang="en-US"/>
        </a:p>
      </dgm:t>
    </dgm:pt>
    <dgm:pt modelId="{3CDC74C4-77D8-42A3-A5F3-62D025BF8CEF}">
      <dgm:prSet phldrT="[Text]"/>
      <dgm:spPr/>
      <dgm:t>
        <a:bodyPr/>
        <a:lstStyle/>
        <a:p>
          <a:r>
            <a:rPr lang="en-US" b="0" i="0" u="none" dirty="0"/>
            <a:t>CLAGE (5)</a:t>
          </a:r>
          <a:endParaRPr lang="en-US" dirty="0"/>
        </a:p>
      </dgm:t>
    </dgm:pt>
    <dgm:pt modelId="{734B0F4B-E581-4171-A6FA-F2F965324FA7}" type="parTrans" cxnId="{743807C6-03D6-4A5E-A8DA-FEE93B3BE595}">
      <dgm:prSet/>
      <dgm:spPr/>
      <dgm:t>
        <a:bodyPr/>
        <a:lstStyle/>
        <a:p>
          <a:endParaRPr lang="en-US"/>
        </a:p>
      </dgm:t>
    </dgm:pt>
    <dgm:pt modelId="{F0682819-46D3-444F-8DDA-D9A12A5E4D2B}" type="sibTrans" cxnId="{743807C6-03D6-4A5E-A8DA-FEE93B3BE595}">
      <dgm:prSet/>
      <dgm:spPr/>
      <dgm:t>
        <a:bodyPr/>
        <a:lstStyle/>
        <a:p>
          <a:endParaRPr lang="en-US"/>
        </a:p>
      </dgm:t>
    </dgm:pt>
    <dgm:pt modelId="{4C91A4BC-F715-41CD-A99D-EBA16374E41C}">
      <dgm:prSet/>
      <dgm:spPr/>
      <dgm:t>
        <a:bodyPr/>
        <a:lstStyle/>
        <a:p>
          <a:r>
            <a:rPr lang="en-US" b="0" i="0" u="none" dirty="0"/>
            <a:t>DEROG (2)</a:t>
          </a:r>
          <a:endParaRPr lang="en-US" dirty="0"/>
        </a:p>
      </dgm:t>
    </dgm:pt>
    <dgm:pt modelId="{41350503-3C76-475E-8C46-268D813C0CFA}" type="parTrans" cxnId="{7DCDC8F9-B768-45A6-8BB0-380058512C2A}">
      <dgm:prSet/>
      <dgm:spPr/>
      <dgm:t>
        <a:bodyPr/>
        <a:lstStyle/>
        <a:p>
          <a:endParaRPr lang="en-US"/>
        </a:p>
      </dgm:t>
    </dgm:pt>
    <dgm:pt modelId="{7965C41A-0351-43BB-A1F2-25394B6AB9A2}" type="sibTrans" cxnId="{7DCDC8F9-B768-45A6-8BB0-380058512C2A}">
      <dgm:prSet/>
      <dgm:spPr/>
      <dgm:t>
        <a:bodyPr/>
        <a:lstStyle/>
        <a:p>
          <a:endParaRPr lang="en-US"/>
        </a:p>
      </dgm:t>
    </dgm:pt>
    <dgm:pt modelId="{E038F274-0E82-409C-9C5B-D7F6F9ADF109}">
      <dgm:prSet/>
      <dgm:spPr/>
      <dgm:t>
        <a:bodyPr/>
        <a:lstStyle/>
        <a:p>
          <a:r>
            <a:rPr lang="en-US" b="0" i="0" u="none" dirty="0"/>
            <a:t>NINQ (4)</a:t>
          </a:r>
          <a:endParaRPr lang="en-US" dirty="0"/>
        </a:p>
      </dgm:t>
    </dgm:pt>
    <dgm:pt modelId="{1B3FF14C-765E-490F-9D86-A138B0081482}" type="parTrans" cxnId="{9C9AF5F2-0B4D-47B2-B5F0-1D8619751533}">
      <dgm:prSet/>
      <dgm:spPr/>
      <dgm:t>
        <a:bodyPr/>
        <a:lstStyle/>
        <a:p>
          <a:endParaRPr lang="en-US"/>
        </a:p>
      </dgm:t>
    </dgm:pt>
    <dgm:pt modelId="{A527FBBA-9F83-4FFB-A57A-B6E3F3DC37C3}" type="sibTrans" cxnId="{9C9AF5F2-0B4D-47B2-B5F0-1D8619751533}">
      <dgm:prSet/>
      <dgm:spPr/>
      <dgm:t>
        <a:bodyPr/>
        <a:lstStyle/>
        <a:p>
          <a:endParaRPr lang="en-US"/>
        </a:p>
      </dgm:t>
    </dgm:pt>
    <dgm:pt modelId="{BFD293DA-C128-47FC-92D9-161887139627}">
      <dgm:prSet/>
      <dgm:spPr/>
      <dgm:t>
        <a:bodyPr/>
        <a:lstStyle/>
        <a:p>
          <a:r>
            <a:rPr lang="en-US" b="0" i="0" u="none" dirty="0"/>
            <a:t>JOB (6)</a:t>
          </a:r>
          <a:endParaRPr lang="en-US" dirty="0"/>
        </a:p>
      </dgm:t>
    </dgm:pt>
    <dgm:pt modelId="{E81CFAAF-D082-44D1-BB07-2B24950AEF54}" type="parTrans" cxnId="{A2B05EE5-5AAF-463E-87A8-9E3F41B26631}">
      <dgm:prSet/>
      <dgm:spPr/>
      <dgm:t>
        <a:bodyPr/>
        <a:lstStyle/>
        <a:p>
          <a:endParaRPr lang="en-US"/>
        </a:p>
      </dgm:t>
    </dgm:pt>
    <dgm:pt modelId="{6AA4A0C5-4085-49F1-92B9-C5745EDB3951}" type="sibTrans" cxnId="{A2B05EE5-5AAF-463E-87A8-9E3F41B26631}">
      <dgm:prSet/>
      <dgm:spPr/>
      <dgm:t>
        <a:bodyPr/>
        <a:lstStyle/>
        <a:p>
          <a:endParaRPr lang="en-US"/>
        </a:p>
      </dgm:t>
    </dgm:pt>
    <dgm:pt modelId="{53DA5C9D-18E2-4A9B-A6F6-83252EFF64EC}">
      <dgm:prSet/>
      <dgm:spPr/>
      <dgm:t>
        <a:bodyPr/>
        <a:lstStyle/>
        <a:p>
          <a:r>
            <a:rPr lang="en-US" b="0" i="0" u="none" dirty="0"/>
            <a:t>DEBTINC (3)</a:t>
          </a:r>
          <a:endParaRPr lang="en-US" dirty="0"/>
        </a:p>
      </dgm:t>
    </dgm:pt>
    <dgm:pt modelId="{FA1D7E40-DAFB-40AD-8DB1-8B398E3807CC}" type="parTrans" cxnId="{A6070BA8-990E-4EF0-973E-584622747F31}">
      <dgm:prSet/>
      <dgm:spPr/>
      <dgm:t>
        <a:bodyPr/>
        <a:lstStyle/>
        <a:p>
          <a:endParaRPr lang="en-US"/>
        </a:p>
      </dgm:t>
    </dgm:pt>
    <dgm:pt modelId="{4BF0B648-1DCE-49D2-8273-1A1FFEFFA2A2}" type="sibTrans" cxnId="{A6070BA8-990E-4EF0-973E-584622747F31}">
      <dgm:prSet/>
      <dgm:spPr/>
      <dgm:t>
        <a:bodyPr/>
        <a:lstStyle/>
        <a:p>
          <a:endParaRPr lang="en-US"/>
        </a:p>
      </dgm:t>
    </dgm:pt>
    <dgm:pt modelId="{9E55D4B7-E46E-4282-AC19-FB3851793C9E}">
      <dgm:prSet/>
      <dgm:spPr/>
      <dgm:t>
        <a:bodyPr/>
        <a:lstStyle/>
        <a:p>
          <a:r>
            <a:rPr lang="en-US" b="0" i="0" u="none" dirty="0"/>
            <a:t>YOJ (7)</a:t>
          </a:r>
          <a:endParaRPr lang="en-US" dirty="0"/>
        </a:p>
      </dgm:t>
    </dgm:pt>
    <dgm:pt modelId="{6865A8F8-B507-41B2-BFED-5C8F02C4CE0A}" type="parTrans" cxnId="{4EAC064E-FF4D-4D4F-A38E-4287D798C587}">
      <dgm:prSet/>
      <dgm:spPr/>
      <dgm:t>
        <a:bodyPr/>
        <a:lstStyle/>
        <a:p>
          <a:endParaRPr lang="en-US"/>
        </a:p>
      </dgm:t>
    </dgm:pt>
    <dgm:pt modelId="{72A06513-ABC4-4E47-ADCF-9053AA392405}" type="sibTrans" cxnId="{4EAC064E-FF4D-4D4F-A38E-4287D798C587}">
      <dgm:prSet/>
      <dgm:spPr/>
      <dgm:t>
        <a:bodyPr/>
        <a:lstStyle/>
        <a:p>
          <a:endParaRPr lang="en-US"/>
        </a:p>
      </dgm:t>
    </dgm:pt>
    <dgm:pt modelId="{B44AE039-B993-43CB-8D4B-33CA01E390BD}" type="pres">
      <dgm:prSet presAssocID="{64842263-C7FA-4437-8707-765D015F828E}" presName="Name0" presStyleCnt="0">
        <dgm:presLayoutVars>
          <dgm:dir/>
          <dgm:animLvl val="lvl"/>
          <dgm:resizeHandles val="exact"/>
        </dgm:presLayoutVars>
      </dgm:prSet>
      <dgm:spPr/>
    </dgm:pt>
    <dgm:pt modelId="{35EAAB39-B3B5-44A9-ABF6-C66583E994A2}" type="pres">
      <dgm:prSet presAssocID="{561C7714-D8BD-4D30-988B-9D825137B23C}" presName="composite" presStyleCnt="0"/>
      <dgm:spPr/>
    </dgm:pt>
    <dgm:pt modelId="{13296CBB-B4BA-4C99-AC35-DB8FF5ABADBB}" type="pres">
      <dgm:prSet presAssocID="{561C7714-D8BD-4D30-988B-9D825137B23C}" presName="parTx" presStyleLbl="alignNode1" presStyleIdx="0" presStyleCnt="2">
        <dgm:presLayoutVars>
          <dgm:chMax val="0"/>
          <dgm:chPref val="0"/>
          <dgm:bulletEnabled val="1"/>
        </dgm:presLayoutVars>
      </dgm:prSet>
      <dgm:spPr/>
    </dgm:pt>
    <dgm:pt modelId="{D8633F3B-E641-41B8-989A-6C82A6866E98}" type="pres">
      <dgm:prSet presAssocID="{561C7714-D8BD-4D30-988B-9D825137B23C}" presName="desTx" presStyleLbl="alignAccFollowNode1" presStyleIdx="0" presStyleCnt="2">
        <dgm:presLayoutVars>
          <dgm:bulletEnabled val="1"/>
        </dgm:presLayoutVars>
      </dgm:prSet>
      <dgm:spPr/>
    </dgm:pt>
    <dgm:pt modelId="{BC51B142-591D-44A6-98D4-C3BBD934C696}" type="pres">
      <dgm:prSet presAssocID="{7BB679B8-8312-4A7E-9FB2-593AC2E5A703}" presName="space" presStyleCnt="0"/>
      <dgm:spPr/>
    </dgm:pt>
    <dgm:pt modelId="{818D4B88-A679-4023-A2CA-699A311C7CFD}" type="pres">
      <dgm:prSet presAssocID="{42907BCD-5464-4DC1-8E13-A9D96733D006}" presName="composite" presStyleCnt="0"/>
      <dgm:spPr/>
    </dgm:pt>
    <dgm:pt modelId="{8BBDECC9-9968-4758-95D1-8142881A7C88}" type="pres">
      <dgm:prSet presAssocID="{42907BCD-5464-4DC1-8E13-A9D96733D006}" presName="parTx" presStyleLbl="alignNode1" presStyleIdx="1" presStyleCnt="2">
        <dgm:presLayoutVars>
          <dgm:chMax val="0"/>
          <dgm:chPref val="0"/>
          <dgm:bulletEnabled val="1"/>
        </dgm:presLayoutVars>
      </dgm:prSet>
      <dgm:spPr/>
    </dgm:pt>
    <dgm:pt modelId="{F1667DCE-3FBB-4D23-8B7E-F623029971A8}" type="pres">
      <dgm:prSet presAssocID="{42907BCD-5464-4DC1-8E13-A9D96733D006}" presName="desTx" presStyleLbl="alignAccFollowNode1" presStyleIdx="1" presStyleCnt="2">
        <dgm:presLayoutVars>
          <dgm:bulletEnabled val="1"/>
        </dgm:presLayoutVars>
      </dgm:prSet>
      <dgm:spPr/>
    </dgm:pt>
  </dgm:ptLst>
  <dgm:cxnLst>
    <dgm:cxn modelId="{DF4BF400-126F-4372-B202-307B0722A97A}" type="presOf" srcId="{4C91A4BC-F715-41CD-A99D-EBA16374E41C}" destId="{D8633F3B-E641-41B8-989A-6C82A6866E98}" srcOrd="0" destOrd="1" presId="urn:microsoft.com/office/officeart/2005/8/layout/hList1"/>
    <dgm:cxn modelId="{7307FE09-D1A6-453F-8947-C80B5EF79478}" type="presOf" srcId="{53DA5C9D-18E2-4A9B-A6F6-83252EFF64EC}" destId="{F1667DCE-3FBB-4D23-8B7E-F623029971A8}" srcOrd="0" destOrd="1" presId="urn:microsoft.com/office/officeart/2005/8/layout/hList1"/>
    <dgm:cxn modelId="{AC239029-564B-40C3-8127-476029D22EB0}" srcId="{64842263-C7FA-4437-8707-765D015F828E}" destId="{42907BCD-5464-4DC1-8E13-A9D96733D006}" srcOrd="1" destOrd="0" parTransId="{8D27D5DF-505D-4814-AC18-CFEF1C8A7800}" sibTransId="{EDC5A4CA-A8DA-4510-9314-722468E040B8}"/>
    <dgm:cxn modelId="{DA9E3969-7F6A-4D1D-BF98-3209908CA704}" type="presOf" srcId="{BFD293DA-C128-47FC-92D9-161887139627}" destId="{D8633F3B-E641-41B8-989A-6C82A6866E98}" srcOrd="0" destOrd="3" presId="urn:microsoft.com/office/officeart/2005/8/layout/hList1"/>
    <dgm:cxn modelId="{4EAC064E-FF4D-4D4F-A38E-4287D798C587}" srcId="{42907BCD-5464-4DC1-8E13-A9D96733D006}" destId="{9E55D4B7-E46E-4282-AC19-FB3851793C9E}" srcOrd="2" destOrd="0" parTransId="{6865A8F8-B507-41B2-BFED-5C8F02C4CE0A}" sibTransId="{72A06513-ABC4-4E47-ADCF-9053AA392405}"/>
    <dgm:cxn modelId="{2946EE4F-0123-47C1-8295-2A44D7415C10}" type="presOf" srcId="{9E55D4B7-E46E-4282-AC19-FB3851793C9E}" destId="{F1667DCE-3FBB-4D23-8B7E-F623029971A8}" srcOrd="0" destOrd="2" presId="urn:microsoft.com/office/officeart/2005/8/layout/hList1"/>
    <dgm:cxn modelId="{D4812475-7444-4787-B044-587B18637026}" type="presOf" srcId="{E038F274-0E82-409C-9C5B-D7F6F9ADF109}" destId="{D8633F3B-E641-41B8-989A-6C82A6866E98}" srcOrd="0" destOrd="2" presId="urn:microsoft.com/office/officeart/2005/8/layout/hList1"/>
    <dgm:cxn modelId="{8AA4F895-740A-4DE9-8741-7C6E9FC9A8B5}" srcId="{561C7714-D8BD-4D30-988B-9D825137B23C}" destId="{18298BFF-E8ED-4A23-A5ED-47D983427E96}" srcOrd="0" destOrd="0" parTransId="{3AE654E8-F7DF-48B7-B00E-773D28E6F337}" sibTransId="{0F7EBACF-F75D-43B3-A20F-A2FF0EE4923B}"/>
    <dgm:cxn modelId="{A6070BA8-990E-4EF0-973E-584622747F31}" srcId="{42907BCD-5464-4DC1-8E13-A9D96733D006}" destId="{53DA5C9D-18E2-4A9B-A6F6-83252EFF64EC}" srcOrd="1" destOrd="0" parTransId="{FA1D7E40-DAFB-40AD-8DB1-8B398E3807CC}" sibTransId="{4BF0B648-1DCE-49D2-8273-1A1FFEFFA2A2}"/>
    <dgm:cxn modelId="{7526A3C5-776C-4E02-BBC4-C5927D4B3EE5}" type="presOf" srcId="{18298BFF-E8ED-4A23-A5ED-47D983427E96}" destId="{D8633F3B-E641-41B8-989A-6C82A6866E98}" srcOrd="0" destOrd="0" presId="urn:microsoft.com/office/officeart/2005/8/layout/hList1"/>
    <dgm:cxn modelId="{743807C6-03D6-4A5E-A8DA-FEE93B3BE595}" srcId="{42907BCD-5464-4DC1-8E13-A9D96733D006}" destId="{3CDC74C4-77D8-42A3-A5F3-62D025BF8CEF}" srcOrd="0" destOrd="0" parTransId="{734B0F4B-E581-4171-A6FA-F2F965324FA7}" sibTransId="{F0682819-46D3-444F-8DDA-D9A12A5E4D2B}"/>
    <dgm:cxn modelId="{CA5613D5-C0F4-4278-B8DF-1E8ADCC1E7C0}" type="presOf" srcId="{3CDC74C4-77D8-42A3-A5F3-62D025BF8CEF}" destId="{F1667DCE-3FBB-4D23-8B7E-F623029971A8}" srcOrd="0" destOrd="0" presId="urn:microsoft.com/office/officeart/2005/8/layout/hList1"/>
    <dgm:cxn modelId="{4B561DD5-0120-480A-893E-FA3A7036E775}" type="presOf" srcId="{42907BCD-5464-4DC1-8E13-A9D96733D006}" destId="{8BBDECC9-9968-4758-95D1-8142881A7C88}" srcOrd="0" destOrd="0" presId="urn:microsoft.com/office/officeart/2005/8/layout/hList1"/>
    <dgm:cxn modelId="{A2B05EE5-5AAF-463E-87A8-9E3F41B26631}" srcId="{561C7714-D8BD-4D30-988B-9D825137B23C}" destId="{BFD293DA-C128-47FC-92D9-161887139627}" srcOrd="3" destOrd="0" parTransId="{E81CFAAF-D082-44D1-BB07-2B24950AEF54}" sibTransId="{6AA4A0C5-4085-49F1-92B9-C5745EDB3951}"/>
    <dgm:cxn modelId="{8C6E82EC-7E94-4A75-9FD2-5078A8EE083D}" type="presOf" srcId="{64842263-C7FA-4437-8707-765D015F828E}" destId="{B44AE039-B993-43CB-8D4B-33CA01E390BD}" srcOrd="0" destOrd="0" presId="urn:microsoft.com/office/officeart/2005/8/layout/hList1"/>
    <dgm:cxn modelId="{9C9AF5F2-0B4D-47B2-B5F0-1D8619751533}" srcId="{561C7714-D8BD-4D30-988B-9D825137B23C}" destId="{E038F274-0E82-409C-9C5B-D7F6F9ADF109}" srcOrd="2" destOrd="0" parTransId="{1B3FF14C-765E-490F-9D86-A138B0081482}" sibTransId="{A527FBBA-9F83-4FFB-A57A-B6E3F3DC37C3}"/>
    <dgm:cxn modelId="{5FE372F6-C5B1-49A9-8360-1DC84A5E93B3}" srcId="{64842263-C7FA-4437-8707-765D015F828E}" destId="{561C7714-D8BD-4D30-988B-9D825137B23C}" srcOrd="0" destOrd="0" parTransId="{59735FA4-FF92-4214-B302-80C943D86BCF}" sibTransId="{7BB679B8-8312-4A7E-9FB2-593AC2E5A703}"/>
    <dgm:cxn modelId="{7DCDC8F9-B768-45A6-8BB0-380058512C2A}" srcId="{561C7714-D8BD-4D30-988B-9D825137B23C}" destId="{4C91A4BC-F715-41CD-A99D-EBA16374E41C}" srcOrd="1" destOrd="0" parTransId="{41350503-3C76-475E-8C46-268D813C0CFA}" sibTransId="{7965C41A-0351-43BB-A1F2-25394B6AB9A2}"/>
    <dgm:cxn modelId="{0B03B2FD-2507-492C-A1DD-4DB353B1C0E3}" type="presOf" srcId="{561C7714-D8BD-4D30-988B-9D825137B23C}" destId="{13296CBB-B4BA-4C99-AC35-DB8FF5ABADBB}" srcOrd="0" destOrd="0" presId="urn:microsoft.com/office/officeart/2005/8/layout/hList1"/>
    <dgm:cxn modelId="{9468CDCA-CBEB-4E2E-9AEF-611EB1BB9E5B}" type="presParOf" srcId="{B44AE039-B993-43CB-8D4B-33CA01E390BD}" destId="{35EAAB39-B3B5-44A9-ABF6-C66583E994A2}" srcOrd="0" destOrd="0" presId="urn:microsoft.com/office/officeart/2005/8/layout/hList1"/>
    <dgm:cxn modelId="{265A0D79-2969-49CC-AECB-941948348FFB}" type="presParOf" srcId="{35EAAB39-B3B5-44A9-ABF6-C66583E994A2}" destId="{13296CBB-B4BA-4C99-AC35-DB8FF5ABADBB}" srcOrd="0" destOrd="0" presId="urn:microsoft.com/office/officeart/2005/8/layout/hList1"/>
    <dgm:cxn modelId="{9376D961-43EB-431D-929A-E2F9C6CA273F}" type="presParOf" srcId="{35EAAB39-B3B5-44A9-ABF6-C66583E994A2}" destId="{D8633F3B-E641-41B8-989A-6C82A6866E98}" srcOrd="1" destOrd="0" presId="urn:microsoft.com/office/officeart/2005/8/layout/hList1"/>
    <dgm:cxn modelId="{233A238E-60C5-450A-968F-E9BADA0BA7F3}" type="presParOf" srcId="{B44AE039-B993-43CB-8D4B-33CA01E390BD}" destId="{BC51B142-591D-44A6-98D4-C3BBD934C696}" srcOrd="1" destOrd="0" presId="urn:microsoft.com/office/officeart/2005/8/layout/hList1"/>
    <dgm:cxn modelId="{5FE33F23-A0FF-4AAF-854B-128919401C0F}" type="presParOf" srcId="{B44AE039-B993-43CB-8D4B-33CA01E390BD}" destId="{818D4B88-A679-4023-A2CA-699A311C7CFD}" srcOrd="2" destOrd="0" presId="urn:microsoft.com/office/officeart/2005/8/layout/hList1"/>
    <dgm:cxn modelId="{8BF37B3F-79FD-41A9-9908-1A814DBF4AF7}" type="presParOf" srcId="{818D4B88-A679-4023-A2CA-699A311C7CFD}" destId="{8BBDECC9-9968-4758-95D1-8142881A7C88}" srcOrd="0" destOrd="0" presId="urn:microsoft.com/office/officeart/2005/8/layout/hList1"/>
    <dgm:cxn modelId="{5BB85459-5F7E-4222-BC6D-3C69A92EC5D0}" type="presParOf" srcId="{818D4B88-A679-4023-A2CA-699A311C7CFD}" destId="{F1667DCE-3FBB-4D23-8B7E-F623029971A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E7972B0-3355-4CF2-A0BC-999FDF63D921}"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49217138-F0F4-4E06-B6E9-9E070A68736D}">
      <dgm:prSet phldrT="[Text]"/>
      <dgm:spPr/>
      <dgm:t>
        <a:bodyPr/>
        <a:lstStyle/>
        <a:p>
          <a:r>
            <a:rPr lang="en-US" dirty="0"/>
            <a:t>Significance</a:t>
          </a:r>
        </a:p>
      </dgm:t>
    </dgm:pt>
    <dgm:pt modelId="{10B31FA2-BD99-4BD0-88C5-50AA6AB9D0A6}" type="parTrans" cxnId="{A9512BB1-4E08-46E3-994F-F4B359BAF479}">
      <dgm:prSet/>
      <dgm:spPr/>
      <dgm:t>
        <a:bodyPr/>
        <a:lstStyle/>
        <a:p>
          <a:endParaRPr lang="en-US"/>
        </a:p>
      </dgm:t>
    </dgm:pt>
    <dgm:pt modelId="{53D88646-C97E-4ECE-8C71-E32701C89148}" type="sibTrans" cxnId="{A9512BB1-4E08-46E3-994F-F4B359BAF479}">
      <dgm:prSet/>
      <dgm:spPr/>
      <dgm:t>
        <a:bodyPr/>
        <a:lstStyle/>
        <a:p>
          <a:endParaRPr lang="en-US"/>
        </a:p>
      </dgm:t>
    </dgm:pt>
    <dgm:pt modelId="{6E9D4BEE-053B-441A-AA98-3E6011AA3A53}">
      <dgm:prSet phldrT="[Text]"/>
      <dgm:spPr/>
      <dgm:t>
        <a:bodyPr/>
        <a:lstStyle/>
        <a:p>
          <a:r>
            <a:rPr lang="en-US" dirty="0"/>
            <a:t>Rank significances on the logarithm scale</a:t>
          </a:r>
        </a:p>
      </dgm:t>
    </dgm:pt>
    <dgm:pt modelId="{3688C267-8E3D-4B8F-AC3F-9634FE978BF8}" type="parTrans" cxnId="{096E5434-46EE-4F3B-ADB4-11861B60D062}">
      <dgm:prSet/>
      <dgm:spPr/>
      <dgm:t>
        <a:bodyPr/>
        <a:lstStyle/>
        <a:p>
          <a:endParaRPr lang="en-US"/>
        </a:p>
      </dgm:t>
    </dgm:pt>
    <dgm:pt modelId="{8F00D140-9525-4A54-96E0-F46DC16D143F}" type="sibTrans" cxnId="{096E5434-46EE-4F3B-ADB4-11861B60D062}">
      <dgm:prSet/>
      <dgm:spPr/>
      <dgm:t>
        <a:bodyPr/>
        <a:lstStyle/>
        <a:p>
          <a:endParaRPr lang="en-US"/>
        </a:p>
      </dgm:t>
    </dgm:pt>
    <mc:AlternateContent xmlns:mc="http://schemas.openxmlformats.org/markup-compatibility/2006" xmlns:a14="http://schemas.microsoft.com/office/drawing/2010/main">
      <mc:Choice Requires="a14">
        <dgm:pt modelId="{1F0C87CD-0FED-4A7F-82CB-7139EAE58C8B}">
          <dgm:prSet phldrT="[Text]" custT="1"/>
          <dgm:spPr/>
          <dgm:t>
            <a:bodyPr/>
            <a:lstStyle/>
            <a:p>
              <a:r>
                <a:rPr lang="en-US" sz="2400" dirty="0"/>
                <a:t>Suppose the significance of a statistical test is </a:t>
              </a:r>
              <a14:m>
                <m:oMath xmlns:m="http://schemas.openxmlformats.org/officeDocument/2006/math">
                  <m:r>
                    <a:rPr lang="en-US" sz="2400" b="0" i="1" smtClean="0">
                      <a:latin typeface="Cambria Math" panose="02040503050406030204" pitchFamily="18" charset="0"/>
                    </a:rPr>
                    <m:t>0&lt;</m:t>
                  </m:r>
                  <m: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m:t>
                  </m:r>
                </m:oMath>
              </a14:m>
              <a:r>
                <a:rPr lang="en-US" sz="2400" dirty="0"/>
                <a:t>, then calculate importance as </a:t>
              </a:r>
              <a14:m>
                <m:oMath xmlns:m="http://schemas.openxmlformats.org/officeDocument/2006/math">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log</m:t>
                          </m:r>
                        </m:e>
                        <m:sub>
                          <m:r>
                            <a:rPr lang="en-US" sz="2400" b="0" i="1" smtClean="0">
                              <a:latin typeface="Cambria Math" panose="02040503050406030204" pitchFamily="18" charset="0"/>
                            </a:rPr>
                            <m:t>10</m:t>
                          </m:r>
                        </m:sub>
                      </m:sSub>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e>
                  </m:func>
                </m:oMath>
              </a14:m>
              <a:r>
                <a:rPr lang="en-US" sz="2400" dirty="0"/>
                <a:t>. </a:t>
              </a:r>
            </a:p>
          </dgm:t>
        </dgm:pt>
      </mc:Choice>
      <mc:Fallback xmlns="">
        <dgm:pt modelId="{1F0C87CD-0FED-4A7F-82CB-7139EAE58C8B}">
          <dgm:prSet phldrT="[Text]" custT="1"/>
          <dgm:spPr/>
          <dgm:t>
            <a:bodyPr/>
            <a:lstStyle/>
            <a:p>
              <a:r>
                <a:rPr lang="en-US" sz="2400" dirty="0"/>
                <a:t>Suppose the significance of a statistical test is </a:t>
              </a:r>
              <a:r>
                <a:rPr lang="en-US" sz="2400" b="0" i="0">
                  <a:latin typeface="Cambria Math" panose="02040503050406030204" pitchFamily="18" charset="0"/>
                </a:rPr>
                <a:t>0&lt;𝑝</a:t>
              </a:r>
              <a:r>
                <a:rPr lang="en-US" sz="2400" b="0" i="0">
                  <a:latin typeface="Cambria Math" panose="02040503050406030204" pitchFamily="18" charset="0"/>
                  <a:ea typeface="Cambria Math" panose="02040503050406030204" pitchFamily="18" charset="0"/>
                </a:rPr>
                <a:t>≤</a:t>
              </a:r>
              <a:r>
                <a:rPr lang="en-US" sz="2400" b="0" i="0">
                  <a:latin typeface="Cambria Math" panose="02040503050406030204" pitchFamily="18" charset="0"/>
                </a:rPr>
                <a:t>1</a:t>
              </a:r>
              <a:r>
                <a:rPr lang="en-US" sz="2400" dirty="0"/>
                <a:t>, then calculate importance as </a:t>
              </a:r>
              <a:r>
                <a:rPr lang="en-US" sz="2400" b="0" i="0">
                  <a:latin typeface="Cambria Math" panose="02040503050406030204" pitchFamily="18" charset="0"/>
                </a:rPr>
                <a:t>−log_10⁡(𝑝)</a:t>
              </a:r>
              <a:r>
                <a:rPr lang="en-US" sz="2400" dirty="0"/>
                <a:t>. </a:t>
              </a:r>
            </a:p>
          </dgm:t>
        </dgm:pt>
      </mc:Fallback>
    </mc:AlternateContent>
    <dgm:pt modelId="{F3B8F07D-9D72-4036-A6B0-4F31B5E4FCD0}" type="parTrans" cxnId="{4551CB97-23B9-47A4-8452-701534D4551B}">
      <dgm:prSet/>
      <dgm:spPr/>
      <dgm:t>
        <a:bodyPr/>
        <a:lstStyle/>
        <a:p>
          <a:endParaRPr lang="en-US"/>
        </a:p>
      </dgm:t>
    </dgm:pt>
    <dgm:pt modelId="{027923E8-C2B4-48E2-A0CD-0D4B94FCB5F3}" type="sibTrans" cxnId="{4551CB97-23B9-47A4-8452-701534D4551B}">
      <dgm:prSet/>
      <dgm:spPr/>
      <dgm:t>
        <a:bodyPr/>
        <a:lstStyle/>
        <a:p>
          <a:endParaRPr lang="en-US"/>
        </a:p>
      </dgm:t>
    </dgm:pt>
    <dgm:pt modelId="{96BA594C-AB12-4169-A3BB-6F90F86621FD}">
      <dgm:prSet phldrT="[Text]"/>
      <dgm:spPr/>
      <dgm:t>
        <a:bodyPr/>
        <a:lstStyle/>
        <a:p>
          <a:r>
            <a:rPr lang="en-US" dirty="0"/>
            <a:t>Association</a:t>
          </a:r>
        </a:p>
      </dgm:t>
    </dgm:pt>
    <dgm:pt modelId="{3C28426E-C05C-4FC0-805A-93CE2C52EBED}" type="parTrans" cxnId="{2595201D-F252-404B-A03E-FBD487FDA7B8}">
      <dgm:prSet/>
      <dgm:spPr/>
      <dgm:t>
        <a:bodyPr/>
        <a:lstStyle/>
        <a:p>
          <a:endParaRPr lang="en-US"/>
        </a:p>
      </dgm:t>
    </dgm:pt>
    <dgm:pt modelId="{AB566DDD-CCCE-4835-9A95-6D9C8169419F}" type="sibTrans" cxnId="{2595201D-F252-404B-A03E-FBD487FDA7B8}">
      <dgm:prSet/>
      <dgm:spPr/>
      <dgm:t>
        <a:bodyPr/>
        <a:lstStyle/>
        <a:p>
          <a:endParaRPr lang="en-US"/>
        </a:p>
      </dgm:t>
    </dgm:pt>
    <dgm:pt modelId="{9C4C405D-7228-42FC-BFC7-59A32D883057}">
      <dgm:prSet phldrT="[Text]"/>
      <dgm:spPr/>
      <dgm:t>
        <a:bodyPr/>
        <a:lstStyle/>
        <a:p>
          <a:r>
            <a:rPr lang="en-US" dirty="0"/>
            <a:t>Measure the strength of association</a:t>
          </a:r>
        </a:p>
      </dgm:t>
    </dgm:pt>
    <dgm:pt modelId="{E33E19B2-D387-414B-8D4F-D029D240C084}" type="parTrans" cxnId="{01A132B6-6754-4376-B3CF-4A0BCA16CEEE}">
      <dgm:prSet/>
      <dgm:spPr/>
      <dgm:t>
        <a:bodyPr/>
        <a:lstStyle/>
        <a:p>
          <a:endParaRPr lang="en-US"/>
        </a:p>
      </dgm:t>
    </dgm:pt>
    <dgm:pt modelId="{E417E367-4685-4618-89EE-C4FD6D56DF96}" type="sibTrans" cxnId="{01A132B6-6754-4376-B3CF-4A0BCA16CEEE}">
      <dgm:prSet/>
      <dgm:spPr/>
      <dgm:t>
        <a:bodyPr/>
        <a:lstStyle/>
        <a:p>
          <a:endParaRPr lang="en-US"/>
        </a:p>
      </dgm:t>
    </dgm:pt>
    <dgm:pt modelId="{512228A5-C6E6-4453-A79A-0AF07F07B03D}">
      <dgm:prSet phldrT="[Text]" custT="1"/>
      <dgm:spPr/>
      <dgm:t>
        <a:bodyPr/>
        <a:lstStyle/>
        <a:p>
          <a:r>
            <a:rPr lang="en-US" sz="2400" dirty="0"/>
            <a:t>The higher the importance value, the more predictive a feature for the target variable. </a:t>
          </a:r>
        </a:p>
      </dgm:t>
    </dgm:pt>
    <dgm:pt modelId="{22B61D8E-55AF-4BDF-8645-AB13EB7A2844}" type="parTrans" cxnId="{A2E5555A-4498-41E0-9D75-EAE85A9E1DFF}">
      <dgm:prSet/>
      <dgm:spPr/>
      <dgm:t>
        <a:bodyPr/>
        <a:lstStyle/>
        <a:p>
          <a:endParaRPr lang="en-US"/>
        </a:p>
      </dgm:t>
    </dgm:pt>
    <dgm:pt modelId="{D5DD95EE-9534-4F75-A7FB-4D25BA47C719}" type="sibTrans" cxnId="{A2E5555A-4498-41E0-9D75-EAE85A9E1DFF}">
      <dgm:prSet/>
      <dgm:spPr/>
      <dgm:t>
        <a:bodyPr/>
        <a:lstStyle/>
        <a:p>
          <a:endParaRPr lang="en-US"/>
        </a:p>
      </dgm:t>
    </dgm:pt>
    <dgm:pt modelId="{77C421CF-1BFC-4C99-8592-E0FA8C1C75AF}">
      <dgm:prSet phldrT="[Text]" custT="1"/>
      <dgm:spPr/>
      <dgm:t>
        <a:bodyPr/>
        <a:lstStyle/>
        <a:p>
          <a:r>
            <a:rPr lang="en-US" sz="2400" dirty="0"/>
            <a:t>Calculate the appropriate statistic for measuring the strength of association between the feature and the target variable.</a:t>
          </a:r>
        </a:p>
      </dgm:t>
    </dgm:pt>
    <dgm:pt modelId="{A0FB8917-8AE0-4751-B489-E70266CEC0D4}" type="sibTrans" cxnId="{6C7E504A-97D0-4D45-9738-1218CDA35D68}">
      <dgm:prSet/>
      <dgm:spPr/>
      <dgm:t>
        <a:bodyPr/>
        <a:lstStyle/>
        <a:p>
          <a:endParaRPr lang="en-US"/>
        </a:p>
      </dgm:t>
    </dgm:pt>
    <dgm:pt modelId="{063AF3FB-16AA-44FA-8C6C-F66129D8B469}" type="parTrans" cxnId="{6C7E504A-97D0-4D45-9738-1218CDA35D68}">
      <dgm:prSet/>
      <dgm:spPr/>
      <dgm:t>
        <a:bodyPr/>
        <a:lstStyle/>
        <a:p>
          <a:endParaRPr lang="en-US"/>
        </a:p>
      </dgm:t>
    </dgm:pt>
    <dgm:pt modelId="{8B47EB09-C40F-42F6-823B-6CC8349A52C0}">
      <dgm:prSet phldrT="[Text]" custT="1"/>
      <dgm:spPr/>
      <dgm:t>
        <a:bodyPr/>
        <a:lstStyle/>
        <a:p>
          <a:endParaRPr lang="en-US" sz="2400" dirty="0"/>
        </a:p>
      </dgm:t>
    </dgm:pt>
    <dgm:pt modelId="{655297A2-DF93-4403-814C-1022664931E1}" type="parTrans" cxnId="{7F6CA9ED-35CF-4A68-8C3C-960BFC545B65}">
      <dgm:prSet/>
      <dgm:spPr/>
    </dgm:pt>
    <dgm:pt modelId="{7865BADC-1D2F-474F-B0AA-2B3407AFF0EE}" type="sibTrans" cxnId="{7F6CA9ED-35CF-4A68-8C3C-960BFC545B65}">
      <dgm:prSet/>
      <dgm:spPr/>
    </dgm:pt>
    <dgm:pt modelId="{3B1DE774-2BC2-47B8-9464-489A3037D7A1}" type="pres">
      <dgm:prSet presAssocID="{CE7972B0-3355-4CF2-A0BC-999FDF63D921}" presName="Name0" presStyleCnt="0">
        <dgm:presLayoutVars>
          <dgm:chMax/>
          <dgm:chPref val="3"/>
          <dgm:dir/>
          <dgm:animOne val="branch"/>
          <dgm:animLvl val="lvl"/>
        </dgm:presLayoutVars>
      </dgm:prSet>
      <dgm:spPr/>
    </dgm:pt>
    <dgm:pt modelId="{E6904B01-8E2A-4582-B3DB-FE5F3CAC9425}" type="pres">
      <dgm:prSet presAssocID="{49217138-F0F4-4E06-B6E9-9E070A68736D}" presName="composite" presStyleCnt="0"/>
      <dgm:spPr/>
    </dgm:pt>
    <dgm:pt modelId="{C3697064-AE63-416E-9100-93C03BDAF6B6}" type="pres">
      <dgm:prSet presAssocID="{49217138-F0F4-4E06-B6E9-9E070A68736D}" presName="FirstChild" presStyleLbl="revTx" presStyleIdx="0" presStyleCnt="4">
        <dgm:presLayoutVars>
          <dgm:chMax val="0"/>
          <dgm:chPref val="0"/>
          <dgm:bulletEnabled val="1"/>
        </dgm:presLayoutVars>
      </dgm:prSet>
      <dgm:spPr/>
    </dgm:pt>
    <dgm:pt modelId="{EB6308B3-7587-4B33-B2E0-53FA42008F8F}" type="pres">
      <dgm:prSet presAssocID="{49217138-F0F4-4E06-B6E9-9E070A68736D}" presName="Parent" presStyleLbl="alignNode1" presStyleIdx="0" presStyleCnt="2">
        <dgm:presLayoutVars>
          <dgm:chMax val="3"/>
          <dgm:chPref val="3"/>
          <dgm:bulletEnabled val="1"/>
        </dgm:presLayoutVars>
      </dgm:prSet>
      <dgm:spPr/>
    </dgm:pt>
    <dgm:pt modelId="{BE073F77-6DDB-4354-9C30-ED40940B4520}" type="pres">
      <dgm:prSet presAssocID="{49217138-F0F4-4E06-B6E9-9E070A68736D}" presName="Accent" presStyleLbl="parChTrans1D1" presStyleIdx="0" presStyleCnt="2"/>
      <dgm:spPr/>
    </dgm:pt>
    <dgm:pt modelId="{727763A4-F639-47D2-82D5-0064F2AF7C7C}" type="pres">
      <dgm:prSet presAssocID="{49217138-F0F4-4E06-B6E9-9E070A68736D}" presName="Child" presStyleLbl="revTx" presStyleIdx="1" presStyleCnt="4">
        <dgm:presLayoutVars>
          <dgm:chMax val="0"/>
          <dgm:chPref val="0"/>
          <dgm:bulletEnabled val="1"/>
        </dgm:presLayoutVars>
      </dgm:prSet>
      <dgm:spPr/>
    </dgm:pt>
    <dgm:pt modelId="{43EC4703-A46F-4579-9190-BE741AEB8747}" type="pres">
      <dgm:prSet presAssocID="{53D88646-C97E-4ECE-8C71-E32701C89148}" presName="sibTrans" presStyleCnt="0"/>
      <dgm:spPr/>
    </dgm:pt>
    <dgm:pt modelId="{AF350676-FD0C-47EB-8287-280E33504BD2}" type="pres">
      <dgm:prSet presAssocID="{96BA594C-AB12-4169-A3BB-6F90F86621FD}" presName="composite" presStyleCnt="0"/>
      <dgm:spPr/>
    </dgm:pt>
    <dgm:pt modelId="{78EA82A0-2DDA-4619-B779-B53A62680D89}" type="pres">
      <dgm:prSet presAssocID="{96BA594C-AB12-4169-A3BB-6F90F86621FD}" presName="FirstChild" presStyleLbl="revTx" presStyleIdx="2" presStyleCnt="4">
        <dgm:presLayoutVars>
          <dgm:chMax val="0"/>
          <dgm:chPref val="0"/>
          <dgm:bulletEnabled val="1"/>
        </dgm:presLayoutVars>
      </dgm:prSet>
      <dgm:spPr/>
    </dgm:pt>
    <dgm:pt modelId="{EFD97555-914B-416F-8BA8-A6207BB090A1}" type="pres">
      <dgm:prSet presAssocID="{96BA594C-AB12-4169-A3BB-6F90F86621FD}" presName="Parent" presStyleLbl="alignNode1" presStyleIdx="1" presStyleCnt="2">
        <dgm:presLayoutVars>
          <dgm:chMax val="3"/>
          <dgm:chPref val="3"/>
          <dgm:bulletEnabled val="1"/>
        </dgm:presLayoutVars>
      </dgm:prSet>
      <dgm:spPr/>
    </dgm:pt>
    <dgm:pt modelId="{6C0CDEC5-0717-458D-A14E-3DDB569323A6}" type="pres">
      <dgm:prSet presAssocID="{96BA594C-AB12-4169-A3BB-6F90F86621FD}" presName="Accent" presStyleLbl="parChTrans1D1" presStyleIdx="1" presStyleCnt="2"/>
      <dgm:spPr/>
    </dgm:pt>
    <dgm:pt modelId="{82C1D627-27B3-4AE4-97FC-0AAD57FD66FB}" type="pres">
      <dgm:prSet presAssocID="{96BA594C-AB12-4169-A3BB-6F90F86621FD}" presName="Child" presStyleLbl="revTx" presStyleIdx="3" presStyleCnt="4">
        <dgm:presLayoutVars>
          <dgm:chMax val="0"/>
          <dgm:chPref val="0"/>
          <dgm:bulletEnabled val="1"/>
        </dgm:presLayoutVars>
      </dgm:prSet>
      <dgm:spPr/>
    </dgm:pt>
  </dgm:ptLst>
  <dgm:cxnLst>
    <dgm:cxn modelId="{F60AC203-DD55-4AE9-B61D-8192B611CDC0}" type="presOf" srcId="{1F0C87CD-0FED-4A7F-82CB-7139EAE58C8B}" destId="{727763A4-F639-47D2-82D5-0064F2AF7C7C}" srcOrd="0" destOrd="0" presId="urn:microsoft.com/office/officeart/2011/layout/TabList"/>
    <dgm:cxn modelId="{2C46060A-1F6A-46A0-9E60-F4676F4902C7}" type="presOf" srcId="{96BA594C-AB12-4169-A3BB-6F90F86621FD}" destId="{EFD97555-914B-416F-8BA8-A6207BB090A1}" srcOrd="0" destOrd="0" presId="urn:microsoft.com/office/officeart/2011/layout/TabList"/>
    <dgm:cxn modelId="{DE088E13-7578-4DC3-98BF-B8BF03FAD831}" type="presOf" srcId="{512228A5-C6E6-4453-A79A-0AF07F07B03D}" destId="{727763A4-F639-47D2-82D5-0064F2AF7C7C}" srcOrd="0" destOrd="1" presId="urn:microsoft.com/office/officeart/2011/layout/TabList"/>
    <dgm:cxn modelId="{2595201D-F252-404B-A03E-FBD487FDA7B8}" srcId="{CE7972B0-3355-4CF2-A0BC-999FDF63D921}" destId="{96BA594C-AB12-4169-A3BB-6F90F86621FD}" srcOrd="1" destOrd="0" parTransId="{3C28426E-C05C-4FC0-805A-93CE2C52EBED}" sibTransId="{AB566DDD-CCCE-4835-9A95-6D9C8169419F}"/>
    <dgm:cxn modelId="{096E5434-46EE-4F3B-ADB4-11861B60D062}" srcId="{49217138-F0F4-4E06-B6E9-9E070A68736D}" destId="{6E9D4BEE-053B-441A-AA98-3E6011AA3A53}" srcOrd="0" destOrd="0" parTransId="{3688C267-8E3D-4B8F-AC3F-9634FE978BF8}" sibTransId="{8F00D140-9525-4A54-96E0-F46DC16D143F}"/>
    <dgm:cxn modelId="{FB8F6635-103E-4460-9122-280C4058922F}" type="presOf" srcId="{9C4C405D-7228-42FC-BFC7-59A32D883057}" destId="{78EA82A0-2DDA-4619-B779-B53A62680D89}" srcOrd="0" destOrd="0" presId="urn:microsoft.com/office/officeart/2011/layout/TabList"/>
    <dgm:cxn modelId="{6C7E504A-97D0-4D45-9738-1218CDA35D68}" srcId="{96BA594C-AB12-4169-A3BB-6F90F86621FD}" destId="{77C421CF-1BFC-4C99-8592-E0FA8C1C75AF}" srcOrd="1" destOrd="0" parTransId="{063AF3FB-16AA-44FA-8C6C-F66129D8B469}" sibTransId="{A0FB8917-8AE0-4751-B489-E70266CEC0D4}"/>
    <dgm:cxn modelId="{A2E5555A-4498-41E0-9D75-EAE85A9E1DFF}" srcId="{49217138-F0F4-4E06-B6E9-9E070A68736D}" destId="{512228A5-C6E6-4453-A79A-0AF07F07B03D}" srcOrd="2" destOrd="0" parTransId="{22B61D8E-55AF-4BDF-8645-AB13EB7A2844}" sibTransId="{D5DD95EE-9534-4F75-A7FB-4D25BA47C719}"/>
    <dgm:cxn modelId="{4551CB97-23B9-47A4-8452-701534D4551B}" srcId="{49217138-F0F4-4E06-B6E9-9E070A68736D}" destId="{1F0C87CD-0FED-4A7F-82CB-7139EAE58C8B}" srcOrd="1" destOrd="0" parTransId="{F3B8F07D-9D72-4036-A6B0-4F31B5E4FCD0}" sibTransId="{027923E8-C2B4-48E2-A0CD-0D4B94FCB5F3}"/>
    <dgm:cxn modelId="{6774ADA2-22C8-407F-A174-AA59E2C94B61}" type="presOf" srcId="{8B47EB09-C40F-42F6-823B-6CC8349A52C0}" destId="{727763A4-F639-47D2-82D5-0064F2AF7C7C}" srcOrd="0" destOrd="2" presId="urn:microsoft.com/office/officeart/2011/layout/TabList"/>
    <dgm:cxn modelId="{A9512BB1-4E08-46E3-994F-F4B359BAF479}" srcId="{CE7972B0-3355-4CF2-A0BC-999FDF63D921}" destId="{49217138-F0F4-4E06-B6E9-9E070A68736D}" srcOrd="0" destOrd="0" parTransId="{10B31FA2-BD99-4BD0-88C5-50AA6AB9D0A6}" sibTransId="{53D88646-C97E-4ECE-8C71-E32701C89148}"/>
    <dgm:cxn modelId="{01A132B6-6754-4376-B3CF-4A0BCA16CEEE}" srcId="{96BA594C-AB12-4169-A3BB-6F90F86621FD}" destId="{9C4C405D-7228-42FC-BFC7-59A32D883057}" srcOrd="0" destOrd="0" parTransId="{E33E19B2-D387-414B-8D4F-D029D240C084}" sibTransId="{E417E367-4685-4618-89EE-C4FD6D56DF96}"/>
    <dgm:cxn modelId="{AB22E7BB-557E-4BA2-9955-9AD99E45AC2F}" type="presOf" srcId="{CE7972B0-3355-4CF2-A0BC-999FDF63D921}" destId="{3B1DE774-2BC2-47B8-9464-489A3037D7A1}" srcOrd="0" destOrd="0" presId="urn:microsoft.com/office/officeart/2011/layout/TabList"/>
    <dgm:cxn modelId="{C44DE3D0-E647-4520-8426-D96CBF86E2FA}" type="presOf" srcId="{49217138-F0F4-4E06-B6E9-9E070A68736D}" destId="{EB6308B3-7587-4B33-B2E0-53FA42008F8F}" srcOrd="0" destOrd="0" presId="urn:microsoft.com/office/officeart/2011/layout/TabList"/>
    <dgm:cxn modelId="{8FC7F7D2-0334-41DA-A8D1-702BD88F2B59}" type="presOf" srcId="{77C421CF-1BFC-4C99-8592-E0FA8C1C75AF}" destId="{82C1D627-27B3-4AE4-97FC-0AAD57FD66FB}" srcOrd="0" destOrd="0" presId="urn:microsoft.com/office/officeart/2011/layout/TabList"/>
    <dgm:cxn modelId="{1CCCCEDF-29A3-4D53-963D-FE4CE5BAEC15}" type="presOf" srcId="{6E9D4BEE-053B-441A-AA98-3E6011AA3A53}" destId="{C3697064-AE63-416E-9100-93C03BDAF6B6}" srcOrd="0" destOrd="0" presId="urn:microsoft.com/office/officeart/2011/layout/TabList"/>
    <dgm:cxn modelId="{7F6CA9ED-35CF-4A68-8C3C-960BFC545B65}" srcId="{49217138-F0F4-4E06-B6E9-9E070A68736D}" destId="{8B47EB09-C40F-42F6-823B-6CC8349A52C0}" srcOrd="3" destOrd="0" parTransId="{655297A2-DF93-4403-814C-1022664931E1}" sibTransId="{7865BADC-1D2F-474F-B0AA-2B3407AFF0EE}"/>
    <dgm:cxn modelId="{F514B8CE-2BE3-44B6-A437-8D8B14D66DF8}" type="presParOf" srcId="{3B1DE774-2BC2-47B8-9464-489A3037D7A1}" destId="{E6904B01-8E2A-4582-B3DB-FE5F3CAC9425}" srcOrd="0" destOrd="0" presId="urn:microsoft.com/office/officeart/2011/layout/TabList"/>
    <dgm:cxn modelId="{B0A70E75-513C-4652-B38D-F11C8A00D782}" type="presParOf" srcId="{E6904B01-8E2A-4582-B3DB-FE5F3CAC9425}" destId="{C3697064-AE63-416E-9100-93C03BDAF6B6}" srcOrd="0" destOrd="0" presId="urn:microsoft.com/office/officeart/2011/layout/TabList"/>
    <dgm:cxn modelId="{2C990554-EAE4-4B17-AB73-468681C5A516}" type="presParOf" srcId="{E6904B01-8E2A-4582-B3DB-FE5F3CAC9425}" destId="{EB6308B3-7587-4B33-B2E0-53FA42008F8F}" srcOrd="1" destOrd="0" presId="urn:microsoft.com/office/officeart/2011/layout/TabList"/>
    <dgm:cxn modelId="{DA55CF4D-0454-40B4-9726-87F60BE615E2}" type="presParOf" srcId="{E6904B01-8E2A-4582-B3DB-FE5F3CAC9425}" destId="{BE073F77-6DDB-4354-9C30-ED40940B4520}" srcOrd="2" destOrd="0" presId="urn:microsoft.com/office/officeart/2011/layout/TabList"/>
    <dgm:cxn modelId="{BD8EE475-3EBC-4CB2-98BA-5FADFADDCE92}" type="presParOf" srcId="{3B1DE774-2BC2-47B8-9464-489A3037D7A1}" destId="{727763A4-F639-47D2-82D5-0064F2AF7C7C}" srcOrd="1" destOrd="0" presId="urn:microsoft.com/office/officeart/2011/layout/TabList"/>
    <dgm:cxn modelId="{7918751F-BDBD-4183-9CA8-B31C8D524B05}" type="presParOf" srcId="{3B1DE774-2BC2-47B8-9464-489A3037D7A1}" destId="{43EC4703-A46F-4579-9190-BE741AEB8747}" srcOrd="2" destOrd="0" presId="urn:microsoft.com/office/officeart/2011/layout/TabList"/>
    <dgm:cxn modelId="{976CD035-A711-4EC7-A157-C305830F7458}" type="presParOf" srcId="{3B1DE774-2BC2-47B8-9464-489A3037D7A1}" destId="{AF350676-FD0C-47EB-8287-280E33504BD2}" srcOrd="3" destOrd="0" presId="urn:microsoft.com/office/officeart/2011/layout/TabList"/>
    <dgm:cxn modelId="{AF9389B3-B3C9-4647-BC54-FF4FDDA4986D}" type="presParOf" srcId="{AF350676-FD0C-47EB-8287-280E33504BD2}" destId="{78EA82A0-2DDA-4619-B779-B53A62680D89}" srcOrd="0" destOrd="0" presId="urn:microsoft.com/office/officeart/2011/layout/TabList"/>
    <dgm:cxn modelId="{30DF043B-44A4-4E42-B692-35915660F5CD}" type="presParOf" srcId="{AF350676-FD0C-47EB-8287-280E33504BD2}" destId="{EFD97555-914B-416F-8BA8-A6207BB090A1}" srcOrd="1" destOrd="0" presId="urn:microsoft.com/office/officeart/2011/layout/TabList"/>
    <dgm:cxn modelId="{03CDB097-6121-4BA5-9860-22C196EA6496}" type="presParOf" srcId="{AF350676-FD0C-47EB-8287-280E33504BD2}" destId="{6C0CDEC5-0717-458D-A14E-3DDB569323A6}" srcOrd="2" destOrd="0" presId="urn:microsoft.com/office/officeart/2011/layout/TabList"/>
    <dgm:cxn modelId="{87B87559-428D-4852-98D5-5880648E4661}" type="presParOf" srcId="{3B1DE774-2BC2-47B8-9464-489A3037D7A1}" destId="{82C1D627-27B3-4AE4-97FC-0AAD57FD66FB}"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E7972B0-3355-4CF2-A0BC-999FDF63D921}"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49217138-F0F4-4E06-B6E9-9E070A68736D}">
      <dgm:prSet phldrT="[Text]"/>
      <dgm:spPr/>
      <dgm:t>
        <a:bodyPr/>
        <a:lstStyle/>
        <a:p>
          <a:r>
            <a:rPr lang="en-US" dirty="0"/>
            <a:t>Significance</a:t>
          </a:r>
        </a:p>
      </dgm:t>
    </dgm:pt>
    <dgm:pt modelId="{10B31FA2-BD99-4BD0-88C5-50AA6AB9D0A6}" type="parTrans" cxnId="{A9512BB1-4E08-46E3-994F-F4B359BAF479}">
      <dgm:prSet/>
      <dgm:spPr/>
      <dgm:t>
        <a:bodyPr/>
        <a:lstStyle/>
        <a:p>
          <a:endParaRPr lang="en-US"/>
        </a:p>
      </dgm:t>
    </dgm:pt>
    <dgm:pt modelId="{53D88646-C97E-4ECE-8C71-E32701C89148}" type="sibTrans" cxnId="{A9512BB1-4E08-46E3-994F-F4B359BAF479}">
      <dgm:prSet/>
      <dgm:spPr/>
      <dgm:t>
        <a:bodyPr/>
        <a:lstStyle/>
        <a:p>
          <a:endParaRPr lang="en-US"/>
        </a:p>
      </dgm:t>
    </dgm:pt>
    <dgm:pt modelId="{6E9D4BEE-053B-441A-AA98-3E6011AA3A53}">
      <dgm:prSet phldrT="[Text]"/>
      <dgm:spPr/>
      <dgm:t>
        <a:bodyPr/>
        <a:lstStyle/>
        <a:p>
          <a:r>
            <a:rPr lang="en-US" dirty="0"/>
            <a:t>Rank significances on the logarithm scale</a:t>
          </a:r>
        </a:p>
      </dgm:t>
    </dgm:pt>
    <dgm:pt modelId="{3688C267-8E3D-4B8F-AC3F-9634FE978BF8}" type="parTrans" cxnId="{096E5434-46EE-4F3B-ADB4-11861B60D062}">
      <dgm:prSet/>
      <dgm:spPr/>
      <dgm:t>
        <a:bodyPr/>
        <a:lstStyle/>
        <a:p>
          <a:endParaRPr lang="en-US"/>
        </a:p>
      </dgm:t>
    </dgm:pt>
    <dgm:pt modelId="{8F00D140-9525-4A54-96E0-F46DC16D143F}" type="sibTrans" cxnId="{096E5434-46EE-4F3B-ADB4-11861B60D062}">
      <dgm:prSet/>
      <dgm:spPr/>
      <dgm:t>
        <a:bodyPr/>
        <a:lstStyle/>
        <a:p>
          <a:endParaRPr lang="en-US"/>
        </a:p>
      </dgm:t>
    </dgm:pt>
    <dgm:pt modelId="{1F0C87CD-0FED-4A7F-82CB-7139EAE58C8B}">
      <dgm:prSet phldrT="[Text]" custT="1"/>
      <dgm:spPr>
        <a:blipFill>
          <a:blip xmlns:r="http://schemas.openxmlformats.org/officeDocument/2006/relationships" r:embed="rId1"/>
          <a:stretch>
            <a:fillRect l="-1391" t="-6383" b="-13191"/>
          </a:stretch>
        </a:blipFill>
      </dgm:spPr>
      <dgm:t>
        <a:bodyPr/>
        <a:lstStyle/>
        <a:p>
          <a:r>
            <a:rPr lang="en-US">
              <a:noFill/>
            </a:rPr>
            <a:t> </a:t>
          </a:r>
        </a:p>
      </dgm:t>
    </dgm:pt>
    <dgm:pt modelId="{F3B8F07D-9D72-4036-A6B0-4F31B5E4FCD0}" type="parTrans" cxnId="{4551CB97-23B9-47A4-8452-701534D4551B}">
      <dgm:prSet/>
      <dgm:spPr/>
      <dgm:t>
        <a:bodyPr/>
        <a:lstStyle/>
        <a:p>
          <a:endParaRPr lang="en-US"/>
        </a:p>
      </dgm:t>
    </dgm:pt>
    <dgm:pt modelId="{027923E8-C2B4-48E2-A0CD-0D4B94FCB5F3}" type="sibTrans" cxnId="{4551CB97-23B9-47A4-8452-701534D4551B}">
      <dgm:prSet/>
      <dgm:spPr/>
      <dgm:t>
        <a:bodyPr/>
        <a:lstStyle/>
        <a:p>
          <a:endParaRPr lang="en-US"/>
        </a:p>
      </dgm:t>
    </dgm:pt>
    <dgm:pt modelId="{96BA594C-AB12-4169-A3BB-6F90F86621FD}">
      <dgm:prSet phldrT="[Text]"/>
      <dgm:spPr/>
      <dgm:t>
        <a:bodyPr/>
        <a:lstStyle/>
        <a:p>
          <a:r>
            <a:rPr lang="en-US" dirty="0"/>
            <a:t>Association</a:t>
          </a:r>
        </a:p>
      </dgm:t>
    </dgm:pt>
    <dgm:pt modelId="{3C28426E-C05C-4FC0-805A-93CE2C52EBED}" type="parTrans" cxnId="{2595201D-F252-404B-A03E-FBD487FDA7B8}">
      <dgm:prSet/>
      <dgm:spPr/>
      <dgm:t>
        <a:bodyPr/>
        <a:lstStyle/>
        <a:p>
          <a:endParaRPr lang="en-US"/>
        </a:p>
      </dgm:t>
    </dgm:pt>
    <dgm:pt modelId="{AB566DDD-CCCE-4835-9A95-6D9C8169419F}" type="sibTrans" cxnId="{2595201D-F252-404B-A03E-FBD487FDA7B8}">
      <dgm:prSet/>
      <dgm:spPr/>
      <dgm:t>
        <a:bodyPr/>
        <a:lstStyle/>
        <a:p>
          <a:endParaRPr lang="en-US"/>
        </a:p>
      </dgm:t>
    </dgm:pt>
    <dgm:pt modelId="{9C4C405D-7228-42FC-BFC7-59A32D883057}">
      <dgm:prSet phldrT="[Text]"/>
      <dgm:spPr/>
      <dgm:t>
        <a:bodyPr/>
        <a:lstStyle/>
        <a:p>
          <a:r>
            <a:rPr lang="en-US" dirty="0"/>
            <a:t>Measure the strength of association</a:t>
          </a:r>
        </a:p>
      </dgm:t>
    </dgm:pt>
    <dgm:pt modelId="{E33E19B2-D387-414B-8D4F-D029D240C084}" type="parTrans" cxnId="{01A132B6-6754-4376-B3CF-4A0BCA16CEEE}">
      <dgm:prSet/>
      <dgm:spPr/>
      <dgm:t>
        <a:bodyPr/>
        <a:lstStyle/>
        <a:p>
          <a:endParaRPr lang="en-US"/>
        </a:p>
      </dgm:t>
    </dgm:pt>
    <dgm:pt modelId="{E417E367-4685-4618-89EE-C4FD6D56DF96}" type="sibTrans" cxnId="{01A132B6-6754-4376-B3CF-4A0BCA16CEEE}">
      <dgm:prSet/>
      <dgm:spPr/>
      <dgm:t>
        <a:bodyPr/>
        <a:lstStyle/>
        <a:p>
          <a:endParaRPr lang="en-US"/>
        </a:p>
      </dgm:t>
    </dgm:pt>
    <dgm:pt modelId="{512228A5-C6E6-4453-A79A-0AF07F07B03D}">
      <dgm:prSet phldrT="[Text]" custT="1"/>
      <dgm:spPr/>
      <dgm:t>
        <a:bodyPr/>
        <a:lstStyle/>
        <a:p>
          <a:r>
            <a:rPr lang="en-US">
              <a:noFill/>
            </a:rPr>
            <a:t> </a:t>
          </a:r>
        </a:p>
      </dgm:t>
    </dgm:pt>
    <dgm:pt modelId="{22B61D8E-55AF-4BDF-8645-AB13EB7A2844}" type="parTrans" cxnId="{A2E5555A-4498-41E0-9D75-EAE85A9E1DFF}">
      <dgm:prSet/>
      <dgm:spPr/>
      <dgm:t>
        <a:bodyPr/>
        <a:lstStyle/>
        <a:p>
          <a:endParaRPr lang="en-US"/>
        </a:p>
      </dgm:t>
    </dgm:pt>
    <dgm:pt modelId="{D5DD95EE-9534-4F75-A7FB-4D25BA47C719}" type="sibTrans" cxnId="{A2E5555A-4498-41E0-9D75-EAE85A9E1DFF}">
      <dgm:prSet/>
      <dgm:spPr/>
      <dgm:t>
        <a:bodyPr/>
        <a:lstStyle/>
        <a:p>
          <a:endParaRPr lang="en-US"/>
        </a:p>
      </dgm:t>
    </dgm:pt>
    <dgm:pt modelId="{77C421CF-1BFC-4C99-8592-E0FA8C1C75AF}">
      <dgm:prSet phldrT="[Text]" custT="1"/>
      <dgm:spPr/>
      <dgm:t>
        <a:bodyPr/>
        <a:lstStyle/>
        <a:p>
          <a:r>
            <a:rPr lang="en-US" sz="2400" dirty="0"/>
            <a:t>Calculate the appropriate statistic for measuring the strength of association between the feature and the target variable.</a:t>
          </a:r>
        </a:p>
      </dgm:t>
    </dgm:pt>
    <dgm:pt modelId="{A0FB8917-8AE0-4751-B489-E70266CEC0D4}" type="sibTrans" cxnId="{6C7E504A-97D0-4D45-9738-1218CDA35D68}">
      <dgm:prSet/>
      <dgm:spPr/>
      <dgm:t>
        <a:bodyPr/>
        <a:lstStyle/>
        <a:p>
          <a:endParaRPr lang="en-US"/>
        </a:p>
      </dgm:t>
    </dgm:pt>
    <dgm:pt modelId="{063AF3FB-16AA-44FA-8C6C-F66129D8B469}" type="parTrans" cxnId="{6C7E504A-97D0-4D45-9738-1218CDA35D68}">
      <dgm:prSet/>
      <dgm:spPr/>
      <dgm:t>
        <a:bodyPr/>
        <a:lstStyle/>
        <a:p>
          <a:endParaRPr lang="en-US"/>
        </a:p>
      </dgm:t>
    </dgm:pt>
    <dgm:pt modelId="{8B47EB09-C40F-42F6-823B-6CC8349A52C0}">
      <dgm:prSet phldrT="[Text]" custT="1"/>
      <dgm:spPr/>
      <dgm:t>
        <a:bodyPr/>
        <a:lstStyle/>
        <a:p>
          <a:r>
            <a:rPr lang="en-US">
              <a:noFill/>
            </a:rPr>
            <a:t> </a:t>
          </a:r>
        </a:p>
      </dgm:t>
    </dgm:pt>
    <dgm:pt modelId="{655297A2-DF93-4403-814C-1022664931E1}" type="parTrans" cxnId="{7F6CA9ED-35CF-4A68-8C3C-960BFC545B65}">
      <dgm:prSet/>
      <dgm:spPr/>
    </dgm:pt>
    <dgm:pt modelId="{7865BADC-1D2F-474F-B0AA-2B3407AFF0EE}" type="sibTrans" cxnId="{7F6CA9ED-35CF-4A68-8C3C-960BFC545B65}">
      <dgm:prSet/>
      <dgm:spPr/>
    </dgm:pt>
    <dgm:pt modelId="{3B1DE774-2BC2-47B8-9464-489A3037D7A1}" type="pres">
      <dgm:prSet presAssocID="{CE7972B0-3355-4CF2-A0BC-999FDF63D921}" presName="Name0" presStyleCnt="0">
        <dgm:presLayoutVars>
          <dgm:chMax/>
          <dgm:chPref val="3"/>
          <dgm:dir/>
          <dgm:animOne val="branch"/>
          <dgm:animLvl val="lvl"/>
        </dgm:presLayoutVars>
      </dgm:prSet>
      <dgm:spPr/>
    </dgm:pt>
    <dgm:pt modelId="{E6904B01-8E2A-4582-B3DB-FE5F3CAC9425}" type="pres">
      <dgm:prSet presAssocID="{49217138-F0F4-4E06-B6E9-9E070A68736D}" presName="composite" presStyleCnt="0"/>
      <dgm:spPr/>
    </dgm:pt>
    <dgm:pt modelId="{C3697064-AE63-416E-9100-93C03BDAF6B6}" type="pres">
      <dgm:prSet presAssocID="{49217138-F0F4-4E06-B6E9-9E070A68736D}" presName="FirstChild" presStyleLbl="revTx" presStyleIdx="0" presStyleCnt="4">
        <dgm:presLayoutVars>
          <dgm:chMax val="0"/>
          <dgm:chPref val="0"/>
          <dgm:bulletEnabled val="1"/>
        </dgm:presLayoutVars>
      </dgm:prSet>
      <dgm:spPr/>
    </dgm:pt>
    <dgm:pt modelId="{EB6308B3-7587-4B33-B2E0-53FA42008F8F}" type="pres">
      <dgm:prSet presAssocID="{49217138-F0F4-4E06-B6E9-9E070A68736D}" presName="Parent" presStyleLbl="alignNode1" presStyleIdx="0" presStyleCnt="2">
        <dgm:presLayoutVars>
          <dgm:chMax val="3"/>
          <dgm:chPref val="3"/>
          <dgm:bulletEnabled val="1"/>
        </dgm:presLayoutVars>
      </dgm:prSet>
      <dgm:spPr/>
    </dgm:pt>
    <dgm:pt modelId="{BE073F77-6DDB-4354-9C30-ED40940B4520}" type="pres">
      <dgm:prSet presAssocID="{49217138-F0F4-4E06-B6E9-9E070A68736D}" presName="Accent" presStyleLbl="parChTrans1D1" presStyleIdx="0" presStyleCnt="2"/>
      <dgm:spPr/>
    </dgm:pt>
    <dgm:pt modelId="{727763A4-F639-47D2-82D5-0064F2AF7C7C}" type="pres">
      <dgm:prSet presAssocID="{49217138-F0F4-4E06-B6E9-9E070A68736D}" presName="Child" presStyleLbl="revTx" presStyleIdx="1" presStyleCnt="4">
        <dgm:presLayoutVars>
          <dgm:chMax val="0"/>
          <dgm:chPref val="0"/>
          <dgm:bulletEnabled val="1"/>
        </dgm:presLayoutVars>
      </dgm:prSet>
      <dgm:spPr/>
    </dgm:pt>
    <dgm:pt modelId="{43EC4703-A46F-4579-9190-BE741AEB8747}" type="pres">
      <dgm:prSet presAssocID="{53D88646-C97E-4ECE-8C71-E32701C89148}" presName="sibTrans" presStyleCnt="0"/>
      <dgm:spPr/>
    </dgm:pt>
    <dgm:pt modelId="{AF350676-FD0C-47EB-8287-280E33504BD2}" type="pres">
      <dgm:prSet presAssocID="{96BA594C-AB12-4169-A3BB-6F90F86621FD}" presName="composite" presStyleCnt="0"/>
      <dgm:spPr/>
    </dgm:pt>
    <dgm:pt modelId="{78EA82A0-2DDA-4619-B779-B53A62680D89}" type="pres">
      <dgm:prSet presAssocID="{96BA594C-AB12-4169-A3BB-6F90F86621FD}" presName="FirstChild" presStyleLbl="revTx" presStyleIdx="2" presStyleCnt="4">
        <dgm:presLayoutVars>
          <dgm:chMax val="0"/>
          <dgm:chPref val="0"/>
          <dgm:bulletEnabled val="1"/>
        </dgm:presLayoutVars>
      </dgm:prSet>
      <dgm:spPr/>
    </dgm:pt>
    <dgm:pt modelId="{EFD97555-914B-416F-8BA8-A6207BB090A1}" type="pres">
      <dgm:prSet presAssocID="{96BA594C-AB12-4169-A3BB-6F90F86621FD}" presName="Parent" presStyleLbl="alignNode1" presStyleIdx="1" presStyleCnt="2">
        <dgm:presLayoutVars>
          <dgm:chMax val="3"/>
          <dgm:chPref val="3"/>
          <dgm:bulletEnabled val="1"/>
        </dgm:presLayoutVars>
      </dgm:prSet>
      <dgm:spPr/>
    </dgm:pt>
    <dgm:pt modelId="{6C0CDEC5-0717-458D-A14E-3DDB569323A6}" type="pres">
      <dgm:prSet presAssocID="{96BA594C-AB12-4169-A3BB-6F90F86621FD}" presName="Accent" presStyleLbl="parChTrans1D1" presStyleIdx="1" presStyleCnt="2"/>
      <dgm:spPr/>
    </dgm:pt>
    <dgm:pt modelId="{82C1D627-27B3-4AE4-97FC-0AAD57FD66FB}" type="pres">
      <dgm:prSet presAssocID="{96BA594C-AB12-4169-A3BB-6F90F86621FD}" presName="Child" presStyleLbl="revTx" presStyleIdx="3" presStyleCnt="4">
        <dgm:presLayoutVars>
          <dgm:chMax val="0"/>
          <dgm:chPref val="0"/>
          <dgm:bulletEnabled val="1"/>
        </dgm:presLayoutVars>
      </dgm:prSet>
      <dgm:spPr/>
    </dgm:pt>
  </dgm:ptLst>
  <dgm:cxnLst>
    <dgm:cxn modelId="{F60AC203-DD55-4AE9-B61D-8192B611CDC0}" type="presOf" srcId="{1F0C87CD-0FED-4A7F-82CB-7139EAE58C8B}" destId="{727763A4-F639-47D2-82D5-0064F2AF7C7C}" srcOrd="0" destOrd="0" presId="urn:microsoft.com/office/officeart/2011/layout/TabList"/>
    <dgm:cxn modelId="{2C46060A-1F6A-46A0-9E60-F4676F4902C7}" type="presOf" srcId="{96BA594C-AB12-4169-A3BB-6F90F86621FD}" destId="{EFD97555-914B-416F-8BA8-A6207BB090A1}" srcOrd="0" destOrd="0" presId="urn:microsoft.com/office/officeart/2011/layout/TabList"/>
    <dgm:cxn modelId="{DE088E13-7578-4DC3-98BF-B8BF03FAD831}" type="presOf" srcId="{512228A5-C6E6-4453-A79A-0AF07F07B03D}" destId="{727763A4-F639-47D2-82D5-0064F2AF7C7C}" srcOrd="0" destOrd="1" presId="urn:microsoft.com/office/officeart/2011/layout/TabList"/>
    <dgm:cxn modelId="{2595201D-F252-404B-A03E-FBD487FDA7B8}" srcId="{CE7972B0-3355-4CF2-A0BC-999FDF63D921}" destId="{96BA594C-AB12-4169-A3BB-6F90F86621FD}" srcOrd="1" destOrd="0" parTransId="{3C28426E-C05C-4FC0-805A-93CE2C52EBED}" sibTransId="{AB566DDD-CCCE-4835-9A95-6D9C8169419F}"/>
    <dgm:cxn modelId="{096E5434-46EE-4F3B-ADB4-11861B60D062}" srcId="{49217138-F0F4-4E06-B6E9-9E070A68736D}" destId="{6E9D4BEE-053B-441A-AA98-3E6011AA3A53}" srcOrd="0" destOrd="0" parTransId="{3688C267-8E3D-4B8F-AC3F-9634FE978BF8}" sibTransId="{8F00D140-9525-4A54-96E0-F46DC16D143F}"/>
    <dgm:cxn modelId="{FB8F6635-103E-4460-9122-280C4058922F}" type="presOf" srcId="{9C4C405D-7228-42FC-BFC7-59A32D883057}" destId="{78EA82A0-2DDA-4619-B779-B53A62680D89}" srcOrd="0" destOrd="0" presId="urn:microsoft.com/office/officeart/2011/layout/TabList"/>
    <dgm:cxn modelId="{6C7E504A-97D0-4D45-9738-1218CDA35D68}" srcId="{96BA594C-AB12-4169-A3BB-6F90F86621FD}" destId="{77C421CF-1BFC-4C99-8592-E0FA8C1C75AF}" srcOrd="1" destOrd="0" parTransId="{063AF3FB-16AA-44FA-8C6C-F66129D8B469}" sibTransId="{A0FB8917-8AE0-4751-B489-E70266CEC0D4}"/>
    <dgm:cxn modelId="{A2E5555A-4498-41E0-9D75-EAE85A9E1DFF}" srcId="{49217138-F0F4-4E06-B6E9-9E070A68736D}" destId="{512228A5-C6E6-4453-A79A-0AF07F07B03D}" srcOrd="2" destOrd="0" parTransId="{22B61D8E-55AF-4BDF-8645-AB13EB7A2844}" sibTransId="{D5DD95EE-9534-4F75-A7FB-4D25BA47C719}"/>
    <dgm:cxn modelId="{4551CB97-23B9-47A4-8452-701534D4551B}" srcId="{49217138-F0F4-4E06-B6E9-9E070A68736D}" destId="{1F0C87CD-0FED-4A7F-82CB-7139EAE58C8B}" srcOrd="1" destOrd="0" parTransId="{F3B8F07D-9D72-4036-A6B0-4F31B5E4FCD0}" sibTransId="{027923E8-C2B4-48E2-A0CD-0D4B94FCB5F3}"/>
    <dgm:cxn modelId="{6774ADA2-22C8-407F-A174-AA59E2C94B61}" type="presOf" srcId="{8B47EB09-C40F-42F6-823B-6CC8349A52C0}" destId="{727763A4-F639-47D2-82D5-0064F2AF7C7C}" srcOrd="0" destOrd="2" presId="urn:microsoft.com/office/officeart/2011/layout/TabList"/>
    <dgm:cxn modelId="{A9512BB1-4E08-46E3-994F-F4B359BAF479}" srcId="{CE7972B0-3355-4CF2-A0BC-999FDF63D921}" destId="{49217138-F0F4-4E06-B6E9-9E070A68736D}" srcOrd="0" destOrd="0" parTransId="{10B31FA2-BD99-4BD0-88C5-50AA6AB9D0A6}" sibTransId="{53D88646-C97E-4ECE-8C71-E32701C89148}"/>
    <dgm:cxn modelId="{01A132B6-6754-4376-B3CF-4A0BCA16CEEE}" srcId="{96BA594C-AB12-4169-A3BB-6F90F86621FD}" destId="{9C4C405D-7228-42FC-BFC7-59A32D883057}" srcOrd="0" destOrd="0" parTransId="{E33E19B2-D387-414B-8D4F-D029D240C084}" sibTransId="{E417E367-4685-4618-89EE-C4FD6D56DF96}"/>
    <dgm:cxn modelId="{AB22E7BB-557E-4BA2-9955-9AD99E45AC2F}" type="presOf" srcId="{CE7972B0-3355-4CF2-A0BC-999FDF63D921}" destId="{3B1DE774-2BC2-47B8-9464-489A3037D7A1}" srcOrd="0" destOrd="0" presId="urn:microsoft.com/office/officeart/2011/layout/TabList"/>
    <dgm:cxn modelId="{C44DE3D0-E647-4520-8426-D96CBF86E2FA}" type="presOf" srcId="{49217138-F0F4-4E06-B6E9-9E070A68736D}" destId="{EB6308B3-7587-4B33-B2E0-53FA42008F8F}" srcOrd="0" destOrd="0" presId="urn:microsoft.com/office/officeart/2011/layout/TabList"/>
    <dgm:cxn modelId="{8FC7F7D2-0334-41DA-A8D1-702BD88F2B59}" type="presOf" srcId="{77C421CF-1BFC-4C99-8592-E0FA8C1C75AF}" destId="{82C1D627-27B3-4AE4-97FC-0AAD57FD66FB}" srcOrd="0" destOrd="0" presId="urn:microsoft.com/office/officeart/2011/layout/TabList"/>
    <dgm:cxn modelId="{1CCCCEDF-29A3-4D53-963D-FE4CE5BAEC15}" type="presOf" srcId="{6E9D4BEE-053B-441A-AA98-3E6011AA3A53}" destId="{C3697064-AE63-416E-9100-93C03BDAF6B6}" srcOrd="0" destOrd="0" presId="urn:microsoft.com/office/officeart/2011/layout/TabList"/>
    <dgm:cxn modelId="{7F6CA9ED-35CF-4A68-8C3C-960BFC545B65}" srcId="{49217138-F0F4-4E06-B6E9-9E070A68736D}" destId="{8B47EB09-C40F-42F6-823B-6CC8349A52C0}" srcOrd="3" destOrd="0" parTransId="{655297A2-DF93-4403-814C-1022664931E1}" sibTransId="{7865BADC-1D2F-474F-B0AA-2B3407AFF0EE}"/>
    <dgm:cxn modelId="{F514B8CE-2BE3-44B6-A437-8D8B14D66DF8}" type="presParOf" srcId="{3B1DE774-2BC2-47B8-9464-489A3037D7A1}" destId="{E6904B01-8E2A-4582-B3DB-FE5F3CAC9425}" srcOrd="0" destOrd="0" presId="urn:microsoft.com/office/officeart/2011/layout/TabList"/>
    <dgm:cxn modelId="{B0A70E75-513C-4652-B38D-F11C8A00D782}" type="presParOf" srcId="{E6904B01-8E2A-4582-B3DB-FE5F3CAC9425}" destId="{C3697064-AE63-416E-9100-93C03BDAF6B6}" srcOrd="0" destOrd="0" presId="urn:microsoft.com/office/officeart/2011/layout/TabList"/>
    <dgm:cxn modelId="{2C990554-EAE4-4B17-AB73-468681C5A516}" type="presParOf" srcId="{E6904B01-8E2A-4582-B3DB-FE5F3CAC9425}" destId="{EB6308B3-7587-4B33-B2E0-53FA42008F8F}" srcOrd="1" destOrd="0" presId="urn:microsoft.com/office/officeart/2011/layout/TabList"/>
    <dgm:cxn modelId="{DA55CF4D-0454-40B4-9726-87F60BE615E2}" type="presParOf" srcId="{E6904B01-8E2A-4582-B3DB-FE5F3CAC9425}" destId="{BE073F77-6DDB-4354-9C30-ED40940B4520}" srcOrd="2" destOrd="0" presId="urn:microsoft.com/office/officeart/2011/layout/TabList"/>
    <dgm:cxn modelId="{BD8EE475-3EBC-4CB2-98BA-5FADFADDCE92}" type="presParOf" srcId="{3B1DE774-2BC2-47B8-9464-489A3037D7A1}" destId="{727763A4-F639-47D2-82D5-0064F2AF7C7C}" srcOrd="1" destOrd="0" presId="urn:microsoft.com/office/officeart/2011/layout/TabList"/>
    <dgm:cxn modelId="{7918751F-BDBD-4183-9CA8-B31C8D524B05}" type="presParOf" srcId="{3B1DE774-2BC2-47B8-9464-489A3037D7A1}" destId="{43EC4703-A46F-4579-9190-BE741AEB8747}" srcOrd="2" destOrd="0" presId="urn:microsoft.com/office/officeart/2011/layout/TabList"/>
    <dgm:cxn modelId="{976CD035-A711-4EC7-A157-C305830F7458}" type="presParOf" srcId="{3B1DE774-2BC2-47B8-9464-489A3037D7A1}" destId="{AF350676-FD0C-47EB-8287-280E33504BD2}" srcOrd="3" destOrd="0" presId="urn:microsoft.com/office/officeart/2011/layout/TabList"/>
    <dgm:cxn modelId="{AF9389B3-B3C9-4647-BC54-FF4FDDA4986D}" type="presParOf" srcId="{AF350676-FD0C-47EB-8287-280E33504BD2}" destId="{78EA82A0-2DDA-4619-B779-B53A62680D89}" srcOrd="0" destOrd="0" presId="urn:microsoft.com/office/officeart/2011/layout/TabList"/>
    <dgm:cxn modelId="{30DF043B-44A4-4E42-B692-35915660F5CD}" type="presParOf" srcId="{AF350676-FD0C-47EB-8287-280E33504BD2}" destId="{EFD97555-914B-416F-8BA8-A6207BB090A1}" srcOrd="1" destOrd="0" presId="urn:microsoft.com/office/officeart/2011/layout/TabList"/>
    <dgm:cxn modelId="{03CDB097-6121-4BA5-9860-22C196EA6496}" type="presParOf" srcId="{AF350676-FD0C-47EB-8287-280E33504BD2}" destId="{6C0CDEC5-0717-458D-A14E-3DDB569323A6}" srcOrd="2" destOrd="0" presId="urn:microsoft.com/office/officeart/2011/layout/TabList"/>
    <dgm:cxn modelId="{87B87559-428D-4852-98D5-5880648E4661}" type="presParOf" srcId="{3B1DE774-2BC2-47B8-9464-489A3037D7A1}" destId="{82C1D627-27B3-4AE4-97FC-0AAD57FD66FB}"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17A4FB-42D1-4B2B-81AD-FE5ACC3EE4AC}"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33EB225F-EDD1-4233-8E03-78AF37274A4F}">
      <dgm:prSet phldrT="[Text]"/>
      <dgm:spPr/>
      <dgm:t>
        <a:bodyPr/>
        <a:lstStyle/>
        <a:p>
          <a:r>
            <a:rPr lang="en-US" b="0" dirty="0">
              <a:solidFill>
                <a:schemeClr val="bg1"/>
              </a:solidFill>
            </a:rPr>
            <a:t>AVOID</a:t>
          </a:r>
        </a:p>
      </dgm:t>
    </dgm:pt>
    <dgm:pt modelId="{0CE5A4C2-79A8-4E2A-88F2-E7F030A3CED0}" type="parTrans" cxnId="{CC75FE26-59F4-4FB7-A15E-EC1A93E981DE}">
      <dgm:prSet/>
      <dgm:spPr/>
      <dgm:t>
        <a:bodyPr/>
        <a:lstStyle/>
        <a:p>
          <a:endParaRPr lang="en-US"/>
        </a:p>
      </dgm:t>
    </dgm:pt>
    <dgm:pt modelId="{575CBEE6-D4A8-46E8-9CDD-9D4CF4FAC422}" type="sibTrans" cxnId="{CC75FE26-59F4-4FB7-A15E-EC1A93E981DE}">
      <dgm:prSet/>
      <dgm:spPr/>
      <dgm:t>
        <a:bodyPr/>
        <a:lstStyle/>
        <a:p>
          <a:endParaRPr lang="en-US"/>
        </a:p>
      </dgm:t>
    </dgm:pt>
    <dgm:pt modelId="{5BA1E2B3-2768-453D-B1D3-F89D13969735}">
      <dgm:prSet phldrT="[Text]"/>
      <dgm:spPr/>
      <dgm:t>
        <a:bodyPr/>
        <a:lstStyle/>
        <a:p>
          <a:r>
            <a:rPr lang="en-US" b="0" dirty="0"/>
            <a:t>SELECT</a:t>
          </a:r>
        </a:p>
      </dgm:t>
    </dgm:pt>
    <dgm:pt modelId="{625AC677-C2D3-4460-931A-9178ADCB1FAC}" type="parTrans" cxnId="{FDD86430-99CB-4B9F-ACB3-F43EB1EE77B5}">
      <dgm:prSet/>
      <dgm:spPr/>
      <dgm:t>
        <a:bodyPr/>
        <a:lstStyle/>
        <a:p>
          <a:endParaRPr lang="en-US"/>
        </a:p>
      </dgm:t>
    </dgm:pt>
    <dgm:pt modelId="{705ED977-E30A-4F9D-974B-0FB557A34A53}" type="sibTrans" cxnId="{FDD86430-99CB-4B9F-ACB3-F43EB1EE77B5}">
      <dgm:prSet/>
      <dgm:spPr/>
      <dgm:t>
        <a:bodyPr/>
        <a:lstStyle/>
        <a:p>
          <a:endParaRPr lang="en-US"/>
        </a:p>
      </dgm:t>
    </dgm:pt>
    <dgm:pt modelId="{4E2E0D74-D930-4411-BD9E-4D737C369B1B}">
      <dgm:prSet phldrT="[Text]" custT="1"/>
      <dgm:spPr/>
      <dgm:t>
        <a:bodyPr/>
        <a:lstStyle/>
        <a:p>
          <a:r>
            <a:rPr lang="en-US" sz="2800" dirty="0"/>
            <a:t>Intuitively think the features are good for model building</a:t>
          </a:r>
        </a:p>
      </dgm:t>
    </dgm:pt>
    <dgm:pt modelId="{ED7D3CA3-3115-4820-8039-ABDA7654926D}" type="parTrans" cxnId="{32C09116-820E-480B-8A70-77C654B81A00}">
      <dgm:prSet/>
      <dgm:spPr/>
      <dgm:t>
        <a:bodyPr/>
        <a:lstStyle/>
        <a:p>
          <a:endParaRPr lang="en-US"/>
        </a:p>
      </dgm:t>
    </dgm:pt>
    <dgm:pt modelId="{C751787F-C74F-40EA-94A5-C3727CCC4597}" type="sibTrans" cxnId="{32C09116-820E-480B-8A70-77C654B81A00}">
      <dgm:prSet/>
      <dgm:spPr/>
      <dgm:t>
        <a:bodyPr/>
        <a:lstStyle/>
        <a:p>
          <a:endParaRPr lang="en-US"/>
        </a:p>
      </dgm:t>
    </dgm:pt>
    <dgm:pt modelId="{1BB4D77E-864E-4D13-8013-BFA72B3EDEE4}">
      <dgm:prSet phldrT="[Text]"/>
      <dgm:spPr/>
      <dgm:t>
        <a:bodyPr/>
        <a:lstStyle/>
        <a:p>
          <a:r>
            <a:rPr lang="en-US" dirty="0"/>
            <a:t>TRAIN</a:t>
          </a:r>
        </a:p>
      </dgm:t>
    </dgm:pt>
    <dgm:pt modelId="{DA2A4CA5-B129-40E5-969C-62DB6BBE3A70}" type="parTrans" cxnId="{D764C942-85F4-4E36-A82D-88FA54450CC5}">
      <dgm:prSet/>
      <dgm:spPr/>
      <dgm:t>
        <a:bodyPr/>
        <a:lstStyle/>
        <a:p>
          <a:endParaRPr lang="en-US"/>
        </a:p>
      </dgm:t>
    </dgm:pt>
    <dgm:pt modelId="{F7FDDBFA-AFF1-44BF-964F-1330A9D5B755}" type="sibTrans" cxnId="{D764C942-85F4-4E36-A82D-88FA54450CC5}">
      <dgm:prSet/>
      <dgm:spPr/>
      <dgm:t>
        <a:bodyPr/>
        <a:lstStyle/>
        <a:p>
          <a:endParaRPr lang="en-US"/>
        </a:p>
      </dgm:t>
    </dgm:pt>
    <dgm:pt modelId="{86FEB39F-14D1-4E74-816A-8CDA9BB76696}">
      <dgm:prSet phldrT="[Text]" custT="1"/>
      <dgm:spPr/>
      <dgm:t>
        <a:bodyPr/>
        <a:lstStyle/>
        <a:p>
          <a:r>
            <a:rPr lang="en-US" sz="2800" dirty="0"/>
            <a:t>Features can be further examined and securitized</a:t>
          </a:r>
        </a:p>
      </dgm:t>
    </dgm:pt>
    <dgm:pt modelId="{A318D256-6720-4FF7-828D-66835751742D}" type="parTrans" cxnId="{271F1E08-4D70-45A0-AB05-16FB6D73117F}">
      <dgm:prSet/>
      <dgm:spPr/>
      <dgm:t>
        <a:bodyPr/>
        <a:lstStyle/>
        <a:p>
          <a:endParaRPr lang="en-US"/>
        </a:p>
      </dgm:t>
    </dgm:pt>
    <dgm:pt modelId="{C191532C-8959-4DA1-8FF6-F730F128922B}" type="sibTrans" cxnId="{271F1E08-4D70-45A0-AB05-16FB6D73117F}">
      <dgm:prSet/>
      <dgm:spPr/>
      <dgm:t>
        <a:bodyPr/>
        <a:lstStyle/>
        <a:p>
          <a:endParaRPr lang="en-US"/>
        </a:p>
      </dgm:t>
    </dgm:pt>
    <dgm:pt modelId="{2507F874-EC4C-4AA7-8355-5F614102544B}">
      <dgm:prSet phldrT="[Text]" custT="1"/>
      <dgm:spPr/>
      <dgm:t>
        <a:bodyPr/>
        <a:lstStyle/>
        <a:p>
          <a:r>
            <a:rPr lang="en-US" sz="2800" dirty="0"/>
            <a:t>Subjectively withhold features from consideration</a:t>
          </a:r>
        </a:p>
      </dgm:t>
    </dgm:pt>
    <dgm:pt modelId="{FF12A9DF-453E-4817-8604-AA4C7AEB1A7E}" type="parTrans" cxnId="{833AAAAE-89E1-4517-9678-90F6BDCED9A2}">
      <dgm:prSet/>
      <dgm:spPr/>
      <dgm:t>
        <a:bodyPr/>
        <a:lstStyle/>
        <a:p>
          <a:endParaRPr lang="en-US"/>
        </a:p>
      </dgm:t>
    </dgm:pt>
    <dgm:pt modelId="{4D03594F-6575-4800-9479-BBBED8761CA3}" type="sibTrans" cxnId="{833AAAAE-89E1-4517-9678-90F6BDCED9A2}">
      <dgm:prSet/>
      <dgm:spPr/>
      <dgm:t>
        <a:bodyPr/>
        <a:lstStyle/>
        <a:p>
          <a:endParaRPr lang="en-US"/>
        </a:p>
      </dgm:t>
    </dgm:pt>
    <dgm:pt modelId="{C3D47D40-2143-4B97-9ABB-1316E34BE275}" type="pres">
      <dgm:prSet presAssocID="{F317A4FB-42D1-4B2B-81AD-FE5ACC3EE4AC}" presName="linearFlow" presStyleCnt="0">
        <dgm:presLayoutVars>
          <dgm:dir/>
          <dgm:animLvl val="lvl"/>
          <dgm:resizeHandles val="exact"/>
        </dgm:presLayoutVars>
      </dgm:prSet>
      <dgm:spPr/>
    </dgm:pt>
    <dgm:pt modelId="{41D8DA37-1C70-4D57-9514-D3B623CE59CA}" type="pres">
      <dgm:prSet presAssocID="{33EB225F-EDD1-4233-8E03-78AF37274A4F}" presName="composite" presStyleCnt="0"/>
      <dgm:spPr/>
    </dgm:pt>
    <dgm:pt modelId="{64B2DAE3-DFC4-4D6B-A571-2DFAA97DF3BB}" type="pres">
      <dgm:prSet presAssocID="{33EB225F-EDD1-4233-8E03-78AF37274A4F}" presName="parentText" presStyleLbl="alignNode1" presStyleIdx="0" presStyleCnt="3">
        <dgm:presLayoutVars>
          <dgm:chMax val="1"/>
          <dgm:bulletEnabled val="1"/>
        </dgm:presLayoutVars>
      </dgm:prSet>
      <dgm:spPr/>
    </dgm:pt>
    <dgm:pt modelId="{BD3091DE-CA30-4A89-9122-C77CEA86383A}" type="pres">
      <dgm:prSet presAssocID="{33EB225F-EDD1-4233-8E03-78AF37274A4F}" presName="descendantText" presStyleLbl="alignAcc1" presStyleIdx="0" presStyleCnt="3">
        <dgm:presLayoutVars>
          <dgm:bulletEnabled val="1"/>
        </dgm:presLayoutVars>
      </dgm:prSet>
      <dgm:spPr/>
    </dgm:pt>
    <dgm:pt modelId="{B7EE5262-A5B6-4E85-98F3-C32B9DF27A3B}" type="pres">
      <dgm:prSet presAssocID="{575CBEE6-D4A8-46E8-9CDD-9D4CF4FAC422}" presName="sp" presStyleCnt="0"/>
      <dgm:spPr/>
    </dgm:pt>
    <dgm:pt modelId="{73A30BE0-4181-468C-BB07-425E07E56D68}" type="pres">
      <dgm:prSet presAssocID="{5BA1E2B3-2768-453D-B1D3-F89D13969735}" presName="composite" presStyleCnt="0"/>
      <dgm:spPr/>
    </dgm:pt>
    <dgm:pt modelId="{BF0E6768-A16E-4774-9CCF-97277035ED3A}" type="pres">
      <dgm:prSet presAssocID="{5BA1E2B3-2768-453D-B1D3-F89D13969735}" presName="parentText" presStyleLbl="alignNode1" presStyleIdx="1" presStyleCnt="3">
        <dgm:presLayoutVars>
          <dgm:chMax val="1"/>
          <dgm:bulletEnabled val="1"/>
        </dgm:presLayoutVars>
      </dgm:prSet>
      <dgm:spPr/>
    </dgm:pt>
    <dgm:pt modelId="{9EA14745-6472-4843-96CC-498BA66F3976}" type="pres">
      <dgm:prSet presAssocID="{5BA1E2B3-2768-453D-B1D3-F89D13969735}" presName="descendantText" presStyleLbl="alignAcc1" presStyleIdx="1" presStyleCnt="3">
        <dgm:presLayoutVars>
          <dgm:bulletEnabled val="1"/>
        </dgm:presLayoutVars>
      </dgm:prSet>
      <dgm:spPr/>
    </dgm:pt>
    <dgm:pt modelId="{9F3EC816-3CA9-455F-A3D4-265B494CB273}" type="pres">
      <dgm:prSet presAssocID="{705ED977-E30A-4F9D-974B-0FB557A34A53}" presName="sp" presStyleCnt="0"/>
      <dgm:spPr/>
    </dgm:pt>
    <dgm:pt modelId="{DB42A4B2-AC76-4FC1-B71F-F585D53131F0}" type="pres">
      <dgm:prSet presAssocID="{1BB4D77E-864E-4D13-8013-BFA72B3EDEE4}" presName="composite" presStyleCnt="0"/>
      <dgm:spPr/>
    </dgm:pt>
    <dgm:pt modelId="{711C32BA-7DA4-458E-A628-4E57412A305E}" type="pres">
      <dgm:prSet presAssocID="{1BB4D77E-864E-4D13-8013-BFA72B3EDEE4}" presName="parentText" presStyleLbl="alignNode1" presStyleIdx="2" presStyleCnt="3">
        <dgm:presLayoutVars>
          <dgm:chMax val="1"/>
          <dgm:bulletEnabled val="1"/>
        </dgm:presLayoutVars>
      </dgm:prSet>
      <dgm:spPr/>
    </dgm:pt>
    <dgm:pt modelId="{2F7398A2-CE93-41BF-A779-F9718E4A89D5}" type="pres">
      <dgm:prSet presAssocID="{1BB4D77E-864E-4D13-8013-BFA72B3EDEE4}" presName="descendantText" presStyleLbl="alignAcc1" presStyleIdx="2" presStyleCnt="3">
        <dgm:presLayoutVars>
          <dgm:bulletEnabled val="1"/>
        </dgm:presLayoutVars>
      </dgm:prSet>
      <dgm:spPr/>
    </dgm:pt>
  </dgm:ptLst>
  <dgm:cxnLst>
    <dgm:cxn modelId="{271F1E08-4D70-45A0-AB05-16FB6D73117F}" srcId="{1BB4D77E-864E-4D13-8013-BFA72B3EDEE4}" destId="{86FEB39F-14D1-4E74-816A-8CDA9BB76696}" srcOrd="0" destOrd="0" parTransId="{A318D256-6720-4FF7-828D-66835751742D}" sibTransId="{C191532C-8959-4DA1-8FF6-F730F128922B}"/>
    <dgm:cxn modelId="{32C09116-820E-480B-8A70-77C654B81A00}" srcId="{5BA1E2B3-2768-453D-B1D3-F89D13969735}" destId="{4E2E0D74-D930-4411-BD9E-4D737C369B1B}" srcOrd="0" destOrd="0" parTransId="{ED7D3CA3-3115-4820-8039-ABDA7654926D}" sibTransId="{C751787F-C74F-40EA-94A5-C3727CCC4597}"/>
    <dgm:cxn modelId="{01643826-B787-4043-A88A-71E9E5A29329}" type="presOf" srcId="{2507F874-EC4C-4AA7-8355-5F614102544B}" destId="{BD3091DE-CA30-4A89-9122-C77CEA86383A}" srcOrd="0" destOrd="0" presId="urn:microsoft.com/office/officeart/2005/8/layout/chevron2"/>
    <dgm:cxn modelId="{CC75FE26-59F4-4FB7-A15E-EC1A93E981DE}" srcId="{F317A4FB-42D1-4B2B-81AD-FE5ACC3EE4AC}" destId="{33EB225F-EDD1-4233-8E03-78AF37274A4F}" srcOrd="0" destOrd="0" parTransId="{0CE5A4C2-79A8-4E2A-88F2-E7F030A3CED0}" sibTransId="{575CBEE6-D4A8-46E8-9CDD-9D4CF4FAC422}"/>
    <dgm:cxn modelId="{FDD86430-99CB-4B9F-ACB3-F43EB1EE77B5}" srcId="{F317A4FB-42D1-4B2B-81AD-FE5ACC3EE4AC}" destId="{5BA1E2B3-2768-453D-B1D3-F89D13969735}" srcOrd="1" destOrd="0" parTransId="{625AC677-C2D3-4460-931A-9178ADCB1FAC}" sibTransId="{705ED977-E30A-4F9D-974B-0FB557A34A53}"/>
    <dgm:cxn modelId="{39591936-675C-48B8-9F55-B35A48768871}" type="presOf" srcId="{33EB225F-EDD1-4233-8E03-78AF37274A4F}" destId="{64B2DAE3-DFC4-4D6B-A571-2DFAA97DF3BB}" srcOrd="0" destOrd="0" presId="urn:microsoft.com/office/officeart/2005/8/layout/chevron2"/>
    <dgm:cxn modelId="{AD246A3C-8B9A-4A19-9C92-8E1EC95EA8C9}" type="presOf" srcId="{86FEB39F-14D1-4E74-816A-8CDA9BB76696}" destId="{2F7398A2-CE93-41BF-A779-F9718E4A89D5}" srcOrd="0" destOrd="0" presId="urn:microsoft.com/office/officeart/2005/8/layout/chevron2"/>
    <dgm:cxn modelId="{D764C942-85F4-4E36-A82D-88FA54450CC5}" srcId="{F317A4FB-42D1-4B2B-81AD-FE5ACC3EE4AC}" destId="{1BB4D77E-864E-4D13-8013-BFA72B3EDEE4}" srcOrd="2" destOrd="0" parTransId="{DA2A4CA5-B129-40E5-969C-62DB6BBE3A70}" sibTransId="{F7FDDBFA-AFF1-44BF-964F-1330A9D5B755}"/>
    <dgm:cxn modelId="{DDCE5280-CAE0-4889-BAB7-A6F8401B8287}" type="presOf" srcId="{4E2E0D74-D930-4411-BD9E-4D737C369B1B}" destId="{9EA14745-6472-4843-96CC-498BA66F3976}" srcOrd="0" destOrd="0" presId="urn:microsoft.com/office/officeart/2005/8/layout/chevron2"/>
    <dgm:cxn modelId="{ABE8C39E-6D4F-4CC4-B5B8-D3A040891628}" type="presOf" srcId="{F317A4FB-42D1-4B2B-81AD-FE5ACC3EE4AC}" destId="{C3D47D40-2143-4B97-9ABB-1316E34BE275}" srcOrd="0" destOrd="0" presId="urn:microsoft.com/office/officeart/2005/8/layout/chevron2"/>
    <dgm:cxn modelId="{06B149A8-87BD-42B1-A54D-B03596CD14CF}" type="presOf" srcId="{5BA1E2B3-2768-453D-B1D3-F89D13969735}" destId="{BF0E6768-A16E-4774-9CCF-97277035ED3A}" srcOrd="0" destOrd="0" presId="urn:microsoft.com/office/officeart/2005/8/layout/chevron2"/>
    <dgm:cxn modelId="{833AAAAE-89E1-4517-9678-90F6BDCED9A2}" srcId="{33EB225F-EDD1-4233-8E03-78AF37274A4F}" destId="{2507F874-EC4C-4AA7-8355-5F614102544B}" srcOrd="0" destOrd="0" parTransId="{FF12A9DF-453E-4817-8604-AA4C7AEB1A7E}" sibTransId="{4D03594F-6575-4800-9479-BBBED8761CA3}"/>
    <dgm:cxn modelId="{D1FA46B9-E4CF-483D-B4F0-4D51EC37E617}" type="presOf" srcId="{1BB4D77E-864E-4D13-8013-BFA72B3EDEE4}" destId="{711C32BA-7DA4-458E-A628-4E57412A305E}" srcOrd="0" destOrd="0" presId="urn:microsoft.com/office/officeart/2005/8/layout/chevron2"/>
    <dgm:cxn modelId="{6431292A-D18E-4213-A842-B2D96CD5FFB4}" type="presParOf" srcId="{C3D47D40-2143-4B97-9ABB-1316E34BE275}" destId="{41D8DA37-1C70-4D57-9514-D3B623CE59CA}" srcOrd="0" destOrd="0" presId="urn:microsoft.com/office/officeart/2005/8/layout/chevron2"/>
    <dgm:cxn modelId="{D5B306A3-3853-4E17-B5BF-7B4FABD0FFDB}" type="presParOf" srcId="{41D8DA37-1C70-4D57-9514-D3B623CE59CA}" destId="{64B2DAE3-DFC4-4D6B-A571-2DFAA97DF3BB}" srcOrd="0" destOrd="0" presId="urn:microsoft.com/office/officeart/2005/8/layout/chevron2"/>
    <dgm:cxn modelId="{D77B70BE-C3C0-4EF7-A87A-CAE9D37D8E62}" type="presParOf" srcId="{41D8DA37-1C70-4D57-9514-D3B623CE59CA}" destId="{BD3091DE-CA30-4A89-9122-C77CEA86383A}" srcOrd="1" destOrd="0" presId="urn:microsoft.com/office/officeart/2005/8/layout/chevron2"/>
    <dgm:cxn modelId="{C92DB8ED-8858-4BD1-8F9E-B8BEA6B92381}" type="presParOf" srcId="{C3D47D40-2143-4B97-9ABB-1316E34BE275}" destId="{B7EE5262-A5B6-4E85-98F3-C32B9DF27A3B}" srcOrd="1" destOrd="0" presId="urn:microsoft.com/office/officeart/2005/8/layout/chevron2"/>
    <dgm:cxn modelId="{CD5507BB-915B-4420-ADAB-7B010D015FDD}" type="presParOf" srcId="{C3D47D40-2143-4B97-9ABB-1316E34BE275}" destId="{73A30BE0-4181-468C-BB07-425E07E56D68}" srcOrd="2" destOrd="0" presId="urn:microsoft.com/office/officeart/2005/8/layout/chevron2"/>
    <dgm:cxn modelId="{53AF31A1-CFFB-42E2-B0DE-F7538E3BE3C2}" type="presParOf" srcId="{73A30BE0-4181-468C-BB07-425E07E56D68}" destId="{BF0E6768-A16E-4774-9CCF-97277035ED3A}" srcOrd="0" destOrd="0" presId="urn:microsoft.com/office/officeart/2005/8/layout/chevron2"/>
    <dgm:cxn modelId="{2940A93D-8B87-4A2C-A08E-98C3C690AF06}" type="presParOf" srcId="{73A30BE0-4181-468C-BB07-425E07E56D68}" destId="{9EA14745-6472-4843-96CC-498BA66F3976}" srcOrd="1" destOrd="0" presId="urn:microsoft.com/office/officeart/2005/8/layout/chevron2"/>
    <dgm:cxn modelId="{E8019A4B-7AFB-4F59-B4D5-01C1E6A89F40}" type="presParOf" srcId="{C3D47D40-2143-4B97-9ABB-1316E34BE275}" destId="{9F3EC816-3CA9-455F-A3D4-265B494CB273}" srcOrd="3" destOrd="0" presId="urn:microsoft.com/office/officeart/2005/8/layout/chevron2"/>
    <dgm:cxn modelId="{3231D6A4-990E-41A4-9ED0-A87F6A4FAA98}" type="presParOf" srcId="{C3D47D40-2143-4B97-9ABB-1316E34BE275}" destId="{DB42A4B2-AC76-4FC1-B71F-F585D53131F0}" srcOrd="4" destOrd="0" presId="urn:microsoft.com/office/officeart/2005/8/layout/chevron2"/>
    <dgm:cxn modelId="{4724676D-F09C-45B8-AB48-C1347DB53D67}" type="presParOf" srcId="{DB42A4B2-AC76-4FC1-B71F-F585D53131F0}" destId="{711C32BA-7DA4-458E-A628-4E57412A305E}" srcOrd="0" destOrd="0" presId="urn:microsoft.com/office/officeart/2005/8/layout/chevron2"/>
    <dgm:cxn modelId="{B03F91A7-67CF-4F99-AD32-3E014DD67B75}" type="presParOf" srcId="{DB42A4B2-AC76-4FC1-B71F-F585D53131F0}" destId="{2F7398A2-CE93-41BF-A779-F9718E4A89D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7A8DDAA-8E35-46FA-86F8-B77E177A5A31}" type="doc">
      <dgm:prSet loTypeId="urn:microsoft.com/office/officeart/2005/8/layout/pList2" loCatId="list" qsTypeId="urn:microsoft.com/office/officeart/2005/8/quickstyle/simple1" qsCatId="simple" csTypeId="urn:microsoft.com/office/officeart/2005/8/colors/accent1_2" csCatId="accent1" phldr="1"/>
      <dgm:spPr/>
    </dgm:pt>
    <dgm:pt modelId="{65446826-5701-48CF-AB0D-9A6A1B423AA2}">
      <dgm:prSet phldrT="[Text]"/>
      <dgm:spPr/>
      <dgm:t>
        <a:bodyPr/>
        <a:lstStyle/>
        <a:p>
          <a:r>
            <a:rPr lang="en-US" dirty="0"/>
            <a:t>Significance-based metric depends on the statistical power of the test in rejecting the Independence Assumption</a:t>
          </a:r>
        </a:p>
      </dgm:t>
    </dgm:pt>
    <dgm:pt modelId="{95959834-5005-414C-9250-1873DE3C2C46}" type="parTrans" cxnId="{693C383F-7124-4F43-81D2-728C49B0AC51}">
      <dgm:prSet/>
      <dgm:spPr/>
      <dgm:t>
        <a:bodyPr/>
        <a:lstStyle/>
        <a:p>
          <a:endParaRPr lang="en-US"/>
        </a:p>
      </dgm:t>
    </dgm:pt>
    <dgm:pt modelId="{E0A02C77-67FF-4140-90FE-A4C385EC821E}" type="sibTrans" cxnId="{693C383F-7124-4F43-81D2-728C49B0AC51}">
      <dgm:prSet/>
      <dgm:spPr/>
      <dgm:t>
        <a:bodyPr/>
        <a:lstStyle/>
        <a:p>
          <a:endParaRPr lang="en-US"/>
        </a:p>
      </dgm:t>
    </dgm:pt>
    <dgm:pt modelId="{4A9AF57E-32D6-4240-8A90-C68B3F00F36A}">
      <dgm:prSet phldrT="[Text]"/>
      <dgm:spPr/>
      <dgm:t>
        <a:bodyPr/>
        <a:lstStyle/>
        <a:p>
          <a:r>
            <a:rPr lang="en-US" dirty="0"/>
            <a:t>Association-based metric may have different interpretation between categorical and interval features </a:t>
          </a:r>
        </a:p>
      </dgm:t>
    </dgm:pt>
    <dgm:pt modelId="{8A6DC191-A645-427C-AB43-D7DAA2BC2565}" type="parTrans" cxnId="{C28CCC83-1981-4B99-AD10-95E6976C8091}">
      <dgm:prSet/>
      <dgm:spPr/>
      <dgm:t>
        <a:bodyPr/>
        <a:lstStyle/>
        <a:p>
          <a:endParaRPr lang="en-US"/>
        </a:p>
      </dgm:t>
    </dgm:pt>
    <dgm:pt modelId="{FF61E539-9857-4783-A994-85EE0EB56E17}" type="sibTrans" cxnId="{C28CCC83-1981-4B99-AD10-95E6976C8091}">
      <dgm:prSet/>
      <dgm:spPr/>
      <dgm:t>
        <a:bodyPr/>
        <a:lstStyle/>
        <a:p>
          <a:endParaRPr lang="en-US"/>
        </a:p>
      </dgm:t>
    </dgm:pt>
    <dgm:pt modelId="{24F8730A-4FE0-41BD-BB5B-EE25567B9AF0}" type="pres">
      <dgm:prSet presAssocID="{B7A8DDAA-8E35-46FA-86F8-B77E177A5A31}" presName="Name0" presStyleCnt="0">
        <dgm:presLayoutVars>
          <dgm:dir/>
          <dgm:resizeHandles val="exact"/>
        </dgm:presLayoutVars>
      </dgm:prSet>
      <dgm:spPr/>
    </dgm:pt>
    <dgm:pt modelId="{AF52DD3F-3750-4D52-86BC-CDCDFA7A5CD4}" type="pres">
      <dgm:prSet presAssocID="{B7A8DDAA-8E35-46FA-86F8-B77E177A5A31}" presName="bkgdShp" presStyleLbl="alignAccFollowNode1" presStyleIdx="0" presStyleCnt="1"/>
      <dgm:spPr/>
    </dgm:pt>
    <dgm:pt modelId="{8E54304D-9978-4E86-BE66-EC75CEE04552}" type="pres">
      <dgm:prSet presAssocID="{B7A8DDAA-8E35-46FA-86F8-B77E177A5A31}" presName="linComp" presStyleCnt="0"/>
      <dgm:spPr/>
    </dgm:pt>
    <dgm:pt modelId="{A46E8E17-A319-44E4-9467-E0B1E7C16D0E}" type="pres">
      <dgm:prSet presAssocID="{65446826-5701-48CF-AB0D-9A6A1B423AA2}" presName="compNode" presStyleCnt="0"/>
      <dgm:spPr/>
    </dgm:pt>
    <dgm:pt modelId="{3D3F502F-5DD3-402F-8675-6C382E4D315A}" type="pres">
      <dgm:prSet presAssocID="{65446826-5701-48CF-AB0D-9A6A1B423AA2}" presName="node" presStyleLbl="node1" presStyleIdx="0" presStyleCnt="2">
        <dgm:presLayoutVars>
          <dgm:bulletEnabled val="1"/>
        </dgm:presLayoutVars>
      </dgm:prSet>
      <dgm:spPr/>
    </dgm:pt>
    <dgm:pt modelId="{542CCEDD-48FF-40C9-B71C-79E8D40683D8}" type="pres">
      <dgm:prSet presAssocID="{65446826-5701-48CF-AB0D-9A6A1B423AA2}" presName="invisiNode" presStyleLbl="node1" presStyleIdx="0" presStyleCnt="2"/>
      <dgm:spPr/>
    </dgm:pt>
    <dgm:pt modelId="{08DD1DCC-C1D6-491F-BFB5-144A16891092}" type="pres">
      <dgm:prSet presAssocID="{65446826-5701-48CF-AB0D-9A6A1B423AA2}" presName="imagNode" presStyleLbl="fgImgPlace1" presStyleIdx="0" presStyleCnt="2"/>
      <dgm:spPr>
        <a:blipFill rotWithShape="1">
          <a:blip xmlns:r="http://schemas.openxmlformats.org/officeDocument/2006/relationships" r:embed="rId1"/>
          <a:srcRect/>
          <a:stretch>
            <a:fillRect l="-4000" r="-4000"/>
          </a:stretch>
        </a:blipFill>
      </dgm:spPr>
    </dgm:pt>
    <dgm:pt modelId="{66A76025-C8C2-4396-9596-522D3FEA2030}" type="pres">
      <dgm:prSet presAssocID="{E0A02C77-67FF-4140-90FE-A4C385EC821E}" presName="sibTrans" presStyleLbl="sibTrans2D1" presStyleIdx="0" presStyleCnt="0"/>
      <dgm:spPr/>
    </dgm:pt>
    <dgm:pt modelId="{497FE1A2-BED1-4F52-B2A7-54D6CF285396}" type="pres">
      <dgm:prSet presAssocID="{4A9AF57E-32D6-4240-8A90-C68B3F00F36A}" presName="compNode" presStyleCnt="0"/>
      <dgm:spPr/>
    </dgm:pt>
    <dgm:pt modelId="{3E26262C-EFFF-4212-B9A7-8F41F3E2B4F3}" type="pres">
      <dgm:prSet presAssocID="{4A9AF57E-32D6-4240-8A90-C68B3F00F36A}" presName="node" presStyleLbl="node1" presStyleIdx="1" presStyleCnt="2">
        <dgm:presLayoutVars>
          <dgm:bulletEnabled val="1"/>
        </dgm:presLayoutVars>
      </dgm:prSet>
      <dgm:spPr/>
    </dgm:pt>
    <dgm:pt modelId="{FDD698A3-386C-4537-933D-3C1A771F5268}" type="pres">
      <dgm:prSet presAssocID="{4A9AF57E-32D6-4240-8A90-C68B3F00F36A}" presName="invisiNode" presStyleLbl="node1" presStyleIdx="1" presStyleCnt="2"/>
      <dgm:spPr/>
    </dgm:pt>
    <dgm:pt modelId="{F18F3B48-A616-4A08-B04A-3D34CBBF9D62}" type="pres">
      <dgm:prSet presAssocID="{4A9AF57E-32D6-4240-8A90-C68B3F00F36A}" presName="imagNode" presStyleLbl="fgImgPlace1" presStyleIdx="1" presStyleCnt="2"/>
      <dgm:spPr>
        <a:blipFill rotWithShape="1">
          <a:blip xmlns:r="http://schemas.openxmlformats.org/officeDocument/2006/relationships" r:embed="rId2"/>
          <a:srcRect/>
          <a:stretch>
            <a:fillRect t="-10000" b="-10000"/>
          </a:stretch>
        </a:blipFill>
      </dgm:spPr>
    </dgm:pt>
  </dgm:ptLst>
  <dgm:cxnLst>
    <dgm:cxn modelId="{92DD3A25-E500-41FF-87FC-8CCADB768733}" type="presOf" srcId="{B7A8DDAA-8E35-46FA-86F8-B77E177A5A31}" destId="{24F8730A-4FE0-41BD-BB5B-EE25567B9AF0}" srcOrd="0" destOrd="0" presId="urn:microsoft.com/office/officeart/2005/8/layout/pList2"/>
    <dgm:cxn modelId="{15ABE839-F8F6-42F6-8AF4-90955A3F5F3D}" type="presOf" srcId="{65446826-5701-48CF-AB0D-9A6A1B423AA2}" destId="{3D3F502F-5DD3-402F-8675-6C382E4D315A}" srcOrd="0" destOrd="0" presId="urn:microsoft.com/office/officeart/2005/8/layout/pList2"/>
    <dgm:cxn modelId="{693C383F-7124-4F43-81D2-728C49B0AC51}" srcId="{B7A8DDAA-8E35-46FA-86F8-B77E177A5A31}" destId="{65446826-5701-48CF-AB0D-9A6A1B423AA2}" srcOrd="0" destOrd="0" parTransId="{95959834-5005-414C-9250-1873DE3C2C46}" sibTransId="{E0A02C77-67FF-4140-90FE-A4C385EC821E}"/>
    <dgm:cxn modelId="{09F49754-15B1-4B0D-804B-2E70DDC2109F}" type="presOf" srcId="{E0A02C77-67FF-4140-90FE-A4C385EC821E}" destId="{66A76025-C8C2-4396-9596-522D3FEA2030}" srcOrd="0" destOrd="0" presId="urn:microsoft.com/office/officeart/2005/8/layout/pList2"/>
    <dgm:cxn modelId="{C28CCC83-1981-4B99-AD10-95E6976C8091}" srcId="{B7A8DDAA-8E35-46FA-86F8-B77E177A5A31}" destId="{4A9AF57E-32D6-4240-8A90-C68B3F00F36A}" srcOrd="1" destOrd="0" parTransId="{8A6DC191-A645-427C-AB43-D7DAA2BC2565}" sibTransId="{FF61E539-9857-4783-A994-85EE0EB56E17}"/>
    <dgm:cxn modelId="{6A09248F-9B56-4742-BE7A-DB355DD48B4E}" type="presOf" srcId="{4A9AF57E-32D6-4240-8A90-C68B3F00F36A}" destId="{3E26262C-EFFF-4212-B9A7-8F41F3E2B4F3}" srcOrd="0" destOrd="0" presId="urn:microsoft.com/office/officeart/2005/8/layout/pList2"/>
    <dgm:cxn modelId="{1A9023CF-E6B9-4860-A721-22740A788F8B}" type="presParOf" srcId="{24F8730A-4FE0-41BD-BB5B-EE25567B9AF0}" destId="{AF52DD3F-3750-4D52-86BC-CDCDFA7A5CD4}" srcOrd="0" destOrd="0" presId="urn:microsoft.com/office/officeart/2005/8/layout/pList2"/>
    <dgm:cxn modelId="{7F785B93-664C-4A27-ADEC-EAD69141288B}" type="presParOf" srcId="{24F8730A-4FE0-41BD-BB5B-EE25567B9AF0}" destId="{8E54304D-9978-4E86-BE66-EC75CEE04552}" srcOrd="1" destOrd="0" presId="urn:microsoft.com/office/officeart/2005/8/layout/pList2"/>
    <dgm:cxn modelId="{208125F0-1C6A-422A-8F41-B9B83DCAE279}" type="presParOf" srcId="{8E54304D-9978-4E86-BE66-EC75CEE04552}" destId="{A46E8E17-A319-44E4-9467-E0B1E7C16D0E}" srcOrd="0" destOrd="0" presId="urn:microsoft.com/office/officeart/2005/8/layout/pList2"/>
    <dgm:cxn modelId="{78D85B89-7A5A-40D3-923B-72AFF1862039}" type="presParOf" srcId="{A46E8E17-A319-44E4-9467-E0B1E7C16D0E}" destId="{3D3F502F-5DD3-402F-8675-6C382E4D315A}" srcOrd="0" destOrd="0" presId="urn:microsoft.com/office/officeart/2005/8/layout/pList2"/>
    <dgm:cxn modelId="{D15F6E85-882D-44E3-A431-C6ED006C5F3A}" type="presParOf" srcId="{A46E8E17-A319-44E4-9467-E0B1E7C16D0E}" destId="{542CCEDD-48FF-40C9-B71C-79E8D40683D8}" srcOrd="1" destOrd="0" presId="urn:microsoft.com/office/officeart/2005/8/layout/pList2"/>
    <dgm:cxn modelId="{1BD00DB6-E1E0-4527-874C-8881825A867C}" type="presParOf" srcId="{A46E8E17-A319-44E4-9467-E0B1E7C16D0E}" destId="{08DD1DCC-C1D6-491F-BFB5-144A16891092}" srcOrd="2" destOrd="0" presId="urn:microsoft.com/office/officeart/2005/8/layout/pList2"/>
    <dgm:cxn modelId="{E1A0994B-7E77-496A-83C7-B2211E13D2CF}" type="presParOf" srcId="{8E54304D-9978-4E86-BE66-EC75CEE04552}" destId="{66A76025-C8C2-4396-9596-522D3FEA2030}" srcOrd="1" destOrd="0" presId="urn:microsoft.com/office/officeart/2005/8/layout/pList2"/>
    <dgm:cxn modelId="{997360E4-11AC-41E4-9135-597E6839E7BD}" type="presParOf" srcId="{8E54304D-9978-4E86-BE66-EC75CEE04552}" destId="{497FE1A2-BED1-4F52-B2A7-54D6CF285396}" srcOrd="2" destOrd="0" presId="urn:microsoft.com/office/officeart/2005/8/layout/pList2"/>
    <dgm:cxn modelId="{F93DC5F5-96B7-4E2D-B929-3D3B5C2E1A19}" type="presParOf" srcId="{497FE1A2-BED1-4F52-B2A7-54D6CF285396}" destId="{3E26262C-EFFF-4212-B9A7-8F41F3E2B4F3}" srcOrd="0" destOrd="0" presId="urn:microsoft.com/office/officeart/2005/8/layout/pList2"/>
    <dgm:cxn modelId="{E7ADB46A-6D41-49C8-B095-54CE96D83426}" type="presParOf" srcId="{497FE1A2-BED1-4F52-B2A7-54D6CF285396}" destId="{FDD698A3-386C-4537-933D-3C1A771F5268}" srcOrd="1" destOrd="0" presId="urn:microsoft.com/office/officeart/2005/8/layout/pList2"/>
    <dgm:cxn modelId="{97EFC96C-809B-4D6F-AADF-0D90A61042A3}" type="presParOf" srcId="{497FE1A2-BED1-4F52-B2A7-54D6CF285396}" destId="{F18F3B48-A616-4A08-B04A-3D34CBBF9D62}"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146578-32BD-49B6-ABF7-163CD378090B}" type="doc">
      <dgm:prSet loTypeId="urn:microsoft.com/office/officeart/2005/8/layout/pList2" loCatId="list" qsTypeId="urn:microsoft.com/office/officeart/2005/8/quickstyle/simple1" qsCatId="simple" csTypeId="urn:microsoft.com/office/officeart/2005/8/colors/accent1_2" csCatId="accent1" phldr="1"/>
      <dgm:spPr/>
    </dgm:pt>
    <dgm:pt modelId="{69AF3BD6-3A96-4CDB-B91A-50D31FACA4B1}">
      <dgm:prSet phldrT="[Text]"/>
      <dgm:spPr/>
      <dgm:t>
        <a:bodyPr/>
        <a:lstStyle/>
        <a:p>
          <a:r>
            <a:rPr lang="en-US" dirty="0"/>
            <a:t>Personally Identifiable Information (PII) or Protected Health  Information (PHI) are prohibited from being used for any predictive models</a:t>
          </a:r>
        </a:p>
      </dgm:t>
    </dgm:pt>
    <dgm:pt modelId="{00F3DD12-A8F5-4C77-9446-B7543AA91AC1}" type="parTrans" cxnId="{E0725355-D9B6-4720-82F7-E79ADFB30F34}">
      <dgm:prSet/>
      <dgm:spPr/>
      <dgm:t>
        <a:bodyPr/>
        <a:lstStyle/>
        <a:p>
          <a:endParaRPr lang="en-US"/>
        </a:p>
      </dgm:t>
    </dgm:pt>
    <dgm:pt modelId="{275D06E1-2810-477E-BD84-D748958C7A9D}" type="sibTrans" cxnId="{E0725355-D9B6-4720-82F7-E79ADFB30F34}">
      <dgm:prSet/>
      <dgm:spPr/>
      <dgm:t>
        <a:bodyPr/>
        <a:lstStyle/>
        <a:p>
          <a:endParaRPr lang="en-US"/>
        </a:p>
      </dgm:t>
    </dgm:pt>
    <dgm:pt modelId="{BD5DA336-94A7-4E53-B2DA-718326B9A85B}">
      <dgm:prSet phldrT="[Text]"/>
      <dgm:spPr/>
      <dgm:t>
        <a:bodyPr/>
        <a:lstStyle/>
        <a:p>
          <a:r>
            <a:rPr lang="en-US" dirty="0"/>
            <a:t>Resources (e.g., memory, disk space, processor speed) limit the number of features that can be fed into a computer program</a:t>
          </a:r>
        </a:p>
      </dgm:t>
    </dgm:pt>
    <dgm:pt modelId="{B515A55C-40F9-4385-BA67-6815DEDCF816}" type="parTrans" cxnId="{C17E01B3-D5EE-413C-B98B-C51FC775114A}">
      <dgm:prSet/>
      <dgm:spPr/>
      <dgm:t>
        <a:bodyPr/>
        <a:lstStyle/>
        <a:p>
          <a:endParaRPr lang="en-US"/>
        </a:p>
      </dgm:t>
    </dgm:pt>
    <dgm:pt modelId="{6ABEB415-3E10-40CC-8EE3-7A6B1C2A158D}" type="sibTrans" cxnId="{C17E01B3-D5EE-413C-B98B-C51FC775114A}">
      <dgm:prSet/>
      <dgm:spPr/>
      <dgm:t>
        <a:bodyPr/>
        <a:lstStyle/>
        <a:p>
          <a:endParaRPr lang="en-US"/>
        </a:p>
      </dgm:t>
    </dgm:pt>
    <dgm:pt modelId="{40918C0E-E64E-4027-81C6-0D6FD43F57C5}">
      <dgm:prSet phldrT="[Text]"/>
      <dgm:spPr/>
      <dgm:t>
        <a:bodyPr/>
        <a:lstStyle/>
        <a:p>
          <a:r>
            <a:rPr lang="en-US" dirty="0"/>
            <a:t>Weakness in algorithms or flaws in implementation (e.g., dealing with collinearity, handling of missing values)</a:t>
          </a:r>
        </a:p>
      </dgm:t>
    </dgm:pt>
    <dgm:pt modelId="{5259636A-B16F-4B1A-8E97-597CA49C186A}" type="parTrans" cxnId="{029A2108-F2C3-4799-92F6-31773A5B967B}">
      <dgm:prSet/>
      <dgm:spPr/>
      <dgm:t>
        <a:bodyPr/>
        <a:lstStyle/>
        <a:p>
          <a:endParaRPr lang="en-US"/>
        </a:p>
      </dgm:t>
    </dgm:pt>
    <dgm:pt modelId="{8C014E40-A545-401A-8FD5-617AADC4ABCA}" type="sibTrans" cxnId="{029A2108-F2C3-4799-92F6-31773A5B967B}">
      <dgm:prSet/>
      <dgm:spPr/>
      <dgm:t>
        <a:bodyPr/>
        <a:lstStyle/>
        <a:p>
          <a:endParaRPr lang="en-US"/>
        </a:p>
      </dgm:t>
    </dgm:pt>
    <dgm:pt modelId="{D7229431-6914-43C8-BACD-880C56CF82EB}" type="pres">
      <dgm:prSet presAssocID="{E3146578-32BD-49B6-ABF7-163CD378090B}" presName="Name0" presStyleCnt="0">
        <dgm:presLayoutVars>
          <dgm:dir/>
          <dgm:resizeHandles val="exact"/>
        </dgm:presLayoutVars>
      </dgm:prSet>
      <dgm:spPr/>
    </dgm:pt>
    <dgm:pt modelId="{CECE3B1B-6C39-4EE2-AD45-D090A5D69762}" type="pres">
      <dgm:prSet presAssocID="{E3146578-32BD-49B6-ABF7-163CD378090B}" presName="bkgdShp" presStyleLbl="alignAccFollowNode1" presStyleIdx="0" presStyleCnt="1"/>
      <dgm:spPr/>
    </dgm:pt>
    <dgm:pt modelId="{2D1C5F58-A9DD-47EC-A737-DDAD69203256}" type="pres">
      <dgm:prSet presAssocID="{E3146578-32BD-49B6-ABF7-163CD378090B}" presName="linComp" presStyleCnt="0"/>
      <dgm:spPr/>
    </dgm:pt>
    <dgm:pt modelId="{C63234D2-F50C-44CD-A8AC-13F775C41D85}" type="pres">
      <dgm:prSet presAssocID="{69AF3BD6-3A96-4CDB-B91A-50D31FACA4B1}" presName="compNode" presStyleCnt="0"/>
      <dgm:spPr/>
    </dgm:pt>
    <dgm:pt modelId="{5940367C-3F00-4F6B-A36A-55DAA5E69093}" type="pres">
      <dgm:prSet presAssocID="{69AF3BD6-3A96-4CDB-B91A-50D31FACA4B1}" presName="node" presStyleLbl="node1" presStyleIdx="0" presStyleCnt="3">
        <dgm:presLayoutVars>
          <dgm:bulletEnabled val="1"/>
        </dgm:presLayoutVars>
      </dgm:prSet>
      <dgm:spPr/>
    </dgm:pt>
    <dgm:pt modelId="{228E1E75-6F8F-48C8-B248-A25986CAAD6F}" type="pres">
      <dgm:prSet presAssocID="{69AF3BD6-3A96-4CDB-B91A-50D31FACA4B1}" presName="invisiNode" presStyleLbl="node1" presStyleIdx="0" presStyleCnt="3"/>
      <dgm:spPr/>
    </dgm:pt>
    <dgm:pt modelId="{08F475CA-1E11-403D-803A-960ADE1600A0}" type="pres">
      <dgm:prSet presAssocID="{69AF3BD6-3A96-4CDB-B91A-50D31FACA4B1}"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7000" b="-7000"/>
          </a:stretch>
        </a:blipFill>
      </dgm:spPr>
    </dgm:pt>
    <dgm:pt modelId="{B3B92C82-BF0A-4E2D-A841-22117E9FC7F9}" type="pres">
      <dgm:prSet presAssocID="{275D06E1-2810-477E-BD84-D748958C7A9D}" presName="sibTrans" presStyleLbl="sibTrans2D1" presStyleIdx="0" presStyleCnt="0"/>
      <dgm:spPr/>
    </dgm:pt>
    <dgm:pt modelId="{BC996821-2B9B-44A0-9A4E-E2699E56B3E2}" type="pres">
      <dgm:prSet presAssocID="{BD5DA336-94A7-4E53-B2DA-718326B9A85B}" presName="compNode" presStyleCnt="0"/>
      <dgm:spPr/>
    </dgm:pt>
    <dgm:pt modelId="{4123755A-0579-4785-80DA-3D0A680263EA}" type="pres">
      <dgm:prSet presAssocID="{BD5DA336-94A7-4E53-B2DA-718326B9A85B}" presName="node" presStyleLbl="node1" presStyleIdx="1" presStyleCnt="3">
        <dgm:presLayoutVars>
          <dgm:bulletEnabled val="1"/>
        </dgm:presLayoutVars>
      </dgm:prSet>
      <dgm:spPr/>
    </dgm:pt>
    <dgm:pt modelId="{6C8DAE92-E360-4A35-A24B-96E45DFE0BA8}" type="pres">
      <dgm:prSet presAssocID="{BD5DA336-94A7-4E53-B2DA-718326B9A85B}" presName="invisiNode" presStyleLbl="node1" presStyleIdx="1" presStyleCnt="3"/>
      <dgm:spPr/>
    </dgm:pt>
    <dgm:pt modelId="{4548E3D8-182C-4858-A1AB-71BD0DDEA41F}" type="pres">
      <dgm:prSet presAssocID="{BD5DA336-94A7-4E53-B2DA-718326B9A85B}"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39C22D8-5F3E-4376-A9E5-19D0A2EE3B8E}" type="pres">
      <dgm:prSet presAssocID="{6ABEB415-3E10-40CC-8EE3-7A6B1C2A158D}" presName="sibTrans" presStyleLbl="sibTrans2D1" presStyleIdx="0" presStyleCnt="0"/>
      <dgm:spPr/>
    </dgm:pt>
    <dgm:pt modelId="{CB0DC718-F40F-4B58-899A-54FCC27B46C1}" type="pres">
      <dgm:prSet presAssocID="{40918C0E-E64E-4027-81C6-0D6FD43F57C5}" presName="compNode" presStyleCnt="0"/>
      <dgm:spPr/>
    </dgm:pt>
    <dgm:pt modelId="{E7C89653-CB6D-41A0-84AD-67EF84A281A4}" type="pres">
      <dgm:prSet presAssocID="{40918C0E-E64E-4027-81C6-0D6FD43F57C5}" presName="node" presStyleLbl="node1" presStyleIdx="2" presStyleCnt="3" custLinFactNeighborX="-302">
        <dgm:presLayoutVars>
          <dgm:bulletEnabled val="1"/>
        </dgm:presLayoutVars>
      </dgm:prSet>
      <dgm:spPr/>
    </dgm:pt>
    <dgm:pt modelId="{80EEB909-D8C6-49B7-84FC-ED6DC95FF917}" type="pres">
      <dgm:prSet presAssocID="{40918C0E-E64E-4027-81C6-0D6FD43F57C5}" presName="invisiNode" presStyleLbl="node1" presStyleIdx="2" presStyleCnt="3"/>
      <dgm:spPr/>
    </dgm:pt>
    <dgm:pt modelId="{9124038A-BAC3-4325-BBD6-55A3FA28E05D}" type="pres">
      <dgm:prSet presAssocID="{40918C0E-E64E-4027-81C6-0D6FD43F57C5}" presName="imagNode" presStyleLbl="fgImgPlace1" presStyleIdx="2" presStyleCnt="3"/>
      <dgm:spPr>
        <a:blipFill rotWithShape="1">
          <a:blip xmlns:r="http://schemas.openxmlformats.org/officeDocument/2006/relationships" r:embed="rId3"/>
          <a:srcRect/>
          <a:stretch>
            <a:fillRect t="-6000" b="-6000"/>
          </a:stretch>
        </a:blipFill>
      </dgm:spPr>
    </dgm:pt>
  </dgm:ptLst>
  <dgm:cxnLst>
    <dgm:cxn modelId="{52F16B01-3D95-465C-B3B3-6DE780AB761B}" type="presOf" srcId="{69AF3BD6-3A96-4CDB-B91A-50D31FACA4B1}" destId="{5940367C-3F00-4F6B-A36A-55DAA5E69093}" srcOrd="0" destOrd="0" presId="urn:microsoft.com/office/officeart/2005/8/layout/pList2"/>
    <dgm:cxn modelId="{029A2108-F2C3-4799-92F6-31773A5B967B}" srcId="{E3146578-32BD-49B6-ABF7-163CD378090B}" destId="{40918C0E-E64E-4027-81C6-0D6FD43F57C5}" srcOrd="2" destOrd="0" parTransId="{5259636A-B16F-4B1A-8E97-597CA49C186A}" sibTransId="{8C014E40-A545-401A-8FD5-617AADC4ABCA}"/>
    <dgm:cxn modelId="{670D7F30-CC87-44F3-802F-AC472232E593}" type="presOf" srcId="{40918C0E-E64E-4027-81C6-0D6FD43F57C5}" destId="{E7C89653-CB6D-41A0-84AD-67EF84A281A4}" srcOrd="0" destOrd="0" presId="urn:microsoft.com/office/officeart/2005/8/layout/pList2"/>
    <dgm:cxn modelId="{3AA2D34F-658E-420B-BD60-7274039E1F07}" type="presOf" srcId="{E3146578-32BD-49B6-ABF7-163CD378090B}" destId="{D7229431-6914-43C8-BACD-880C56CF82EB}" srcOrd="0" destOrd="0" presId="urn:microsoft.com/office/officeart/2005/8/layout/pList2"/>
    <dgm:cxn modelId="{E0725355-D9B6-4720-82F7-E79ADFB30F34}" srcId="{E3146578-32BD-49B6-ABF7-163CD378090B}" destId="{69AF3BD6-3A96-4CDB-B91A-50D31FACA4B1}" srcOrd="0" destOrd="0" parTransId="{00F3DD12-A8F5-4C77-9446-B7543AA91AC1}" sibTransId="{275D06E1-2810-477E-BD84-D748958C7A9D}"/>
    <dgm:cxn modelId="{1A1D6857-2FD8-44AB-9484-3C7AAE72D720}" type="presOf" srcId="{275D06E1-2810-477E-BD84-D748958C7A9D}" destId="{B3B92C82-BF0A-4E2D-A841-22117E9FC7F9}" srcOrd="0" destOrd="0" presId="urn:microsoft.com/office/officeart/2005/8/layout/pList2"/>
    <dgm:cxn modelId="{C17E01B3-D5EE-413C-B98B-C51FC775114A}" srcId="{E3146578-32BD-49B6-ABF7-163CD378090B}" destId="{BD5DA336-94A7-4E53-B2DA-718326B9A85B}" srcOrd="1" destOrd="0" parTransId="{B515A55C-40F9-4385-BA67-6815DEDCF816}" sibTransId="{6ABEB415-3E10-40CC-8EE3-7A6B1C2A158D}"/>
    <dgm:cxn modelId="{CD45BEB9-97EE-4165-BF6D-2ABD2BD217BF}" type="presOf" srcId="{6ABEB415-3E10-40CC-8EE3-7A6B1C2A158D}" destId="{939C22D8-5F3E-4376-A9E5-19D0A2EE3B8E}" srcOrd="0" destOrd="0" presId="urn:microsoft.com/office/officeart/2005/8/layout/pList2"/>
    <dgm:cxn modelId="{41ECABED-1BA1-4D88-BD44-EC93C6C2B6EE}" type="presOf" srcId="{BD5DA336-94A7-4E53-B2DA-718326B9A85B}" destId="{4123755A-0579-4785-80DA-3D0A680263EA}" srcOrd="0" destOrd="0" presId="urn:microsoft.com/office/officeart/2005/8/layout/pList2"/>
    <dgm:cxn modelId="{BDBFF0D3-3808-454B-A930-AA48BD8C61D9}" type="presParOf" srcId="{D7229431-6914-43C8-BACD-880C56CF82EB}" destId="{CECE3B1B-6C39-4EE2-AD45-D090A5D69762}" srcOrd="0" destOrd="0" presId="urn:microsoft.com/office/officeart/2005/8/layout/pList2"/>
    <dgm:cxn modelId="{C912711A-5B1D-472A-909A-979E5390EAE7}" type="presParOf" srcId="{D7229431-6914-43C8-BACD-880C56CF82EB}" destId="{2D1C5F58-A9DD-47EC-A737-DDAD69203256}" srcOrd="1" destOrd="0" presId="urn:microsoft.com/office/officeart/2005/8/layout/pList2"/>
    <dgm:cxn modelId="{17D459CF-D3E7-4529-A7E2-B10DCF768DA2}" type="presParOf" srcId="{2D1C5F58-A9DD-47EC-A737-DDAD69203256}" destId="{C63234D2-F50C-44CD-A8AC-13F775C41D85}" srcOrd="0" destOrd="0" presId="urn:microsoft.com/office/officeart/2005/8/layout/pList2"/>
    <dgm:cxn modelId="{DE7AF194-50F5-4039-996B-24FDEA9BA723}" type="presParOf" srcId="{C63234D2-F50C-44CD-A8AC-13F775C41D85}" destId="{5940367C-3F00-4F6B-A36A-55DAA5E69093}" srcOrd="0" destOrd="0" presId="urn:microsoft.com/office/officeart/2005/8/layout/pList2"/>
    <dgm:cxn modelId="{E45B3354-4FF4-4370-8220-B6FE3E7C49C1}" type="presParOf" srcId="{C63234D2-F50C-44CD-A8AC-13F775C41D85}" destId="{228E1E75-6F8F-48C8-B248-A25986CAAD6F}" srcOrd="1" destOrd="0" presId="urn:microsoft.com/office/officeart/2005/8/layout/pList2"/>
    <dgm:cxn modelId="{E26D8F37-EF31-445A-A8F0-0D35441755EF}" type="presParOf" srcId="{C63234D2-F50C-44CD-A8AC-13F775C41D85}" destId="{08F475CA-1E11-403D-803A-960ADE1600A0}" srcOrd="2" destOrd="0" presId="urn:microsoft.com/office/officeart/2005/8/layout/pList2"/>
    <dgm:cxn modelId="{A90F3B3F-B2B8-425B-B809-073EB93FB369}" type="presParOf" srcId="{2D1C5F58-A9DD-47EC-A737-DDAD69203256}" destId="{B3B92C82-BF0A-4E2D-A841-22117E9FC7F9}" srcOrd="1" destOrd="0" presId="urn:microsoft.com/office/officeart/2005/8/layout/pList2"/>
    <dgm:cxn modelId="{9A8B2A81-F815-45CF-999D-BFE8F4C75185}" type="presParOf" srcId="{2D1C5F58-A9DD-47EC-A737-DDAD69203256}" destId="{BC996821-2B9B-44A0-9A4E-E2699E56B3E2}" srcOrd="2" destOrd="0" presId="urn:microsoft.com/office/officeart/2005/8/layout/pList2"/>
    <dgm:cxn modelId="{A215C55D-6DD2-4691-A3E2-109482BE5916}" type="presParOf" srcId="{BC996821-2B9B-44A0-9A4E-E2699E56B3E2}" destId="{4123755A-0579-4785-80DA-3D0A680263EA}" srcOrd="0" destOrd="0" presId="urn:microsoft.com/office/officeart/2005/8/layout/pList2"/>
    <dgm:cxn modelId="{128C1A51-2704-410F-968C-A6199487D911}" type="presParOf" srcId="{BC996821-2B9B-44A0-9A4E-E2699E56B3E2}" destId="{6C8DAE92-E360-4A35-A24B-96E45DFE0BA8}" srcOrd="1" destOrd="0" presId="urn:microsoft.com/office/officeart/2005/8/layout/pList2"/>
    <dgm:cxn modelId="{B65E7853-694D-4584-8405-5DAABA81219B}" type="presParOf" srcId="{BC996821-2B9B-44A0-9A4E-E2699E56B3E2}" destId="{4548E3D8-182C-4858-A1AB-71BD0DDEA41F}" srcOrd="2" destOrd="0" presId="urn:microsoft.com/office/officeart/2005/8/layout/pList2"/>
    <dgm:cxn modelId="{3808EDA3-F372-4019-8FD7-33E033A5EA1C}" type="presParOf" srcId="{2D1C5F58-A9DD-47EC-A737-DDAD69203256}" destId="{939C22D8-5F3E-4376-A9E5-19D0A2EE3B8E}" srcOrd="3" destOrd="0" presId="urn:microsoft.com/office/officeart/2005/8/layout/pList2"/>
    <dgm:cxn modelId="{A459A3F9-C60C-48FF-8F0D-755F60261360}" type="presParOf" srcId="{2D1C5F58-A9DD-47EC-A737-DDAD69203256}" destId="{CB0DC718-F40F-4B58-899A-54FCC27B46C1}" srcOrd="4" destOrd="0" presId="urn:microsoft.com/office/officeart/2005/8/layout/pList2"/>
    <dgm:cxn modelId="{24A88B38-46E9-4683-925D-F6D2A1704A30}" type="presParOf" srcId="{CB0DC718-F40F-4B58-899A-54FCC27B46C1}" destId="{E7C89653-CB6D-41A0-84AD-67EF84A281A4}" srcOrd="0" destOrd="0" presId="urn:microsoft.com/office/officeart/2005/8/layout/pList2"/>
    <dgm:cxn modelId="{7A31A7DB-3A3D-4156-8781-6D3311D29586}" type="presParOf" srcId="{CB0DC718-F40F-4B58-899A-54FCC27B46C1}" destId="{80EEB909-D8C6-49B7-84FC-ED6DC95FF917}" srcOrd="1" destOrd="0" presId="urn:microsoft.com/office/officeart/2005/8/layout/pList2"/>
    <dgm:cxn modelId="{8A7938EF-8A70-49B2-842A-6B6BA5BB0598}" type="presParOf" srcId="{CB0DC718-F40F-4B58-899A-54FCC27B46C1}" destId="{9124038A-BAC3-4325-BBD6-55A3FA28E05D}"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8A0F18-FCC3-4B61-A10C-E1908EA89022}" type="doc">
      <dgm:prSet loTypeId="urn:microsoft.com/office/officeart/2011/layout/TabList" loCatId="list" qsTypeId="urn:microsoft.com/office/officeart/2005/8/quickstyle/simple1" qsCatId="simple" csTypeId="urn:microsoft.com/office/officeart/2005/8/colors/accent5_2" csCatId="accent5" phldr="1"/>
      <dgm:spPr/>
      <dgm:t>
        <a:bodyPr/>
        <a:lstStyle/>
        <a:p>
          <a:endParaRPr lang="en-US"/>
        </a:p>
      </dgm:t>
    </dgm:pt>
    <dgm:pt modelId="{FD66A2B5-A119-4593-B9A2-05B8D9F94A86}">
      <dgm:prSet phldrT="[Text]"/>
      <dgm:spPr/>
      <dgm:t>
        <a:bodyPr/>
        <a:lstStyle/>
        <a:p>
          <a:r>
            <a:rPr lang="en-US" dirty="0"/>
            <a:t>PII</a:t>
          </a:r>
        </a:p>
      </dgm:t>
    </dgm:pt>
    <dgm:pt modelId="{131AA615-B61F-48E5-BC2F-58CF3897CAC7}" type="parTrans" cxnId="{758DA207-E3AA-49DE-A257-1029570CFDF0}">
      <dgm:prSet/>
      <dgm:spPr/>
      <dgm:t>
        <a:bodyPr/>
        <a:lstStyle/>
        <a:p>
          <a:endParaRPr lang="en-US"/>
        </a:p>
      </dgm:t>
    </dgm:pt>
    <dgm:pt modelId="{458C3AB7-09EC-451A-8FBF-E3ECAF0EF135}" type="sibTrans" cxnId="{758DA207-E3AA-49DE-A257-1029570CFDF0}">
      <dgm:prSet/>
      <dgm:spPr/>
      <dgm:t>
        <a:bodyPr/>
        <a:lstStyle/>
        <a:p>
          <a:endParaRPr lang="en-US"/>
        </a:p>
      </dgm:t>
    </dgm:pt>
    <dgm:pt modelId="{7A5CE15F-B299-4412-AD45-9F512F2310E3}">
      <dgm:prSet phldrT="[Text]"/>
      <dgm:spPr/>
      <dgm:t>
        <a:bodyPr/>
        <a:lstStyle/>
        <a:p>
          <a:r>
            <a:rPr lang="en-US" u="sng" dirty="0"/>
            <a:t>P</a:t>
          </a:r>
          <a:r>
            <a:rPr lang="en-US" dirty="0"/>
            <a:t>ersonally </a:t>
          </a:r>
          <a:r>
            <a:rPr lang="en-US" u="sng" dirty="0"/>
            <a:t>I</a:t>
          </a:r>
          <a:r>
            <a:rPr lang="en-US" dirty="0"/>
            <a:t>dentifiable </a:t>
          </a:r>
          <a:r>
            <a:rPr lang="en-US" i="0" u="sng" dirty="0"/>
            <a:t>I</a:t>
          </a:r>
          <a:r>
            <a:rPr lang="en-US" dirty="0"/>
            <a:t>nformation</a:t>
          </a:r>
        </a:p>
      </dgm:t>
    </dgm:pt>
    <dgm:pt modelId="{87C36619-44E4-4AE4-82D5-A9437E31435D}" type="parTrans" cxnId="{9C83634C-16C0-46BE-BE51-9EBADC6B0A69}">
      <dgm:prSet/>
      <dgm:spPr/>
      <dgm:t>
        <a:bodyPr/>
        <a:lstStyle/>
        <a:p>
          <a:endParaRPr lang="en-US"/>
        </a:p>
      </dgm:t>
    </dgm:pt>
    <dgm:pt modelId="{0A4831CE-3466-4869-B189-3F9808211F42}" type="sibTrans" cxnId="{9C83634C-16C0-46BE-BE51-9EBADC6B0A69}">
      <dgm:prSet/>
      <dgm:spPr/>
      <dgm:t>
        <a:bodyPr/>
        <a:lstStyle/>
        <a:p>
          <a:endParaRPr lang="en-US"/>
        </a:p>
      </dgm:t>
    </dgm:pt>
    <dgm:pt modelId="{A95749A2-1D6E-4840-A476-7E6459A89FA3}">
      <dgm:prSet phldrT="[Text]"/>
      <dgm:spPr/>
      <dgm:t>
        <a:bodyPr/>
        <a:lstStyle/>
        <a:p>
          <a:r>
            <a:rPr lang="en-US" dirty="0"/>
            <a:t>Any information that can be used to distinguish or trace an individual’s identity such as name, social security number, date and place of birth, mother’s maiden name, or biometric records</a:t>
          </a:r>
        </a:p>
      </dgm:t>
    </dgm:pt>
    <dgm:pt modelId="{A44F8F94-F8BD-455E-B2E1-F859E68EAB35}" type="parTrans" cxnId="{EF1181EB-636D-4D82-A02D-D5156A679284}">
      <dgm:prSet/>
      <dgm:spPr/>
      <dgm:t>
        <a:bodyPr/>
        <a:lstStyle/>
        <a:p>
          <a:endParaRPr lang="en-US"/>
        </a:p>
      </dgm:t>
    </dgm:pt>
    <dgm:pt modelId="{91F697B2-77D1-454C-9AB5-611BACC34542}" type="sibTrans" cxnId="{EF1181EB-636D-4D82-A02D-D5156A679284}">
      <dgm:prSet/>
      <dgm:spPr/>
      <dgm:t>
        <a:bodyPr/>
        <a:lstStyle/>
        <a:p>
          <a:endParaRPr lang="en-US"/>
        </a:p>
      </dgm:t>
    </dgm:pt>
    <dgm:pt modelId="{0E671D90-193C-488C-8EE2-4CC9078DF82F}">
      <dgm:prSet phldrT="[Text]"/>
      <dgm:spPr/>
      <dgm:t>
        <a:bodyPr/>
        <a:lstStyle/>
        <a:p>
          <a:r>
            <a:rPr lang="en-US" dirty="0"/>
            <a:t>PHI</a:t>
          </a:r>
        </a:p>
      </dgm:t>
    </dgm:pt>
    <dgm:pt modelId="{D9AC7285-CF7D-4C1E-A6A3-44ECE3296E80}" type="parTrans" cxnId="{D35ED81A-C7AF-4818-8EE6-C9A6FE23C6D4}">
      <dgm:prSet/>
      <dgm:spPr/>
      <dgm:t>
        <a:bodyPr/>
        <a:lstStyle/>
        <a:p>
          <a:endParaRPr lang="en-US"/>
        </a:p>
      </dgm:t>
    </dgm:pt>
    <dgm:pt modelId="{68C18DB5-74EC-46B3-BB23-3E2D279339B1}" type="sibTrans" cxnId="{D35ED81A-C7AF-4818-8EE6-C9A6FE23C6D4}">
      <dgm:prSet/>
      <dgm:spPr/>
      <dgm:t>
        <a:bodyPr/>
        <a:lstStyle/>
        <a:p>
          <a:endParaRPr lang="en-US"/>
        </a:p>
      </dgm:t>
    </dgm:pt>
    <dgm:pt modelId="{5B31A153-55F8-472A-A06B-462D7B3C963C}">
      <dgm:prSet phldrT="[Text]"/>
      <dgm:spPr/>
      <dgm:t>
        <a:bodyPr/>
        <a:lstStyle/>
        <a:p>
          <a:r>
            <a:rPr lang="en-US" u="sng" dirty="0"/>
            <a:t>P</a:t>
          </a:r>
          <a:r>
            <a:rPr lang="en-US" dirty="0"/>
            <a:t>rotected </a:t>
          </a:r>
          <a:r>
            <a:rPr lang="en-US" u="sng" dirty="0"/>
            <a:t>H</a:t>
          </a:r>
          <a:r>
            <a:rPr lang="en-US" dirty="0"/>
            <a:t>ealth </a:t>
          </a:r>
          <a:r>
            <a:rPr lang="en-US" u="sng" dirty="0"/>
            <a:t>I</a:t>
          </a:r>
          <a:r>
            <a:rPr lang="en-US" dirty="0"/>
            <a:t>nformation</a:t>
          </a:r>
        </a:p>
      </dgm:t>
    </dgm:pt>
    <dgm:pt modelId="{5C2803D9-9A6D-4B86-AD41-55CB6481D847}" type="parTrans" cxnId="{09B1DB93-1E2F-4EEF-84D1-1E5913BB0343}">
      <dgm:prSet/>
      <dgm:spPr/>
      <dgm:t>
        <a:bodyPr/>
        <a:lstStyle/>
        <a:p>
          <a:endParaRPr lang="en-US"/>
        </a:p>
      </dgm:t>
    </dgm:pt>
    <dgm:pt modelId="{31A4A294-12C8-4B83-BB4D-006CCB58182E}" type="sibTrans" cxnId="{09B1DB93-1E2F-4EEF-84D1-1E5913BB0343}">
      <dgm:prSet/>
      <dgm:spPr/>
      <dgm:t>
        <a:bodyPr/>
        <a:lstStyle/>
        <a:p>
          <a:endParaRPr lang="en-US"/>
        </a:p>
      </dgm:t>
    </dgm:pt>
    <dgm:pt modelId="{BB8FB0F1-952C-400D-A483-7B7CC7C628C3}">
      <dgm:prSet phldrT="[Text]"/>
      <dgm:spPr/>
      <dgm:t>
        <a:bodyPr/>
        <a:lstStyle/>
        <a:p>
          <a:r>
            <a:rPr lang="en-US" dirty="0"/>
            <a:t>Any information in a medical record that can be used to identify an individual, including billing information, test results, prescription records, communication records, and scheduling records </a:t>
          </a:r>
        </a:p>
      </dgm:t>
    </dgm:pt>
    <dgm:pt modelId="{6310AA1A-4F99-476A-8633-B864371B92C2}" type="parTrans" cxnId="{EF960F97-0289-426B-980A-877B19D57FC2}">
      <dgm:prSet/>
      <dgm:spPr/>
      <dgm:t>
        <a:bodyPr/>
        <a:lstStyle/>
        <a:p>
          <a:endParaRPr lang="en-US"/>
        </a:p>
      </dgm:t>
    </dgm:pt>
    <dgm:pt modelId="{3D687420-D971-45D5-8CF8-C99E4324F43A}" type="sibTrans" cxnId="{EF960F97-0289-426B-980A-877B19D57FC2}">
      <dgm:prSet/>
      <dgm:spPr/>
      <dgm:t>
        <a:bodyPr/>
        <a:lstStyle/>
        <a:p>
          <a:endParaRPr lang="en-US"/>
        </a:p>
      </dgm:t>
    </dgm:pt>
    <dgm:pt modelId="{3B91E4C5-F106-4308-A44D-CD0A7030CD4B}">
      <dgm:prSet phldrT="[Text]"/>
      <dgm:spPr/>
      <dgm:t>
        <a:bodyPr/>
        <a:lstStyle/>
        <a:p>
          <a:r>
            <a:rPr lang="en-US" dirty="0"/>
            <a:t>Discriminatory</a:t>
          </a:r>
        </a:p>
      </dgm:t>
    </dgm:pt>
    <dgm:pt modelId="{F12724BD-BFCA-47C5-853E-25CC9DEC9C4E}" type="parTrans" cxnId="{4AE201DA-E8CA-4CD2-A409-F72517C76A78}">
      <dgm:prSet/>
      <dgm:spPr/>
      <dgm:t>
        <a:bodyPr/>
        <a:lstStyle/>
        <a:p>
          <a:endParaRPr lang="en-US"/>
        </a:p>
      </dgm:t>
    </dgm:pt>
    <dgm:pt modelId="{911ECE52-A41C-4432-B172-4E73071E8952}" type="sibTrans" cxnId="{4AE201DA-E8CA-4CD2-A409-F72517C76A78}">
      <dgm:prSet/>
      <dgm:spPr/>
      <dgm:t>
        <a:bodyPr/>
        <a:lstStyle/>
        <a:p>
          <a:endParaRPr lang="en-US"/>
        </a:p>
      </dgm:t>
    </dgm:pt>
    <dgm:pt modelId="{0ED03D03-0A8D-4C10-8BCF-C226A10DA735}">
      <dgm:prSet phldrT="[Text]"/>
      <dgm:spPr/>
      <dgm:t>
        <a:bodyPr/>
        <a:lstStyle/>
        <a:p>
          <a:r>
            <a:rPr lang="en-US" dirty="0"/>
            <a:t>Features that challenge the state of fairness</a:t>
          </a:r>
        </a:p>
      </dgm:t>
    </dgm:pt>
    <dgm:pt modelId="{72E30268-579B-4D90-A621-E000BB18FC22}" type="parTrans" cxnId="{26E9971B-C447-4E03-A9FE-0596F34E5F95}">
      <dgm:prSet/>
      <dgm:spPr/>
      <dgm:t>
        <a:bodyPr/>
        <a:lstStyle/>
        <a:p>
          <a:endParaRPr lang="en-US"/>
        </a:p>
      </dgm:t>
    </dgm:pt>
    <dgm:pt modelId="{E65316DA-FF52-4EB2-AC20-06A9163D40AE}" type="sibTrans" cxnId="{26E9971B-C447-4E03-A9FE-0596F34E5F95}">
      <dgm:prSet/>
      <dgm:spPr/>
      <dgm:t>
        <a:bodyPr/>
        <a:lstStyle/>
        <a:p>
          <a:endParaRPr lang="en-US"/>
        </a:p>
      </dgm:t>
    </dgm:pt>
    <dgm:pt modelId="{0A57732F-63DE-4CDD-8FB3-E9A2A0B74F5E}">
      <dgm:prSet phldrT="[Text]"/>
      <dgm:spPr/>
      <dgm:t>
        <a:bodyPr/>
        <a:lstStyle/>
        <a:p>
          <a:r>
            <a:rPr lang="en-US" dirty="0"/>
            <a:t>The Equal Employment Opportunity Act (EEOA) of 1972 and the Age Discrimination in Employment Act (ADEA) of 1967 </a:t>
          </a:r>
        </a:p>
      </dgm:t>
    </dgm:pt>
    <dgm:pt modelId="{50F2169C-043D-4D50-AA7D-E2DF26A50DC7}" type="parTrans" cxnId="{FFB58081-31CF-4CD0-98D6-91600E840995}">
      <dgm:prSet/>
      <dgm:spPr/>
      <dgm:t>
        <a:bodyPr/>
        <a:lstStyle/>
        <a:p>
          <a:endParaRPr lang="en-US"/>
        </a:p>
      </dgm:t>
    </dgm:pt>
    <dgm:pt modelId="{BF40F97E-3FDE-43FE-B7A6-8BCC9910E45A}" type="sibTrans" cxnId="{FFB58081-31CF-4CD0-98D6-91600E840995}">
      <dgm:prSet/>
      <dgm:spPr/>
      <dgm:t>
        <a:bodyPr/>
        <a:lstStyle/>
        <a:p>
          <a:endParaRPr lang="en-US"/>
        </a:p>
      </dgm:t>
    </dgm:pt>
    <dgm:pt modelId="{795A407F-BA62-44DD-82F1-F73D7956BB91}">
      <dgm:prSet phldrT="[Text]"/>
      <dgm:spPr/>
      <dgm:t>
        <a:bodyPr/>
        <a:lstStyle/>
        <a:p>
          <a:r>
            <a:rPr lang="en-US" dirty="0"/>
            <a:t>Beware of the General Data Protection Regulation (GDPR) in the European Union </a:t>
          </a:r>
        </a:p>
      </dgm:t>
    </dgm:pt>
    <dgm:pt modelId="{180F103D-2794-40FB-A34A-AAF6F4284B35}" type="parTrans" cxnId="{10B43888-CA16-4040-8A53-CC4993050899}">
      <dgm:prSet/>
      <dgm:spPr/>
      <dgm:t>
        <a:bodyPr/>
        <a:lstStyle/>
        <a:p>
          <a:endParaRPr lang="en-US"/>
        </a:p>
      </dgm:t>
    </dgm:pt>
    <dgm:pt modelId="{BA107C6E-3C3E-4FD7-B7A8-4D43400912B3}" type="sibTrans" cxnId="{10B43888-CA16-4040-8A53-CC4993050899}">
      <dgm:prSet/>
      <dgm:spPr/>
      <dgm:t>
        <a:bodyPr/>
        <a:lstStyle/>
        <a:p>
          <a:endParaRPr lang="en-US"/>
        </a:p>
      </dgm:t>
    </dgm:pt>
    <dgm:pt modelId="{869EE0BB-6DA5-4554-8A4D-4804F75E60B1}">
      <dgm:prSet phldrT="[Text]"/>
      <dgm:spPr/>
      <dgm:t>
        <a:bodyPr/>
        <a:lstStyle/>
        <a:p>
          <a:r>
            <a:rPr lang="en-US" dirty="0"/>
            <a:t>Mandated by the Health Insurance Portability and Accountability Act of 1996 (HIPAA)  </a:t>
          </a:r>
        </a:p>
      </dgm:t>
    </dgm:pt>
    <dgm:pt modelId="{4F5BB1C3-2DEF-4445-9B2D-8CEF6E116B17}" type="parTrans" cxnId="{91AF900A-6B00-49E2-8FBE-7F4A0B28A333}">
      <dgm:prSet/>
      <dgm:spPr/>
      <dgm:t>
        <a:bodyPr/>
        <a:lstStyle/>
        <a:p>
          <a:endParaRPr lang="en-US"/>
        </a:p>
      </dgm:t>
    </dgm:pt>
    <dgm:pt modelId="{75848B4B-079E-4130-935F-4DB33B7B1866}" type="sibTrans" cxnId="{91AF900A-6B00-49E2-8FBE-7F4A0B28A333}">
      <dgm:prSet/>
      <dgm:spPr/>
      <dgm:t>
        <a:bodyPr/>
        <a:lstStyle/>
        <a:p>
          <a:endParaRPr lang="en-US"/>
        </a:p>
      </dgm:t>
    </dgm:pt>
    <dgm:pt modelId="{70B1E6C8-31C9-4F5C-A215-E54262F5441A}">
      <dgm:prSet phldrT="[Text]"/>
      <dgm:spPr/>
      <dgm:t>
        <a:bodyPr/>
        <a:lstStyle/>
        <a:p>
          <a:r>
            <a:rPr lang="en-US" dirty="0"/>
            <a:t>ADEA forbids age discrimination against people who are age 40 or older</a:t>
          </a:r>
        </a:p>
      </dgm:t>
    </dgm:pt>
    <dgm:pt modelId="{EA550B15-F010-47F4-A492-A423EBF4E877}" type="parTrans" cxnId="{B949BCC2-362A-4979-851D-C6E3994CE623}">
      <dgm:prSet/>
      <dgm:spPr/>
      <dgm:t>
        <a:bodyPr/>
        <a:lstStyle/>
        <a:p>
          <a:endParaRPr lang="en-US"/>
        </a:p>
      </dgm:t>
    </dgm:pt>
    <dgm:pt modelId="{598900C2-0995-4E26-B0F1-95B5D89CE1FC}" type="sibTrans" cxnId="{B949BCC2-362A-4979-851D-C6E3994CE623}">
      <dgm:prSet/>
      <dgm:spPr/>
      <dgm:t>
        <a:bodyPr/>
        <a:lstStyle/>
        <a:p>
          <a:endParaRPr lang="en-US"/>
        </a:p>
      </dgm:t>
    </dgm:pt>
    <dgm:pt modelId="{CF03659B-8E75-48B9-A7B8-060FF5D35A80}">
      <dgm:prSet phldrT="[Text]"/>
      <dgm:spPr/>
      <dgm:t>
        <a:bodyPr/>
        <a:lstStyle/>
        <a:p>
          <a:r>
            <a:rPr lang="en-US" dirty="0"/>
            <a:t>EEOA prohibits employment discrimination based on race, color, religion, sex, or national origin</a:t>
          </a:r>
        </a:p>
      </dgm:t>
    </dgm:pt>
    <dgm:pt modelId="{7DC91D38-2456-4B0D-A17F-7A5AF148A55E}" type="parTrans" cxnId="{67BAEB0A-2B0B-427C-9573-61A38527566C}">
      <dgm:prSet/>
      <dgm:spPr/>
      <dgm:t>
        <a:bodyPr/>
        <a:lstStyle/>
        <a:p>
          <a:endParaRPr lang="en-US"/>
        </a:p>
      </dgm:t>
    </dgm:pt>
    <dgm:pt modelId="{D9CEF78B-7828-4CCA-B733-BBB09A9572FF}" type="sibTrans" cxnId="{67BAEB0A-2B0B-427C-9573-61A38527566C}">
      <dgm:prSet/>
      <dgm:spPr/>
      <dgm:t>
        <a:bodyPr/>
        <a:lstStyle/>
        <a:p>
          <a:endParaRPr lang="en-US"/>
        </a:p>
      </dgm:t>
    </dgm:pt>
    <dgm:pt modelId="{FFE1483F-721F-47BD-9182-8AAFDB79EEDE}" type="pres">
      <dgm:prSet presAssocID="{0B8A0F18-FCC3-4B61-A10C-E1908EA89022}" presName="Name0" presStyleCnt="0">
        <dgm:presLayoutVars>
          <dgm:chMax/>
          <dgm:chPref val="3"/>
          <dgm:dir/>
          <dgm:animOne val="branch"/>
          <dgm:animLvl val="lvl"/>
        </dgm:presLayoutVars>
      </dgm:prSet>
      <dgm:spPr/>
    </dgm:pt>
    <dgm:pt modelId="{C2B80687-8F0A-48F1-B687-78FC50A4BCFB}" type="pres">
      <dgm:prSet presAssocID="{FD66A2B5-A119-4593-B9A2-05B8D9F94A86}" presName="composite" presStyleCnt="0"/>
      <dgm:spPr/>
    </dgm:pt>
    <dgm:pt modelId="{445526CD-A771-4B26-9AA7-86DF453CF063}" type="pres">
      <dgm:prSet presAssocID="{FD66A2B5-A119-4593-B9A2-05B8D9F94A86}" presName="FirstChild" presStyleLbl="revTx" presStyleIdx="0" presStyleCnt="6">
        <dgm:presLayoutVars>
          <dgm:chMax val="0"/>
          <dgm:chPref val="0"/>
          <dgm:bulletEnabled val="1"/>
        </dgm:presLayoutVars>
      </dgm:prSet>
      <dgm:spPr/>
    </dgm:pt>
    <dgm:pt modelId="{9CB70C60-3A55-4B37-9B78-346559A97DFC}" type="pres">
      <dgm:prSet presAssocID="{FD66A2B5-A119-4593-B9A2-05B8D9F94A86}" presName="Parent" presStyleLbl="alignNode1" presStyleIdx="0" presStyleCnt="3">
        <dgm:presLayoutVars>
          <dgm:chMax val="3"/>
          <dgm:chPref val="3"/>
          <dgm:bulletEnabled val="1"/>
        </dgm:presLayoutVars>
      </dgm:prSet>
      <dgm:spPr/>
    </dgm:pt>
    <dgm:pt modelId="{21495317-0B8C-4B78-B64E-B1DB11FD279A}" type="pres">
      <dgm:prSet presAssocID="{FD66A2B5-A119-4593-B9A2-05B8D9F94A86}" presName="Accent" presStyleLbl="parChTrans1D1" presStyleIdx="0" presStyleCnt="3"/>
      <dgm:spPr/>
    </dgm:pt>
    <dgm:pt modelId="{104DACCE-2BFC-40ED-9B39-203A90E4CD07}" type="pres">
      <dgm:prSet presAssocID="{FD66A2B5-A119-4593-B9A2-05B8D9F94A86}" presName="Child" presStyleLbl="revTx" presStyleIdx="1" presStyleCnt="6">
        <dgm:presLayoutVars>
          <dgm:chMax val="0"/>
          <dgm:chPref val="0"/>
          <dgm:bulletEnabled val="1"/>
        </dgm:presLayoutVars>
      </dgm:prSet>
      <dgm:spPr/>
    </dgm:pt>
    <dgm:pt modelId="{7C12686D-E02E-4816-922A-04F0FE2DE5B5}" type="pres">
      <dgm:prSet presAssocID="{458C3AB7-09EC-451A-8FBF-E3ECAF0EF135}" presName="sibTrans" presStyleCnt="0"/>
      <dgm:spPr/>
    </dgm:pt>
    <dgm:pt modelId="{8D7B20F3-890D-4596-8342-5C608B15C063}" type="pres">
      <dgm:prSet presAssocID="{0E671D90-193C-488C-8EE2-4CC9078DF82F}" presName="composite" presStyleCnt="0"/>
      <dgm:spPr/>
    </dgm:pt>
    <dgm:pt modelId="{1663AE9B-6F42-4F04-92C5-C55F60E015E7}" type="pres">
      <dgm:prSet presAssocID="{0E671D90-193C-488C-8EE2-4CC9078DF82F}" presName="FirstChild" presStyleLbl="revTx" presStyleIdx="2" presStyleCnt="6">
        <dgm:presLayoutVars>
          <dgm:chMax val="0"/>
          <dgm:chPref val="0"/>
          <dgm:bulletEnabled val="1"/>
        </dgm:presLayoutVars>
      </dgm:prSet>
      <dgm:spPr/>
    </dgm:pt>
    <dgm:pt modelId="{69311A52-CDC5-4431-B073-78CD1944D257}" type="pres">
      <dgm:prSet presAssocID="{0E671D90-193C-488C-8EE2-4CC9078DF82F}" presName="Parent" presStyleLbl="alignNode1" presStyleIdx="1" presStyleCnt="3">
        <dgm:presLayoutVars>
          <dgm:chMax val="3"/>
          <dgm:chPref val="3"/>
          <dgm:bulletEnabled val="1"/>
        </dgm:presLayoutVars>
      </dgm:prSet>
      <dgm:spPr/>
    </dgm:pt>
    <dgm:pt modelId="{248BEDA8-4ED6-4C59-8AD5-0101DB52C024}" type="pres">
      <dgm:prSet presAssocID="{0E671D90-193C-488C-8EE2-4CC9078DF82F}" presName="Accent" presStyleLbl="parChTrans1D1" presStyleIdx="1" presStyleCnt="3"/>
      <dgm:spPr/>
    </dgm:pt>
    <dgm:pt modelId="{83618937-318F-4B77-9CCD-6A1AE8B28A2F}" type="pres">
      <dgm:prSet presAssocID="{0E671D90-193C-488C-8EE2-4CC9078DF82F}" presName="Child" presStyleLbl="revTx" presStyleIdx="3" presStyleCnt="6">
        <dgm:presLayoutVars>
          <dgm:chMax val="0"/>
          <dgm:chPref val="0"/>
          <dgm:bulletEnabled val="1"/>
        </dgm:presLayoutVars>
      </dgm:prSet>
      <dgm:spPr/>
    </dgm:pt>
    <dgm:pt modelId="{3F8F6F87-65F1-4F9C-B9E3-8EBEC5513752}" type="pres">
      <dgm:prSet presAssocID="{68C18DB5-74EC-46B3-BB23-3E2D279339B1}" presName="sibTrans" presStyleCnt="0"/>
      <dgm:spPr/>
    </dgm:pt>
    <dgm:pt modelId="{741A5C05-563B-4009-A3C1-B115321795F6}" type="pres">
      <dgm:prSet presAssocID="{3B91E4C5-F106-4308-A44D-CD0A7030CD4B}" presName="composite" presStyleCnt="0"/>
      <dgm:spPr/>
    </dgm:pt>
    <dgm:pt modelId="{09564AFB-B713-4357-8130-174208F5256B}" type="pres">
      <dgm:prSet presAssocID="{3B91E4C5-F106-4308-A44D-CD0A7030CD4B}" presName="FirstChild" presStyleLbl="revTx" presStyleIdx="4" presStyleCnt="6">
        <dgm:presLayoutVars>
          <dgm:chMax val="0"/>
          <dgm:chPref val="0"/>
          <dgm:bulletEnabled val="1"/>
        </dgm:presLayoutVars>
      </dgm:prSet>
      <dgm:spPr/>
    </dgm:pt>
    <dgm:pt modelId="{F4F7B623-67DF-42A8-AF07-A09AC41EA0AF}" type="pres">
      <dgm:prSet presAssocID="{3B91E4C5-F106-4308-A44D-CD0A7030CD4B}" presName="Parent" presStyleLbl="alignNode1" presStyleIdx="2" presStyleCnt="3">
        <dgm:presLayoutVars>
          <dgm:chMax val="3"/>
          <dgm:chPref val="3"/>
          <dgm:bulletEnabled val="1"/>
        </dgm:presLayoutVars>
      </dgm:prSet>
      <dgm:spPr/>
    </dgm:pt>
    <dgm:pt modelId="{54BC7BFF-37D2-41B1-893B-C97B7C1F67DB}" type="pres">
      <dgm:prSet presAssocID="{3B91E4C5-F106-4308-A44D-CD0A7030CD4B}" presName="Accent" presStyleLbl="parChTrans1D1" presStyleIdx="2" presStyleCnt="3"/>
      <dgm:spPr/>
    </dgm:pt>
    <dgm:pt modelId="{F669C1A7-6D16-48FD-9557-FD7F16AF7ED4}" type="pres">
      <dgm:prSet presAssocID="{3B91E4C5-F106-4308-A44D-CD0A7030CD4B}" presName="Child" presStyleLbl="revTx" presStyleIdx="5" presStyleCnt="6">
        <dgm:presLayoutVars>
          <dgm:chMax val="0"/>
          <dgm:chPref val="0"/>
          <dgm:bulletEnabled val="1"/>
        </dgm:presLayoutVars>
      </dgm:prSet>
      <dgm:spPr/>
    </dgm:pt>
  </dgm:ptLst>
  <dgm:cxnLst>
    <dgm:cxn modelId="{758DA207-E3AA-49DE-A257-1029570CFDF0}" srcId="{0B8A0F18-FCC3-4B61-A10C-E1908EA89022}" destId="{FD66A2B5-A119-4593-B9A2-05B8D9F94A86}" srcOrd="0" destOrd="0" parTransId="{131AA615-B61F-48E5-BC2F-58CF3897CAC7}" sibTransId="{458C3AB7-09EC-451A-8FBF-E3ECAF0EF135}"/>
    <dgm:cxn modelId="{91AF900A-6B00-49E2-8FBE-7F4A0B28A333}" srcId="{0E671D90-193C-488C-8EE2-4CC9078DF82F}" destId="{869EE0BB-6DA5-4554-8A4D-4804F75E60B1}" srcOrd="2" destOrd="0" parTransId="{4F5BB1C3-2DEF-4445-9B2D-8CEF6E116B17}" sibTransId="{75848B4B-079E-4130-935F-4DB33B7B1866}"/>
    <dgm:cxn modelId="{67BAEB0A-2B0B-427C-9573-61A38527566C}" srcId="{3B91E4C5-F106-4308-A44D-CD0A7030CD4B}" destId="{CF03659B-8E75-48B9-A7B8-060FF5D35A80}" srcOrd="2" destOrd="0" parTransId="{7DC91D38-2456-4B0D-A17F-7A5AF148A55E}" sibTransId="{D9CEF78B-7828-4CCA-B733-BBB09A9572FF}"/>
    <dgm:cxn modelId="{97932A15-0214-4AD6-B44C-8372F18DBF67}" type="presOf" srcId="{795A407F-BA62-44DD-82F1-F73D7956BB91}" destId="{104DACCE-2BFC-40ED-9B39-203A90E4CD07}" srcOrd="0" destOrd="1" presId="urn:microsoft.com/office/officeart/2011/layout/TabList"/>
    <dgm:cxn modelId="{D35ED81A-C7AF-4818-8EE6-C9A6FE23C6D4}" srcId="{0B8A0F18-FCC3-4B61-A10C-E1908EA89022}" destId="{0E671D90-193C-488C-8EE2-4CC9078DF82F}" srcOrd="1" destOrd="0" parTransId="{D9AC7285-CF7D-4C1E-A6A3-44ECE3296E80}" sibTransId="{68C18DB5-74EC-46B3-BB23-3E2D279339B1}"/>
    <dgm:cxn modelId="{26E9971B-C447-4E03-A9FE-0596F34E5F95}" srcId="{3B91E4C5-F106-4308-A44D-CD0A7030CD4B}" destId="{0ED03D03-0A8D-4C10-8BCF-C226A10DA735}" srcOrd="0" destOrd="0" parTransId="{72E30268-579B-4D90-A621-E000BB18FC22}" sibTransId="{E65316DA-FF52-4EB2-AC20-06A9163D40AE}"/>
    <dgm:cxn modelId="{8A2C0D36-C7A6-4253-A98B-FA4B42465DDE}" type="presOf" srcId="{5B31A153-55F8-472A-A06B-462D7B3C963C}" destId="{1663AE9B-6F42-4F04-92C5-C55F60E015E7}" srcOrd="0" destOrd="0" presId="urn:microsoft.com/office/officeart/2011/layout/TabList"/>
    <dgm:cxn modelId="{9C83634C-16C0-46BE-BE51-9EBADC6B0A69}" srcId="{FD66A2B5-A119-4593-B9A2-05B8D9F94A86}" destId="{7A5CE15F-B299-4412-AD45-9F512F2310E3}" srcOrd="0" destOrd="0" parTransId="{87C36619-44E4-4AE4-82D5-A9437E31435D}" sibTransId="{0A4831CE-3466-4869-B189-3F9808211F42}"/>
    <dgm:cxn modelId="{7782F259-5DBC-43B6-8C6C-5B7A76A69143}" type="presOf" srcId="{BB8FB0F1-952C-400D-A483-7B7CC7C628C3}" destId="{83618937-318F-4B77-9CCD-6A1AE8B28A2F}" srcOrd="0" destOrd="0" presId="urn:microsoft.com/office/officeart/2011/layout/TabList"/>
    <dgm:cxn modelId="{FFB58081-31CF-4CD0-98D6-91600E840995}" srcId="{3B91E4C5-F106-4308-A44D-CD0A7030CD4B}" destId="{0A57732F-63DE-4CDD-8FB3-E9A2A0B74F5E}" srcOrd="1" destOrd="0" parTransId="{50F2169C-043D-4D50-AA7D-E2DF26A50DC7}" sibTransId="{BF40F97E-3FDE-43FE-B7A6-8BCC9910E45A}"/>
    <dgm:cxn modelId="{E8E50B87-386F-4E39-858A-03D74B090A4D}" type="presOf" srcId="{FD66A2B5-A119-4593-B9A2-05B8D9F94A86}" destId="{9CB70C60-3A55-4B37-9B78-346559A97DFC}" srcOrd="0" destOrd="0" presId="urn:microsoft.com/office/officeart/2011/layout/TabList"/>
    <dgm:cxn modelId="{10B43888-CA16-4040-8A53-CC4993050899}" srcId="{FD66A2B5-A119-4593-B9A2-05B8D9F94A86}" destId="{795A407F-BA62-44DD-82F1-F73D7956BB91}" srcOrd="2" destOrd="0" parTransId="{180F103D-2794-40FB-A34A-AAF6F4284B35}" sibTransId="{BA107C6E-3C3E-4FD7-B7A8-4D43400912B3}"/>
    <dgm:cxn modelId="{27CCC08B-06F4-4262-B4A2-6A45E2C04E1F}" type="presOf" srcId="{869EE0BB-6DA5-4554-8A4D-4804F75E60B1}" destId="{83618937-318F-4B77-9CCD-6A1AE8B28A2F}" srcOrd="0" destOrd="1" presId="urn:microsoft.com/office/officeart/2011/layout/TabList"/>
    <dgm:cxn modelId="{52132792-6930-46FF-82B3-0B8683A7FD4D}" type="presOf" srcId="{CF03659B-8E75-48B9-A7B8-060FF5D35A80}" destId="{F669C1A7-6D16-48FD-9557-FD7F16AF7ED4}" srcOrd="0" destOrd="1" presId="urn:microsoft.com/office/officeart/2011/layout/TabList"/>
    <dgm:cxn modelId="{09B1DB93-1E2F-4EEF-84D1-1E5913BB0343}" srcId="{0E671D90-193C-488C-8EE2-4CC9078DF82F}" destId="{5B31A153-55F8-472A-A06B-462D7B3C963C}" srcOrd="0" destOrd="0" parTransId="{5C2803D9-9A6D-4B86-AD41-55CB6481D847}" sibTransId="{31A4A294-12C8-4B83-BB4D-006CCB58182E}"/>
    <dgm:cxn modelId="{EF960F97-0289-426B-980A-877B19D57FC2}" srcId="{0E671D90-193C-488C-8EE2-4CC9078DF82F}" destId="{BB8FB0F1-952C-400D-A483-7B7CC7C628C3}" srcOrd="1" destOrd="0" parTransId="{6310AA1A-4F99-476A-8633-B864371B92C2}" sibTransId="{3D687420-D971-45D5-8CF8-C99E4324F43A}"/>
    <dgm:cxn modelId="{B34DF998-7B3E-47B0-B78F-7A1C1C5FB029}" type="presOf" srcId="{70B1E6C8-31C9-4F5C-A215-E54262F5441A}" destId="{F669C1A7-6D16-48FD-9557-FD7F16AF7ED4}" srcOrd="0" destOrd="2" presId="urn:microsoft.com/office/officeart/2011/layout/TabList"/>
    <dgm:cxn modelId="{1FB8BAAF-7EF9-4E84-A378-E344E644B63B}" type="presOf" srcId="{0E671D90-193C-488C-8EE2-4CC9078DF82F}" destId="{69311A52-CDC5-4431-B073-78CD1944D257}" srcOrd="0" destOrd="0" presId="urn:microsoft.com/office/officeart/2011/layout/TabList"/>
    <dgm:cxn modelId="{1F61BDBA-0ED7-4F2A-915E-25FE2D29C8CA}" type="presOf" srcId="{0A57732F-63DE-4CDD-8FB3-E9A2A0B74F5E}" destId="{F669C1A7-6D16-48FD-9557-FD7F16AF7ED4}" srcOrd="0" destOrd="0" presId="urn:microsoft.com/office/officeart/2011/layout/TabList"/>
    <dgm:cxn modelId="{B949BCC2-362A-4979-851D-C6E3994CE623}" srcId="{3B91E4C5-F106-4308-A44D-CD0A7030CD4B}" destId="{70B1E6C8-31C9-4F5C-A215-E54262F5441A}" srcOrd="3" destOrd="0" parTransId="{EA550B15-F010-47F4-A492-A423EBF4E877}" sibTransId="{598900C2-0995-4E26-B0F1-95B5D89CE1FC}"/>
    <dgm:cxn modelId="{0729A5D8-4441-4D68-89AC-226E712317BC}" type="presOf" srcId="{7A5CE15F-B299-4412-AD45-9F512F2310E3}" destId="{445526CD-A771-4B26-9AA7-86DF453CF063}" srcOrd="0" destOrd="0" presId="urn:microsoft.com/office/officeart/2011/layout/TabList"/>
    <dgm:cxn modelId="{4AE201DA-E8CA-4CD2-A409-F72517C76A78}" srcId="{0B8A0F18-FCC3-4B61-A10C-E1908EA89022}" destId="{3B91E4C5-F106-4308-A44D-CD0A7030CD4B}" srcOrd="2" destOrd="0" parTransId="{F12724BD-BFCA-47C5-853E-25CC9DEC9C4E}" sibTransId="{911ECE52-A41C-4432-B172-4E73071E8952}"/>
    <dgm:cxn modelId="{9CFC44DB-AACB-4E4D-944D-C905AB62A235}" type="presOf" srcId="{A95749A2-1D6E-4840-A476-7E6459A89FA3}" destId="{104DACCE-2BFC-40ED-9B39-203A90E4CD07}" srcOrd="0" destOrd="0" presId="urn:microsoft.com/office/officeart/2011/layout/TabList"/>
    <dgm:cxn modelId="{AA70A9E9-292B-4119-B988-B10052C49258}" type="presOf" srcId="{0B8A0F18-FCC3-4B61-A10C-E1908EA89022}" destId="{FFE1483F-721F-47BD-9182-8AAFDB79EEDE}" srcOrd="0" destOrd="0" presId="urn:microsoft.com/office/officeart/2011/layout/TabList"/>
    <dgm:cxn modelId="{EF1181EB-636D-4D82-A02D-D5156A679284}" srcId="{FD66A2B5-A119-4593-B9A2-05B8D9F94A86}" destId="{A95749A2-1D6E-4840-A476-7E6459A89FA3}" srcOrd="1" destOrd="0" parTransId="{A44F8F94-F8BD-455E-B2E1-F859E68EAB35}" sibTransId="{91F697B2-77D1-454C-9AB5-611BACC34542}"/>
    <dgm:cxn modelId="{1F130AEF-216D-4431-BE8B-81899DC8547A}" type="presOf" srcId="{0ED03D03-0A8D-4C10-8BCF-C226A10DA735}" destId="{09564AFB-B713-4357-8130-174208F5256B}" srcOrd="0" destOrd="0" presId="urn:microsoft.com/office/officeart/2011/layout/TabList"/>
    <dgm:cxn modelId="{F9CE5AFF-597C-47CE-93F4-B7A89EA41D3A}" type="presOf" srcId="{3B91E4C5-F106-4308-A44D-CD0A7030CD4B}" destId="{F4F7B623-67DF-42A8-AF07-A09AC41EA0AF}" srcOrd="0" destOrd="0" presId="urn:microsoft.com/office/officeart/2011/layout/TabList"/>
    <dgm:cxn modelId="{1DF5A1C5-7846-4CE9-94E0-6014197DBEB2}" type="presParOf" srcId="{FFE1483F-721F-47BD-9182-8AAFDB79EEDE}" destId="{C2B80687-8F0A-48F1-B687-78FC50A4BCFB}" srcOrd="0" destOrd="0" presId="urn:microsoft.com/office/officeart/2011/layout/TabList"/>
    <dgm:cxn modelId="{1E0EA48C-EEF5-4ABE-A170-A90F47E5789C}" type="presParOf" srcId="{C2B80687-8F0A-48F1-B687-78FC50A4BCFB}" destId="{445526CD-A771-4B26-9AA7-86DF453CF063}" srcOrd="0" destOrd="0" presId="urn:microsoft.com/office/officeart/2011/layout/TabList"/>
    <dgm:cxn modelId="{69D6FDAF-F58C-40AB-B8C7-04CC672EC6BE}" type="presParOf" srcId="{C2B80687-8F0A-48F1-B687-78FC50A4BCFB}" destId="{9CB70C60-3A55-4B37-9B78-346559A97DFC}" srcOrd="1" destOrd="0" presId="urn:microsoft.com/office/officeart/2011/layout/TabList"/>
    <dgm:cxn modelId="{D4137C5B-54BD-4B97-8B0A-91FC26BD724C}" type="presParOf" srcId="{C2B80687-8F0A-48F1-B687-78FC50A4BCFB}" destId="{21495317-0B8C-4B78-B64E-B1DB11FD279A}" srcOrd="2" destOrd="0" presId="urn:microsoft.com/office/officeart/2011/layout/TabList"/>
    <dgm:cxn modelId="{24965241-9CF4-4720-9030-0A8153228880}" type="presParOf" srcId="{FFE1483F-721F-47BD-9182-8AAFDB79EEDE}" destId="{104DACCE-2BFC-40ED-9B39-203A90E4CD07}" srcOrd="1" destOrd="0" presId="urn:microsoft.com/office/officeart/2011/layout/TabList"/>
    <dgm:cxn modelId="{8F396D92-D2C5-4A9C-9C90-6E3F54777B3A}" type="presParOf" srcId="{FFE1483F-721F-47BD-9182-8AAFDB79EEDE}" destId="{7C12686D-E02E-4816-922A-04F0FE2DE5B5}" srcOrd="2" destOrd="0" presId="urn:microsoft.com/office/officeart/2011/layout/TabList"/>
    <dgm:cxn modelId="{8EEB6954-7752-4586-99D8-BD311993BF1B}" type="presParOf" srcId="{FFE1483F-721F-47BD-9182-8AAFDB79EEDE}" destId="{8D7B20F3-890D-4596-8342-5C608B15C063}" srcOrd="3" destOrd="0" presId="urn:microsoft.com/office/officeart/2011/layout/TabList"/>
    <dgm:cxn modelId="{302A4B7B-9758-4078-AE4A-EE3903CF23C4}" type="presParOf" srcId="{8D7B20F3-890D-4596-8342-5C608B15C063}" destId="{1663AE9B-6F42-4F04-92C5-C55F60E015E7}" srcOrd="0" destOrd="0" presId="urn:microsoft.com/office/officeart/2011/layout/TabList"/>
    <dgm:cxn modelId="{985AA58C-2DD6-4AF5-B7B6-41BBF1C3CA7E}" type="presParOf" srcId="{8D7B20F3-890D-4596-8342-5C608B15C063}" destId="{69311A52-CDC5-4431-B073-78CD1944D257}" srcOrd="1" destOrd="0" presId="urn:microsoft.com/office/officeart/2011/layout/TabList"/>
    <dgm:cxn modelId="{F745AA48-6A5E-44F5-818E-3E6A4AFDA325}" type="presParOf" srcId="{8D7B20F3-890D-4596-8342-5C608B15C063}" destId="{248BEDA8-4ED6-4C59-8AD5-0101DB52C024}" srcOrd="2" destOrd="0" presId="urn:microsoft.com/office/officeart/2011/layout/TabList"/>
    <dgm:cxn modelId="{E877E4E5-06A5-4FB8-9F56-B401694D75E6}" type="presParOf" srcId="{FFE1483F-721F-47BD-9182-8AAFDB79EEDE}" destId="{83618937-318F-4B77-9CCD-6A1AE8B28A2F}" srcOrd="4" destOrd="0" presId="urn:microsoft.com/office/officeart/2011/layout/TabList"/>
    <dgm:cxn modelId="{64191887-60FD-4250-B55B-BAED0E236E76}" type="presParOf" srcId="{FFE1483F-721F-47BD-9182-8AAFDB79EEDE}" destId="{3F8F6F87-65F1-4F9C-B9E3-8EBEC5513752}" srcOrd="5" destOrd="0" presId="urn:microsoft.com/office/officeart/2011/layout/TabList"/>
    <dgm:cxn modelId="{153F2E93-E099-4176-AED5-A9272F2110A5}" type="presParOf" srcId="{FFE1483F-721F-47BD-9182-8AAFDB79EEDE}" destId="{741A5C05-563B-4009-A3C1-B115321795F6}" srcOrd="6" destOrd="0" presId="urn:microsoft.com/office/officeart/2011/layout/TabList"/>
    <dgm:cxn modelId="{AEFFE199-3924-4A06-890F-BF71095FA862}" type="presParOf" srcId="{741A5C05-563B-4009-A3C1-B115321795F6}" destId="{09564AFB-B713-4357-8130-174208F5256B}" srcOrd="0" destOrd="0" presId="urn:microsoft.com/office/officeart/2011/layout/TabList"/>
    <dgm:cxn modelId="{450671F3-872F-4447-B152-1827DDF2F87E}" type="presParOf" srcId="{741A5C05-563B-4009-A3C1-B115321795F6}" destId="{F4F7B623-67DF-42A8-AF07-A09AC41EA0AF}" srcOrd="1" destOrd="0" presId="urn:microsoft.com/office/officeart/2011/layout/TabList"/>
    <dgm:cxn modelId="{B5828BE3-5C67-4404-BD5B-D0EFA7767731}" type="presParOf" srcId="{741A5C05-563B-4009-A3C1-B115321795F6}" destId="{54BC7BFF-37D2-41B1-893B-C97B7C1F67DB}" srcOrd="2" destOrd="0" presId="urn:microsoft.com/office/officeart/2011/layout/TabList"/>
    <dgm:cxn modelId="{FF30C897-01EA-43EA-A6C2-856594FB0779}" type="presParOf" srcId="{FFE1483F-721F-47BD-9182-8AAFDB79EEDE}" destId="{F669C1A7-6D16-48FD-9557-FD7F16AF7ED4}"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709CF6-44B0-44A6-B444-5B63BD9B5380}"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83C139C0-CEA9-4245-BDCA-85F9242076A1}">
      <dgm:prSet phldrT="[Text]"/>
      <dgm:spPr/>
      <dgm:t>
        <a:bodyPr/>
        <a:lstStyle/>
        <a:p>
          <a:r>
            <a:rPr lang="en-US" b="1" dirty="0"/>
            <a:t>Single Category</a:t>
          </a:r>
        </a:p>
      </dgm:t>
    </dgm:pt>
    <dgm:pt modelId="{C00D3EC5-F47C-4605-A9A0-078B55CF58A7}" type="parTrans" cxnId="{1DA4755C-6876-4C14-9E82-5C5BF8EE26D0}">
      <dgm:prSet/>
      <dgm:spPr/>
      <dgm:t>
        <a:bodyPr/>
        <a:lstStyle/>
        <a:p>
          <a:endParaRPr lang="en-US"/>
        </a:p>
      </dgm:t>
    </dgm:pt>
    <dgm:pt modelId="{5F011FC4-A497-4C14-A114-217CF8439F6F}" type="sibTrans" cxnId="{1DA4755C-6876-4C14-9E82-5C5BF8EE26D0}">
      <dgm:prSet/>
      <dgm:spPr/>
      <dgm:t>
        <a:bodyPr/>
        <a:lstStyle/>
        <a:p>
          <a:endParaRPr lang="en-US"/>
        </a:p>
      </dgm:t>
    </dgm:pt>
    <dgm:pt modelId="{1C2E0E20-BC91-4772-97DE-75FBCF9055BD}">
      <dgm:prSet phldrT="[Text]"/>
      <dgm:spPr/>
      <dgm:t>
        <a:bodyPr/>
        <a:lstStyle/>
        <a:p>
          <a:pPr>
            <a:spcAft>
              <a:spcPts val="1000"/>
            </a:spcAft>
          </a:pPr>
          <a:r>
            <a:rPr lang="en-US" dirty="0"/>
            <a:t>A particular category occurs too often</a:t>
          </a:r>
        </a:p>
      </dgm:t>
    </dgm:pt>
    <dgm:pt modelId="{C872175C-F520-4B4E-BAD4-2E394AD6CD73}" type="parTrans" cxnId="{DAD03041-6119-4BDF-92A4-FD614707CC60}">
      <dgm:prSet/>
      <dgm:spPr/>
      <dgm:t>
        <a:bodyPr/>
        <a:lstStyle/>
        <a:p>
          <a:endParaRPr lang="en-US"/>
        </a:p>
      </dgm:t>
    </dgm:pt>
    <dgm:pt modelId="{72F8448F-6997-47F1-A970-5DE1D30B2535}" type="sibTrans" cxnId="{DAD03041-6119-4BDF-92A4-FD614707CC60}">
      <dgm:prSet/>
      <dgm:spPr/>
      <dgm:t>
        <a:bodyPr/>
        <a:lstStyle/>
        <a:p>
          <a:endParaRPr lang="en-US"/>
        </a:p>
      </dgm:t>
    </dgm:pt>
    <dgm:pt modelId="{D103E5A0-B011-4056-A570-99B30F03367A}">
      <dgm:prSet phldrT="[Text]"/>
      <dgm:spPr/>
      <dgm:t>
        <a:bodyPr/>
        <a:lstStyle/>
        <a:p>
          <a:pPr>
            <a:spcAft>
              <a:spcPts val="1000"/>
            </a:spcAft>
          </a:pPr>
          <a:r>
            <a:rPr lang="en-US" dirty="0"/>
            <a:t>Relative frequency of that category is equal to or above a threshold</a:t>
          </a:r>
        </a:p>
      </dgm:t>
    </dgm:pt>
    <dgm:pt modelId="{D5391D65-EF0B-4851-BBA8-86AF3769DE66}" type="parTrans" cxnId="{55020AC7-E979-45CE-9D18-30FC6C59E069}">
      <dgm:prSet/>
      <dgm:spPr/>
      <dgm:t>
        <a:bodyPr/>
        <a:lstStyle/>
        <a:p>
          <a:endParaRPr lang="en-US"/>
        </a:p>
      </dgm:t>
    </dgm:pt>
    <dgm:pt modelId="{5C35F821-A9D4-437D-8E47-4C7AE19DFEFA}" type="sibTrans" cxnId="{55020AC7-E979-45CE-9D18-30FC6C59E069}">
      <dgm:prSet/>
      <dgm:spPr/>
      <dgm:t>
        <a:bodyPr/>
        <a:lstStyle/>
        <a:p>
          <a:endParaRPr lang="en-US"/>
        </a:p>
      </dgm:t>
    </dgm:pt>
    <dgm:pt modelId="{386901E9-C795-41EF-A804-E0E9040CC976}">
      <dgm:prSet phldrT="[Text]"/>
      <dgm:spPr/>
      <dgm:t>
        <a:bodyPr/>
        <a:lstStyle/>
        <a:p>
          <a:r>
            <a:rPr lang="en-US" b="1" dirty="0"/>
            <a:t>Constant Value</a:t>
          </a:r>
        </a:p>
      </dgm:t>
    </dgm:pt>
    <dgm:pt modelId="{5E97406B-DD02-45F6-BF6D-2CC6718ACAFE}" type="parTrans" cxnId="{31357170-31AF-4851-B28D-FB007524D1AF}">
      <dgm:prSet/>
      <dgm:spPr/>
      <dgm:t>
        <a:bodyPr/>
        <a:lstStyle/>
        <a:p>
          <a:endParaRPr lang="en-US"/>
        </a:p>
      </dgm:t>
    </dgm:pt>
    <dgm:pt modelId="{E919C2A4-F07C-4695-BE94-CDB17B30A3BC}" type="sibTrans" cxnId="{31357170-31AF-4851-B28D-FB007524D1AF}">
      <dgm:prSet/>
      <dgm:spPr/>
      <dgm:t>
        <a:bodyPr/>
        <a:lstStyle/>
        <a:p>
          <a:endParaRPr lang="en-US"/>
        </a:p>
      </dgm:t>
    </dgm:pt>
    <dgm:pt modelId="{32746B55-5FF9-4C1C-BB53-7A1DBF5E34C1}">
      <dgm:prSet phldrT="[Text]"/>
      <dgm:spPr/>
      <dgm:t>
        <a:bodyPr/>
        <a:lstStyle/>
        <a:p>
          <a:pPr>
            <a:spcAft>
              <a:spcPts val="1000"/>
            </a:spcAft>
          </a:pPr>
          <a:r>
            <a:rPr lang="en-US" dirty="0"/>
            <a:t>The values are within a narrow range</a:t>
          </a:r>
        </a:p>
      </dgm:t>
    </dgm:pt>
    <dgm:pt modelId="{29ACC9D1-A538-4060-85E3-39C98E537875}" type="parTrans" cxnId="{F6C86570-40D4-45A9-893D-86BD1EA7870B}">
      <dgm:prSet/>
      <dgm:spPr/>
      <dgm:t>
        <a:bodyPr/>
        <a:lstStyle/>
        <a:p>
          <a:endParaRPr lang="en-US"/>
        </a:p>
      </dgm:t>
    </dgm:pt>
    <dgm:pt modelId="{43305C02-203E-4A5E-A163-430F274E49B4}" type="sibTrans" cxnId="{F6C86570-40D4-45A9-893D-86BD1EA7870B}">
      <dgm:prSet/>
      <dgm:spPr/>
      <dgm:t>
        <a:bodyPr/>
        <a:lstStyle/>
        <a:p>
          <a:endParaRPr lang="en-US"/>
        </a:p>
      </dgm:t>
    </dgm:pt>
    <dgm:pt modelId="{22A3A049-1E78-4535-9612-1D30FCBEA997}">
      <dgm:prSet phldrT="[Text]"/>
      <dgm:spPr/>
      <dgm:t>
        <a:bodyPr/>
        <a:lstStyle/>
        <a:p>
          <a:pPr>
            <a:spcAft>
              <a:spcPts val="1000"/>
            </a:spcAft>
          </a:pPr>
          <a:r>
            <a:rPr lang="en-US" dirty="0"/>
            <a:t>Coefficient of Variation (</a:t>
          </a:r>
          <a:r>
            <a:rPr lang="en-US" dirty="0" err="1"/>
            <a:t>Std.Dev</a:t>
          </a:r>
          <a:r>
            <a:rPr lang="en-US" dirty="0"/>
            <a:t>. / Mean) is below a threshold</a:t>
          </a:r>
        </a:p>
      </dgm:t>
    </dgm:pt>
    <dgm:pt modelId="{8A325B62-2E92-44CF-8B40-021599C75EF9}" type="parTrans" cxnId="{A98521FE-8E42-4FB8-8AF3-ED9B8AD85E27}">
      <dgm:prSet/>
      <dgm:spPr/>
      <dgm:t>
        <a:bodyPr/>
        <a:lstStyle/>
        <a:p>
          <a:endParaRPr lang="en-US"/>
        </a:p>
      </dgm:t>
    </dgm:pt>
    <dgm:pt modelId="{9ABA0B75-01ED-4A5A-AFF3-3E3860245FBC}" type="sibTrans" cxnId="{A98521FE-8E42-4FB8-8AF3-ED9B8AD85E27}">
      <dgm:prSet/>
      <dgm:spPr/>
      <dgm:t>
        <a:bodyPr/>
        <a:lstStyle/>
        <a:p>
          <a:endParaRPr lang="en-US"/>
        </a:p>
      </dgm:t>
    </dgm:pt>
    <dgm:pt modelId="{CF98B0F6-A803-4585-875B-04B3B1264533}">
      <dgm:prSet phldrT="[Text]"/>
      <dgm:spPr/>
      <dgm:t>
        <a:bodyPr/>
        <a:lstStyle/>
        <a:p>
          <a:r>
            <a:rPr lang="en-US" b="1" dirty="0"/>
            <a:t>Missing Value</a:t>
          </a:r>
        </a:p>
      </dgm:t>
    </dgm:pt>
    <dgm:pt modelId="{016082FD-B77B-4EB0-A10D-915C91CF7124}" type="parTrans" cxnId="{EC66B906-7C35-4F55-9B1A-B1759F085C2C}">
      <dgm:prSet/>
      <dgm:spPr/>
      <dgm:t>
        <a:bodyPr/>
        <a:lstStyle/>
        <a:p>
          <a:endParaRPr lang="en-US"/>
        </a:p>
      </dgm:t>
    </dgm:pt>
    <dgm:pt modelId="{5682E91A-5C17-4D20-8E2D-C418EC6A1383}" type="sibTrans" cxnId="{EC66B906-7C35-4F55-9B1A-B1759F085C2C}">
      <dgm:prSet/>
      <dgm:spPr/>
      <dgm:t>
        <a:bodyPr/>
        <a:lstStyle/>
        <a:p>
          <a:endParaRPr lang="en-US"/>
        </a:p>
      </dgm:t>
    </dgm:pt>
    <dgm:pt modelId="{E2347FD9-1821-4261-B500-085F94D4131D}">
      <dgm:prSet phldrT="[Text]"/>
      <dgm:spPr/>
      <dgm:t>
        <a:bodyPr/>
        <a:lstStyle/>
        <a:p>
          <a:pPr>
            <a:spcAft>
              <a:spcPts val="1000"/>
            </a:spcAft>
          </a:pPr>
          <a:r>
            <a:rPr lang="en-US" dirty="0"/>
            <a:t>Majority of observations are missing</a:t>
          </a:r>
        </a:p>
      </dgm:t>
    </dgm:pt>
    <dgm:pt modelId="{511DCF0D-7F94-4D01-8E84-BBB0B8ACD260}" type="parTrans" cxnId="{265B26C3-A767-48D7-9229-3E65A5103484}">
      <dgm:prSet/>
      <dgm:spPr/>
      <dgm:t>
        <a:bodyPr/>
        <a:lstStyle/>
        <a:p>
          <a:endParaRPr lang="en-US"/>
        </a:p>
      </dgm:t>
    </dgm:pt>
    <dgm:pt modelId="{E730776D-E55A-4A68-B262-92C7A2DD106E}" type="sibTrans" cxnId="{265B26C3-A767-48D7-9229-3E65A5103484}">
      <dgm:prSet/>
      <dgm:spPr/>
      <dgm:t>
        <a:bodyPr/>
        <a:lstStyle/>
        <a:p>
          <a:endParaRPr lang="en-US"/>
        </a:p>
      </dgm:t>
    </dgm:pt>
    <dgm:pt modelId="{4DA90C1E-EB07-4BDA-8E77-1D87D8CCAAA8}">
      <dgm:prSet phldrT="[Text]"/>
      <dgm:spPr/>
      <dgm:t>
        <a:bodyPr/>
        <a:lstStyle/>
        <a:p>
          <a:pPr>
            <a:spcAft>
              <a:spcPts val="1000"/>
            </a:spcAft>
          </a:pPr>
          <a:r>
            <a:rPr lang="en-US" dirty="0"/>
            <a:t>Percent of missing observations is above a threshold</a:t>
          </a:r>
        </a:p>
      </dgm:t>
    </dgm:pt>
    <dgm:pt modelId="{0E34538A-9E0D-4B0F-A5A2-76CD391F16E9}" type="parTrans" cxnId="{F02877B7-46D6-445A-814F-0DAE6A147F1F}">
      <dgm:prSet/>
      <dgm:spPr/>
      <dgm:t>
        <a:bodyPr/>
        <a:lstStyle/>
        <a:p>
          <a:endParaRPr lang="en-US"/>
        </a:p>
      </dgm:t>
    </dgm:pt>
    <dgm:pt modelId="{8EA9F075-5FD4-467C-8F05-1A90A91BD070}" type="sibTrans" cxnId="{F02877B7-46D6-445A-814F-0DAE6A147F1F}">
      <dgm:prSet/>
      <dgm:spPr/>
      <dgm:t>
        <a:bodyPr/>
        <a:lstStyle/>
        <a:p>
          <a:endParaRPr lang="en-US"/>
        </a:p>
      </dgm:t>
    </dgm:pt>
    <dgm:pt modelId="{5CF47C97-8989-41E2-BFFB-A3875A06C891}">
      <dgm:prSet phldrT="[Text]"/>
      <dgm:spPr/>
      <dgm:t>
        <a:bodyPr/>
        <a:lstStyle/>
        <a:p>
          <a:r>
            <a:rPr lang="en-US" b="1" dirty="0"/>
            <a:t>Many Distinct Categories</a:t>
          </a:r>
        </a:p>
      </dgm:t>
    </dgm:pt>
    <dgm:pt modelId="{70F7CAFF-C9BD-40BE-87AC-8D482A1A7006}" type="parTrans" cxnId="{CBB19DC9-2340-439C-B68F-2952FD4F70BD}">
      <dgm:prSet/>
      <dgm:spPr/>
      <dgm:t>
        <a:bodyPr/>
        <a:lstStyle/>
        <a:p>
          <a:endParaRPr lang="en-US"/>
        </a:p>
      </dgm:t>
    </dgm:pt>
    <dgm:pt modelId="{C186055A-D7C3-4B06-8789-DB907170E5CD}" type="sibTrans" cxnId="{CBB19DC9-2340-439C-B68F-2952FD4F70BD}">
      <dgm:prSet/>
      <dgm:spPr/>
      <dgm:t>
        <a:bodyPr/>
        <a:lstStyle/>
        <a:p>
          <a:endParaRPr lang="en-US"/>
        </a:p>
      </dgm:t>
    </dgm:pt>
    <dgm:pt modelId="{3471E2FF-4EFB-45CD-8D0E-FE379ACD55FF}">
      <dgm:prSet/>
      <dgm:spPr/>
      <dgm:t>
        <a:bodyPr/>
        <a:lstStyle/>
        <a:p>
          <a:pPr>
            <a:spcAft>
              <a:spcPts val="1000"/>
            </a:spcAft>
          </a:pPr>
          <a:r>
            <a:rPr lang="en-US" dirty="0"/>
            <a:t>Many categories occur rarely</a:t>
          </a:r>
        </a:p>
      </dgm:t>
    </dgm:pt>
    <dgm:pt modelId="{D551FB87-7DDE-4C65-AD18-78431C2F529A}" type="parTrans" cxnId="{DC71215D-D13E-45D6-A5BC-456CC80C811A}">
      <dgm:prSet/>
      <dgm:spPr/>
      <dgm:t>
        <a:bodyPr/>
        <a:lstStyle/>
        <a:p>
          <a:endParaRPr lang="en-US"/>
        </a:p>
      </dgm:t>
    </dgm:pt>
    <dgm:pt modelId="{E982396E-A3AB-4F2E-87B5-E7F8FFD870EE}" type="sibTrans" cxnId="{DC71215D-D13E-45D6-A5BC-456CC80C811A}">
      <dgm:prSet/>
      <dgm:spPr/>
      <dgm:t>
        <a:bodyPr/>
        <a:lstStyle/>
        <a:p>
          <a:endParaRPr lang="en-US"/>
        </a:p>
      </dgm:t>
    </dgm:pt>
    <dgm:pt modelId="{CBA502D3-28F7-480B-A8FF-4B142279CBE8}">
      <dgm:prSet phldrT="[Text]"/>
      <dgm:spPr/>
      <dgm:t>
        <a:bodyPr/>
        <a:lstStyle/>
        <a:p>
          <a:pPr>
            <a:spcAft>
              <a:spcPts val="1000"/>
            </a:spcAft>
          </a:pPr>
          <a:r>
            <a:rPr lang="en-US" dirty="0"/>
            <a:t>Relative frequencies of the majority of categories are below a threshold</a:t>
          </a:r>
        </a:p>
      </dgm:t>
    </dgm:pt>
    <dgm:pt modelId="{2E469711-6A4E-42F8-B6F1-7DA6EAF1551A}" type="parTrans" cxnId="{07899146-DB0D-4CBB-8AE3-44F003F72B3C}">
      <dgm:prSet/>
      <dgm:spPr/>
      <dgm:t>
        <a:bodyPr/>
        <a:lstStyle/>
        <a:p>
          <a:endParaRPr lang="en-US"/>
        </a:p>
      </dgm:t>
    </dgm:pt>
    <dgm:pt modelId="{91D3A453-2C63-4852-89F3-0F1EBF5F30A0}" type="sibTrans" cxnId="{07899146-DB0D-4CBB-8AE3-44F003F72B3C}">
      <dgm:prSet/>
      <dgm:spPr/>
      <dgm:t>
        <a:bodyPr/>
        <a:lstStyle/>
        <a:p>
          <a:endParaRPr lang="en-US"/>
        </a:p>
      </dgm:t>
    </dgm:pt>
    <dgm:pt modelId="{396FDA91-C7F6-4E7C-B199-00A335B2A5AE}">
      <dgm:prSet phldrT="[Text]"/>
      <dgm:spPr/>
      <dgm:t>
        <a:bodyPr/>
        <a:lstStyle/>
        <a:p>
          <a:pPr>
            <a:spcAft>
              <a:spcPts val="1000"/>
            </a:spcAft>
          </a:pPr>
          <a:r>
            <a:rPr lang="en-US" dirty="0"/>
            <a:t>May consume lot of resources</a:t>
          </a:r>
        </a:p>
      </dgm:t>
    </dgm:pt>
    <dgm:pt modelId="{7CEE62D9-31CC-4DC0-8805-986EDF9862E1}" type="parTrans" cxnId="{A167C5D3-5047-4D84-AB4E-1FA9DA6F98CC}">
      <dgm:prSet/>
      <dgm:spPr/>
    </dgm:pt>
    <dgm:pt modelId="{5AD11034-11B5-4A88-8CF9-AC502AFE29BA}" type="sibTrans" cxnId="{A167C5D3-5047-4D84-AB4E-1FA9DA6F98CC}">
      <dgm:prSet/>
      <dgm:spPr/>
    </dgm:pt>
    <dgm:pt modelId="{4E4F56F1-8530-4278-98E7-4DAFF1C8A764}">
      <dgm:prSet phldrT="[Text]"/>
      <dgm:spPr/>
      <dgm:t>
        <a:bodyPr/>
        <a:lstStyle/>
        <a:p>
          <a:pPr>
            <a:spcAft>
              <a:spcPts val="1000"/>
            </a:spcAft>
          </a:pPr>
          <a:r>
            <a:rPr lang="en-US" dirty="0"/>
            <a:t>Algorithm may not anticipate</a:t>
          </a:r>
        </a:p>
      </dgm:t>
    </dgm:pt>
    <dgm:pt modelId="{9CF0C6B1-069A-452B-A641-FBA859EA01B5}" type="parTrans" cxnId="{B83CEBB4-5951-47B0-8894-92E27F00AB9D}">
      <dgm:prSet/>
      <dgm:spPr/>
    </dgm:pt>
    <dgm:pt modelId="{AFC461A6-70DE-4104-A61A-EA76D5A0D6A7}" type="sibTrans" cxnId="{B83CEBB4-5951-47B0-8894-92E27F00AB9D}">
      <dgm:prSet/>
      <dgm:spPr/>
    </dgm:pt>
    <dgm:pt modelId="{246F3EF9-4A60-483D-9C2B-4EEB9E7CD927}">
      <dgm:prSet phldrT="[Text]"/>
      <dgm:spPr/>
      <dgm:t>
        <a:bodyPr/>
        <a:lstStyle/>
        <a:p>
          <a:pPr>
            <a:spcAft>
              <a:spcPts val="1000"/>
            </a:spcAft>
          </a:pPr>
          <a:r>
            <a:rPr lang="en-US" dirty="0"/>
            <a:t>May cause machine underflow</a:t>
          </a:r>
        </a:p>
      </dgm:t>
    </dgm:pt>
    <dgm:pt modelId="{7D98A1F1-31EA-40C3-BD06-D3EFFEE40ECF}" type="parTrans" cxnId="{038C3465-3AEA-4466-8CBC-C2B6C77D4D60}">
      <dgm:prSet/>
      <dgm:spPr/>
    </dgm:pt>
    <dgm:pt modelId="{CEF6F847-1D0B-4B41-BED5-9260B1EE235A}" type="sibTrans" cxnId="{038C3465-3AEA-4466-8CBC-C2B6C77D4D60}">
      <dgm:prSet/>
      <dgm:spPr/>
    </dgm:pt>
    <dgm:pt modelId="{A959A557-209C-4F69-B655-0F96C3A0CB4C}">
      <dgm:prSet phldrT="[Text]"/>
      <dgm:spPr/>
      <dgm:t>
        <a:bodyPr/>
        <a:lstStyle/>
        <a:p>
          <a:pPr>
            <a:spcAft>
              <a:spcPts val="1000"/>
            </a:spcAft>
          </a:pPr>
          <a:r>
            <a:rPr lang="en-US" dirty="0"/>
            <a:t>Algorithm may not handle</a:t>
          </a:r>
        </a:p>
      </dgm:t>
    </dgm:pt>
    <dgm:pt modelId="{A78E7B0C-DE02-4809-8275-AA3393F49070}" type="parTrans" cxnId="{19B6DDE4-0FF3-40E2-A41E-57C7DA222B77}">
      <dgm:prSet/>
      <dgm:spPr/>
    </dgm:pt>
    <dgm:pt modelId="{38A58BA9-CCA3-4AE8-9090-18219DB979AD}" type="sibTrans" cxnId="{19B6DDE4-0FF3-40E2-A41E-57C7DA222B77}">
      <dgm:prSet/>
      <dgm:spPr/>
    </dgm:pt>
    <dgm:pt modelId="{6DEB0238-9D3E-457C-8BDE-A41067544D57}" type="pres">
      <dgm:prSet presAssocID="{07709CF6-44B0-44A6-B444-5B63BD9B5380}" presName="linearFlow" presStyleCnt="0">
        <dgm:presLayoutVars>
          <dgm:dir/>
          <dgm:animLvl val="lvl"/>
          <dgm:resizeHandles/>
        </dgm:presLayoutVars>
      </dgm:prSet>
      <dgm:spPr/>
    </dgm:pt>
    <dgm:pt modelId="{A4B6A49C-40B5-47FE-B0BF-87533624CD5E}" type="pres">
      <dgm:prSet presAssocID="{83C139C0-CEA9-4245-BDCA-85F9242076A1}" presName="compositeNode" presStyleCnt="0">
        <dgm:presLayoutVars>
          <dgm:bulletEnabled val="1"/>
        </dgm:presLayoutVars>
      </dgm:prSet>
      <dgm:spPr/>
    </dgm:pt>
    <dgm:pt modelId="{658D1892-A7FA-435A-95E9-2E58D14C8519}" type="pres">
      <dgm:prSet presAssocID="{83C139C0-CEA9-4245-BDCA-85F9242076A1}" presName="image" presStyleLbl="fgImgPlace1" presStyleIdx="0" presStyleCnt="4"/>
      <dgm:spPr>
        <a:blipFill rotWithShape="1">
          <a:blip xmlns:r="http://schemas.openxmlformats.org/officeDocument/2006/relationships" r:embed="rId1"/>
          <a:srcRect/>
          <a:stretch>
            <a:fillRect l="-22000" r="-22000"/>
          </a:stretch>
        </a:blipFill>
      </dgm:spPr>
    </dgm:pt>
    <dgm:pt modelId="{110A8AEC-31FC-4773-B356-49B7CB83CBD4}" type="pres">
      <dgm:prSet presAssocID="{83C139C0-CEA9-4245-BDCA-85F9242076A1}" presName="childNode" presStyleLbl="node1" presStyleIdx="0" presStyleCnt="4">
        <dgm:presLayoutVars>
          <dgm:bulletEnabled val="1"/>
        </dgm:presLayoutVars>
      </dgm:prSet>
      <dgm:spPr/>
    </dgm:pt>
    <dgm:pt modelId="{F40D7E03-8724-407B-BC6F-B5E50A873357}" type="pres">
      <dgm:prSet presAssocID="{83C139C0-CEA9-4245-BDCA-85F9242076A1}" presName="parentNode" presStyleLbl="revTx" presStyleIdx="0" presStyleCnt="4">
        <dgm:presLayoutVars>
          <dgm:chMax val="0"/>
          <dgm:bulletEnabled val="1"/>
        </dgm:presLayoutVars>
      </dgm:prSet>
      <dgm:spPr/>
    </dgm:pt>
    <dgm:pt modelId="{2791E6FB-7478-408D-ACC1-86668FF12A23}" type="pres">
      <dgm:prSet presAssocID="{5F011FC4-A497-4C14-A114-217CF8439F6F}" presName="sibTrans" presStyleCnt="0"/>
      <dgm:spPr/>
    </dgm:pt>
    <dgm:pt modelId="{684FB852-1E74-48FE-848D-7449FD17EB85}" type="pres">
      <dgm:prSet presAssocID="{5CF47C97-8989-41E2-BFFB-A3875A06C891}" presName="compositeNode" presStyleCnt="0">
        <dgm:presLayoutVars>
          <dgm:bulletEnabled val="1"/>
        </dgm:presLayoutVars>
      </dgm:prSet>
      <dgm:spPr/>
    </dgm:pt>
    <dgm:pt modelId="{8B6C8E2C-F59E-4FA6-B470-415301A658B5}" type="pres">
      <dgm:prSet presAssocID="{5CF47C97-8989-41E2-BFFB-A3875A06C891}" presName="image" presStyleLbl="fgImgPlace1" presStyleIdx="1" presStyleCnt="4"/>
      <dgm:spPr>
        <a:blipFill rotWithShape="1">
          <a:blip xmlns:r="http://schemas.openxmlformats.org/officeDocument/2006/relationships" r:embed="rId2"/>
          <a:srcRect/>
          <a:stretch>
            <a:fillRect/>
          </a:stretch>
        </a:blipFill>
      </dgm:spPr>
    </dgm:pt>
    <dgm:pt modelId="{1AC898A1-6BFE-4715-B5A5-023931A7484F}" type="pres">
      <dgm:prSet presAssocID="{5CF47C97-8989-41E2-BFFB-A3875A06C891}" presName="childNode" presStyleLbl="node1" presStyleIdx="1" presStyleCnt="4">
        <dgm:presLayoutVars>
          <dgm:bulletEnabled val="1"/>
        </dgm:presLayoutVars>
      </dgm:prSet>
      <dgm:spPr/>
    </dgm:pt>
    <dgm:pt modelId="{3AC84533-3813-4C77-8876-7B94DAE297C7}" type="pres">
      <dgm:prSet presAssocID="{5CF47C97-8989-41E2-BFFB-A3875A06C891}" presName="parentNode" presStyleLbl="revTx" presStyleIdx="1" presStyleCnt="4">
        <dgm:presLayoutVars>
          <dgm:chMax val="0"/>
          <dgm:bulletEnabled val="1"/>
        </dgm:presLayoutVars>
      </dgm:prSet>
      <dgm:spPr/>
    </dgm:pt>
    <dgm:pt modelId="{42910BA9-0B83-4868-8610-FB487A576454}" type="pres">
      <dgm:prSet presAssocID="{C186055A-D7C3-4B06-8789-DB907170E5CD}" presName="sibTrans" presStyleCnt="0"/>
      <dgm:spPr/>
    </dgm:pt>
    <dgm:pt modelId="{AB63EFDB-B20D-46AF-B619-29BC40A77843}" type="pres">
      <dgm:prSet presAssocID="{386901E9-C795-41EF-A804-E0E9040CC976}" presName="compositeNode" presStyleCnt="0">
        <dgm:presLayoutVars>
          <dgm:bulletEnabled val="1"/>
        </dgm:presLayoutVars>
      </dgm:prSet>
      <dgm:spPr/>
    </dgm:pt>
    <dgm:pt modelId="{C4848B12-7E23-4A6C-B7D1-BCE3DE87CE7F}" type="pres">
      <dgm:prSet presAssocID="{386901E9-C795-41EF-A804-E0E9040CC976}" presName="image" presStyleLbl="fgImgPlace1" presStyleIdx="2" presStyleCnt="4"/>
      <dgm:spPr>
        <a:blipFill rotWithShape="1">
          <a:blip xmlns:r="http://schemas.openxmlformats.org/officeDocument/2006/relationships" r:embed="rId3"/>
          <a:srcRect/>
          <a:stretch>
            <a:fillRect/>
          </a:stretch>
        </a:blipFill>
      </dgm:spPr>
    </dgm:pt>
    <dgm:pt modelId="{B46BB1AB-C9E7-42A8-94B8-0E6C5A60AE00}" type="pres">
      <dgm:prSet presAssocID="{386901E9-C795-41EF-A804-E0E9040CC976}" presName="childNode" presStyleLbl="node1" presStyleIdx="2" presStyleCnt="4">
        <dgm:presLayoutVars>
          <dgm:bulletEnabled val="1"/>
        </dgm:presLayoutVars>
      </dgm:prSet>
      <dgm:spPr/>
    </dgm:pt>
    <dgm:pt modelId="{61AAD89B-6816-46DE-9EBA-2C5C9194A771}" type="pres">
      <dgm:prSet presAssocID="{386901E9-C795-41EF-A804-E0E9040CC976}" presName="parentNode" presStyleLbl="revTx" presStyleIdx="2" presStyleCnt="4">
        <dgm:presLayoutVars>
          <dgm:chMax val="0"/>
          <dgm:bulletEnabled val="1"/>
        </dgm:presLayoutVars>
      </dgm:prSet>
      <dgm:spPr/>
    </dgm:pt>
    <dgm:pt modelId="{CDE94A28-37AC-425B-9C5A-4FA4A249BAAC}" type="pres">
      <dgm:prSet presAssocID="{E919C2A4-F07C-4695-BE94-CDB17B30A3BC}" presName="sibTrans" presStyleCnt="0"/>
      <dgm:spPr/>
    </dgm:pt>
    <dgm:pt modelId="{1A4A071D-578D-4D12-BED3-9CACE1C9E005}" type="pres">
      <dgm:prSet presAssocID="{CF98B0F6-A803-4585-875B-04B3B1264533}" presName="compositeNode" presStyleCnt="0">
        <dgm:presLayoutVars>
          <dgm:bulletEnabled val="1"/>
        </dgm:presLayoutVars>
      </dgm:prSet>
      <dgm:spPr/>
    </dgm:pt>
    <dgm:pt modelId="{4BC1BE8E-BC44-4D43-B8C4-2B1A707F8EF5}" type="pres">
      <dgm:prSet presAssocID="{CF98B0F6-A803-4585-875B-04B3B1264533}" presName="image" presStyleLbl="fgImgPlace1" presStyleIdx="3" presStyleCnt="4"/>
      <dgm:spPr>
        <a:blipFill rotWithShape="1">
          <a:blip xmlns:r="http://schemas.openxmlformats.org/officeDocument/2006/relationships" r:embed="rId4"/>
          <a:srcRect/>
          <a:stretch>
            <a:fillRect l="-22000" r="-22000"/>
          </a:stretch>
        </a:blipFill>
      </dgm:spPr>
    </dgm:pt>
    <dgm:pt modelId="{54DF57AD-C0C3-4BFE-AC71-4A32FD4247D1}" type="pres">
      <dgm:prSet presAssocID="{CF98B0F6-A803-4585-875B-04B3B1264533}" presName="childNode" presStyleLbl="node1" presStyleIdx="3" presStyleCnt="4">
        <dgm:presLayoutVars>
          <dgm:bulletEnabled val="1"/>
        </dgm:presLayoutVars>
      </dgm:prSet>
      <dgm:spPr/>
    </dgm:pt>
    <dgm:pt modelId="{7EACFF58-7A2A-4A64-8D81-CAFD2FF91BD3}" type="pres">
      <dgm:prSet presAssocID="{CF98B0F6-A803-4585-875B-04B3B1264533}" presName="parentNode" presStyleLbl="revTx" presStyleIdx="3" presStyleCnt="4">
        <dgm:presLayoutVars>
          <dgm:chMax val="0"/>
          <dgm:bulletEnabled val="1"/>
        </dgm:presLayoutVars>
      </dgm:prSet>
      <dgm:spPr/>
    </dgm:pt>
  </dgm:ptLst>
  <dgm:cxnLst>
    <dgm:cxn modelId="{63E09501-3B61-494B-9BBA-BFE63168D80C}" type="presOf" srcId="{386901E9-C795-41EF-A804-E0E9040CC976}" destId="{61AAD89B-6816-46DE-9EBA-2C5C9194A771}" srcOrd="0" destOrd="0" presId="urn:microsoft.com/office/officeart/2005/8/layout/hList2"/>
    <dgm:cxn modelId="{EC714005-B07C-43D9-802A-26B26C695C62}" type="presOf" srcId="{22A3A049-1E78-4535-9612-1D30FCBEA997}" destId="{B46BB1AB-C9E7-42A8-94B8-0E6C5A60AE00}" srcOrd="0" destOrd="1" presId="urn:microsoft.com/office/officeart/2005/8/layout/hList2"/>
    <dgm:cxn modelId="{EC66B906-7C35-4F55-9B1A-B1759F085C2C}" srcId="{07709CF6-44B0-44A6-B444-5B63BD9B5380}" destId="{CF98B0F6-A803-4585-875B-04B3B1264533}" srcOrd="3" destOrd="0" parTransId="{016082FD-B77B-4EB0-A10D-915C91CF7124}" sibTransId="{5682E91A-5C17-4D20-8E2D-C418EC6A1383}"/>
    <dgm:cxn modelId="{5F495C1D-ECD0-43A8-8D5C-5493E5D39035}" type="presOf" srcId="{246F3EF9-4A60-483D-9C2B-4EEB9E7CD927}" destId="{B46BB1AB-C9E7-42A8-94B8-0E6C5A60AE00}" srcOrd="0" destOrd="2" presId="urn:microsoft.com/office/officeart/2005/8/layout/hList2"/>
    <dgm:cxn modelId="{F594B522-86AE-44A2-92BB-2AE4450160A6}" type="presOf" srcId="{E2347FD9-1821-4261-B500-085F94D4131D}" destId="{54DF57AD-C0C3-4BFE-AC71-4A32FD4247D1}" srcOrd="0" destOrd="0" presId="urn:microsoft.com/office/officeart/2005/8/layout/hList2"/>
    <dgm:cxn modelId="{1DA4755C-6876-4C14-9E82-5C5BF8EE26D0}" srcId="{07709CF6-44B0-44A6-B444-5B63BD9B5380}" destId="{83C139C0-CEA9-4245-BDCA-85F9242076A1}" srcOrd="0" destOrd="0" parTransId="{C00D3EC5-F47C-4605-A9A0-078B55CF58A7}" sibTransId="{5F011FC4-A497-4C14-A114-217CF8439F6F}"/>
    <dgm:cxn modelId="{DC71215D-D13E-45D6-A5BC-456CC80C811A}" srcId="{5CF47C97-8989-41E2-BFFB-A3875A06C891}" destId="{3471E2FF-4EFB-45CD-8D0E-FE379ACD55FF}" srcOrd="0" destOrd="0" parTransId="{D551FB87-7DDE-4C65-AD18-78431C2F529A}" sibTransId="{E982396E-A3AB-4F2E-87B5-E7F8FFD870EE}"/>
    <dgm:cxn modelId="{DAD03041-6119-4BDF-92A4-FD614707CC60}" srcId="{83C139C0-CEA9-4245-BDCA-85F9242076A1}" destId="{1C2E0E20-BC91-4772-97DE-75FBCF9055BD}" srcOrd="0" destOrd="0" parTransId="{C872175C-F520-4B4E-BAD4-2E394AD6CD73}" sibTransId="{72F8448F-6997-47F1-A970-5DE1D30B2535}"/>
    <dgm:cxn modelId="{038C3465-3AEA-4466-8CBC-C2B6C77D4D60}" srcId="{386901E9-C795-41EF-A804-E0E9040CC976}" destId="{246F3EF9-4A60-483D-9C2B-4EEB9E7CD927}" srcOrd="2" destOrd="0" parTransId="{7D98A1F1-31EA-40C3-BD06-D3EFFEE40ECF}" sibTransId="{CEF6F847-1D0B-4B41-BED5-9260B1EE235A}"/>
    <dgm:cxn modelId="{07899146-DB0D-4CBB-8AE3-44F003F72B3C}" srcId="{5CF47C97-8989-41E2-BFFB-A3875A06C891}" destId="{CBA502D3-28F7-480B-A8FF-4B142279CBE8}" srcOrd="1" destOrd="0" parTransId="{2E469711-6A4E-42F8-B6F1-7DA6EAF1551A}" sibTransId="{91D3A453-2C63-4852-89F3-0F1EBF5F30A0}"/>
    <dgm:cxn modelId="{B171C769-9775-455B-953C-2117EAE37408}" type="presOf" srcId="{3471E2FF-4EFB-45CD-8D0E-FE379ACD55FF}" destId="{1AC898A1-6BFE-4715-B5A5-023931A7484F}" srcOrd="0" destOrd="0" presId="urn:microsoft.com/office/officeart/2005/8/layout/hList2"/>
    <dgm:cxn modelId="{F6C86570-40D4-45A9-893D-86BD1EA7870B}" srcId="{386901E9-C795-41EF-A804-E0E9040CC976}" destId="{32746B55-5FF9-4C1C-BB53-7A1DBF5E34C1}" srcOrd="0" destOrd="0" parTransId="{29ACC9D1-A538-4060-85E3-39C98E537875}" sibTransId="{43305C02-203E-4A5E-A163-430F274E49B4}"/>
    <dgm:cxn modelId="{31357170-31AF-4851-B28D-FB007524D1AF}" srcId="{07709CF6-44B0-44A6-B444-5B63BD9B5380}" destId="{386901E9-C795-41EF-A804-E0E9040CC976}" srcOrd="2" destOrd="0" parTransId="{5E97406B-DD02-45F6-BF6D-2CC6718ACAFE}" sibTransId="{E919C2A4-F07C-4695-BE94-CDB17B30A3BC}"/>
    <dgm:cxn modelId="{8D70B6A0-67D7-40D1-8C81-D297E5229DC7}" type="presOf" srcId="{4E4F56F1-8530-4278-98E7-4DAFF1C8A764}" destId="{110A8AEC-31FC-4773-B356-49B7CB83CBD4}" srcOrd="0" destOrd="2" presId="urn:microsoft.com/office/officeart/2005/8/layout/hList2"/>
    <dgm:cxn modelId="{0D6B76A5-8CE9-4BC6-9169-A430C1395EDF}" type="presOf" srcId="{5CF47C97-8989-41E2-BFFB-A3875A06C891}" destId="{3AC84533-3813-4C77-8876-7B94DAE297C7}" srcOrd="0" destOrd="0" presId="urn:microsoft.com/office/officeart/2005/8/layout/hList2"/>
    <dgm:cxn modelId="{1A0473AD-867D-4BA4-9D30-6E68EFE39D61}" type="presOf" srcId="{32746B55-5FF9-4C1C-BB53-7A1DBF5E34C1}" destId="{B46BB1AB-C9E7-42A8-94B8-0E6C5A60AE00}" srcOrd="0" destOrd="0" presId="urn:microsoft.com/office/officeart/2005/8/layout/hList2"/>
    <dgm:cxn modelId="{B83CEBB4-5951-47B0-8894-92E27F00AB9D}" srcId="{83C139C0-CEA9-4245-BDCA-85F9242076A1}" destId="{4E4F56F1-8530-4278-98E7-4DAFF1C8A764}" srcOrd="2" destOrd="0" parTransId="{9CF0C6B1-069A-452B-A641-FBA859EA01B5}" sibTransId="{AFC461A6-70DE-4104-A61A-EA76D5A0D6A7}"/>
    <dgm:cxn modelId="{FBF12CB7-CA0C-4C61-A454-70CA7309E7F2}" type="presOf" srcId="{A959A557-209C-4F69-B655-0F96C3A0CB4C}" destId="{54DF57AD-C0C3-4BFE-AC71-4A32FD4247D1}" srcOrd="0" destOrd="2" presId="urn:microsoft.com/office/officeart/2005/8/layout/hList2"/>
    <dgm:cxn modelId="{F02877B7-46D6-445A-814F-0DAE6A147F1F}" srcId="{CF98B0F6-A803-4585-875B-04B3B1264533}" destId="{4DA90C1E-EB07-4BDA-8E77-1D87D8CCAAA8}" srcOrd="1" destOrd="0" parTransId="{0E34538A-9E0D-4B0F-A5A2-76CD391F16E9}" sibTransId="{8EA9F075-5FD4-467C-8F05-1A90A91BD070}"/>
    <dgm:cxn modelId="{C9FA1EBA-7DA6-4AF0-928B-EFA29951BA38}" type="presOf" srcId="{D103E5A0-B011-4056-A570-99B30F03367A}" destId="{110A8AEC-31FC-4773-B356-49B7CB83CBD4}" srcOrd="0" destOrd="1" presId="urn:microsoft.com/office/officeart/2005/8/layout/hList2"/>
    <dgm:cxn modelId="{4F11C5BC-DB36-48DF-815F-15A68386468B}" type="presOf" srcId="{CF98B0F6-A803-4585-875B-04B3B1264533}" destId="{7EACFF58-7A2A-4A64-8D81-CAFD2FF91BD3}" srcOrd="0" destOrd="0" presId="urn:microsoft.com/office/officeart/2005/8/layout/hList2"/>
    <dgm:cxn modelId="{265B26C3-A767-48D7-9229-3E65A5103484}" srcId="{CF98B0F6-A803-4585-875B-04B3B1264533}" destId="{E2347FD9-1821-4261-B500-085F94D4131D}" srcOrd="0" destOrd="0" parTransId="{511DCF0D-7F94-4D01-8E84-BBB0B8ACD260}" sibTransId="{E730776D-E55A-4A68-B262-92C7A2DD106E}"/>
    <dgm:cxn modelId="{55020AC7-E979-45CE-9D18-30FC6C59E069}" srcId="{83C139C0-CEA9-4245-BDCA-85F9242076A1}" destId="{D103E5A0-B011-4056-A570-99B30F03367A}" srcOrd="1" destOrd="0" parTransId="{D5391D65-EF0B-4851-BBA8-86AF3769DE66}" sibTransId="{5C35F821-A9D4-437D-8E47-4C7AE19DFEFA}"/>
    <dgm:cxn modelId="{CBB19DC9-2340-439C-B68F-2952FD4F70BD}" srcId="{07709CF6-44B0-44A6-B444-5B63BD9B5380}" destId="{5CF47C97-8989-41E2-BFFB-A3875A06C891}" srcOrd="1" destOrd="0" parTransId="{70F7CAFF-C9BD-40BE-87AC-8D482A1A7006}" sibTransId="{C186055A-D7C3-4B06-8789-DB907170E5CD}"/>
    <dgm:cxn modelId="{A167C5D3-5047-4D84-AB4E-1FA9DA6F98CC}" srcId="{5CF47C97-8989-41E2-BFFB-A3875A06C891}" destId="{396FDA91-C7F6-4E7C-B199-00A335B2A5AE}" srcOrd="2" destOrd="0" parTransId="{7CEE62D9-31CC-4DC0-8805-986EDF9862E1}" sibTransId="{5AD11034-11B5-4A88-8CF9-AC502AFE29BA}"/>
    <dgm:cxn modelId="{1988B1DB-95CC-4458-8EA3-0E5FC707EE4E}" type="presOf" srcId="{83C139C0-CEA9-4245-BDCA-85F9242076A1}" destId="{F40D7E03-8724-407B-BC6F-B5E50A873357}" srcOrd="0" destOrd="0" presId="urn:microsoft.com/office/officeart/2005/8/layout/hList2"/>
    <dgm:cxn modelId="{C2BD8BDE-DC24-4B41-BD12-06679A06C680}" type="presOf" srcId="{396FDA91-C7F6-4E7C-B199-00A335B2A5AE}" destId="{1AC898A1-6BFE-4715-B5A5-023931A7484F}" srcOrd="0" destOrd="2" presId="urn:microsoft.com/office/officeart/2005/8/layout/hList2"/>
    <dgm:cxn modelId="{CD1C88DF-9476-446B-AB0E-DE18493286AC}" type="presOf" srcId="{07709CF6-44B0-44A6-B444-5B63BD9B5380}" destId="{6DEB0238-9D3E-457C-8BDE-A41067544D57}" srcOrd="0" destOrd="0" presId="urn:microsoft.com/office/officeart/2005/8/layout/hList2"/>
    <dgm:cxn modelId="{19B6DDE4-0FF3-40E2-A41E-57C7DA222B77}" srcId="{CF98B0F6-A803-4585-875B-04B3B1264533}" destId="{A959A557-209C-4F69-B655-0F96C3A0CB4C}" srcOrd="2" destOrd="0" parTransId="{A78E7B0C-DE02-4809-8275-AA3393F49070}" sibTransId="{38A58BA9-CCA3-4AE8-9090-18219DB979AD}"/>
    <dgm:cxn modelId="{5CF25DEA-0B12-42B5-8CF5-7BA0804FE321}" type="presOf" srcId="{CBA502D3-28F7-480B-A8FF-4B142279CBE8}" destId="{1AC898A1-6BFE-4715-B5A5-023931A7484F}" srcOrd="0" destOrd="1" presId="urn:microsoft.com/office/officeart/2005/8/layout/hList2"/>
    <dgm:cxn modelId="{914561ED-1077-4A87-A15F-3989F7F0D619}" type="presOf" srcId="{4DA90C1E-EB07-4BDA-8E77-1D87D8CCAAA8}" destId="{54DF57AD-C0C3-4BFE-AC71-4A32FD4247D1}" srcOrd="0" destOrd="1" presId="urn:microsoft.com/office/officeart/2005/8/layout/hList2"/>
    <dgm:cxn modelId="{090B75F1-8D59-45E8-8044-064FAB17F0AE}" type="presOf" srcId="{1C2E0E20-BC91-4772-97DE-75FBCF9055BD}" destId="{110A8AEC-31FC-4773-B356-49B7CB83CBD4}" srcOrd="0" destOrd="0" presId="urn:microsoft.com/office/officeart/2005/8/layout/hList2"/>
    <dgm:cxn modelId="{A98521FE-8E42-4FB8-8AF3-ED9B8AD85E27}" srcId="{386901E9-C795-41EF-A804-E0E9040CC976}" destId="{22A3A049-1E78-4535-9612-1D30FCBEA997}" srcOrd="1" destOrd="0" parTransId="{8A325B62-2E92-44CF-8B40-021599C75EF9}" sibTransId="{9ABA0B75-01ED-4A5A-AFF3-3E3860245FBC}"/>
    <dgm:cxn modelId="{1EF4CED1-2E99-4F43-BA9E-4050C2B40FCB}" type="presParOf" srcId="{6DEB0238-9D3E-457C-8BDE-A41067544D57}" destId="{A4B6A49C-40B5-47FE-B0BF-87533624CD5E}" srcOrd="0" destOrd="0" presId="urn:microsoft.com/office/officeart/2005/8/layout/hList2"/>
    <dgm:cxn modelId="{54B34009-B05D-48C9-8B14-2B49F47F86B2}" type="presParOf" srcId="{A4B6A49C-40B5-47FE-B0BF-87533624CD5E}" destId="{658D1892-A7FA-435A-95E9-2E58D14C8519}" srcOrd="0" destOrd="0" presId="urn:microsoft.com/office/officeart/2005/8/layout/hList2"/>
    <dgm:cxn modelId="{FA30C10A-A4A4-4885-A812-119FB95B1362}" type="presParOf" srcId="{A4B6A49C-40B5-47FE-B0BF-87533624CD5E}" destId="{110A8AEC-31FC-4773-B356-49B7CB83CBD4}" srcOrd="1" destOrd="0" presId="urn:microsoft.com/office/officeart/2005/8/layout/hList2"/>
    <dgm:cxn modelId="{C862122F-B85C-46D5-ACD4-84EBFDE96663}" type="presParOf" srcId="{A4B6A49C-40B5-47FE-B0BF-87533624CD5E}" destId="{F40D7E03-8724-407B-BC6F-B5E50A873357}" srcOrd="2" destOrd="0" presId="urn:microsoft.com/office/officeart/2005/8/layout/hList2"/>
    <dgm:cxn modelId="{A6A303D1-EA88-4D13-A41B-22C609799228}" type="presParOf" srcId="{6DEB0238-9D3E-457C-8BDE-A41067544D57}" destId="{2791E6FB-7478-408D-ACC1-86668FF12A23}" srcOrd="1" destOrd="0" presId="urn:microsoft.com/office/officeart/2005/8/layout/hList2"/>
    <dgm:cxn modelId="{FCB9DB2D-1B85-4799-9B5C-BA81E863B749}" type="presParOf" srcId="{6DEB0238-9D3E-457C-8BDE-A41067544D57}" destId="{684FB852-1E74-48FE-848D-7449FD17EB85}" srcOrd="2" destOrd="0" presId="urn:microsoft.com/office/officeart/2005/8/layout/hList2"/>
    <dgm:cxn modelId="{3D845435-99F3-44BE-AD1A-7EF131FFFD06}" type="presParOf" srcId="{684FB852-1E74-48FE-848D-7449FD17EB85}" destId="{8B6C8E2C-F59E-4FA6-B470-415301A658B5}" srcOrd="0" destOrd="0" presId="urn:microsoft.com/office/officeart/2005/8/layout/hList2"/>
    <dgm:cxn modelId="{6B5C6B13-5ADB-4D7D-ACD9-A40763AB02D4}" type="presParOf" srcId="{684FB852-1E74-48FE-848D-7449FD17EB85}" destId="{1AC898A1-6BFE-4715-B5A5-023931A7484F}" srcOrd="1" destOrd="0" presId="urn:microsoft.com/office/officeart/2005/8/layout/hList2"/>
    <dgm:cxn modelId="{4BB6D656-5E08-4F4A-B31C-B476C25DB943}" type="presParOf" srcId="{684FB852-1E74-48FE-848D-7449FD17EB85}" destId="{3AC84533-3813-4C77-8876-7B94DAE297C7}" srcOrd="2" destOrd="0" presId="urn:microsoft.com/office/officeart/2005/8/layout/hList2"/>
    <dgm:cxn modelId="{B6961250-9B2F-486A-A136-701E5EDE67FC}" type="presParOf" srcId="{6DEB0238-9D3E-457C-8BDE-A41067544D57}" destId="{42910BA9-0B83-4868-8610-FB487A576454}" srcOrd="3" destOrd="0" presId="urn:microsoft.com/office/officeart/2005/8/layout/hList2"/>
    <dgm:cxn modelId="{A67E0028-2B40-4DB3-8987-AE9628DD6727}" type="presParOf" srcId="{6DEB0238-9D3E-457C-8BDE-A41067544D57}" destId="{AB63EFDB-B20D-46AF-B619-29BC40A77843}" srcOrd="4" destOrd="0" presId="urn:microsoft.com/office/officeart/2005/8/layout/hList2"/>
    <dgm:cxn modelId="{C116B255-8A78-4CE6-878B-8880A70B5176}" type="presParOf" srcId="{AB63EFDB-B20D-46AF-B619-29BC40A77843}" destId="{C4848B12-7E23-4A6C-B7D1-BCE3DE87CE7F}" srcOrd="0" destOrd="0" presId="urn:microsoft.com/office/officeart/2005/8/layout/hList2"/>
    <dgm:cxn modelId="{8558EFC9-3266-4AAA-A304-CCF6CF4037EC}" type="presParOf" srcId="{AB63EFDB-B20D-46AF-B619-29BC40A77843}" destId="{B46BB1AB-C9E7-42A8-94B8-0E6C5A60AE00}" srcOrd="1" destOrd="0" presId="urn:microsoft.com/office/officeart/2005/8/layout/hList2"/>
    <dgm:cxn modelId="{B0D7757B-4B9A-4B2B-93E3-467A49B2DAA7}" type="presParOf" srcId="{AB63EFDB-B20D-46AF-B619-29BC40A77843}" destId="{61AAD89B-6816-46DE-9EBA-2C5C9194A771}" srcOrd="2" destOrd="0" presId="urn:microsoft.com/office/officeart/2005/8/layout/hList2"/>
    <dgm:cxn modelId="{B23DC4C1-50F5-40A3-B8AF-A2D8B3F97407}" type="presParOf" srcId="{6DEB0238-9D3E-457C-8BDE-A41067544D57}" destId="{CDE94A28-37AC-425B-9C5A-4FA4A249BAAC}" srcOrd="5" destOrd="0" presId="urn:microsoft.com/office/officeart/2005/8/layout/hList2"/>
    <dgm:cxn modelId="{BA235F95-62BB-4AAE-B196-F93D7B9D7198}" type="presParOf" srcId="{6DEB0238-9D3E-457C-8BDE-A41067544D57}" destId="{1A4A071D-578D-4D12-BED3-9CACE1C9E005}" srcOrd="6" destOrd="0" presId="urn:microsoft.com/office/officeart/2005/8/layout/hList2"/>
    <dgm:cxn modelId="{4E32EB98-9EF6-4227-AEBA-E54E6BF3B1CE}" type="presParOf" srcId="{1A4A071D-578D-4D12-BED3-9CACE1C9E005}" destId="{4BC1BE8E-BC44-4D43-B8C4-2B1A707F8EF5}" srcOrd="0" destOrd="0" presId="urn:microsoft.com/office/officeart/2005/8/layout/hList2"/>
    <dgm:cxn modelId="{948078B8-94C7-4795-876B-F41BC906953D}" type="presParOf" srcId="{1A4A071D-578D-4D12-BED3-9CACE1C9E005}" destId="{54DF57AD-C0C3-4BFE-AC71-4A32FD4247D1}" srcOrd="1" destOrd="0" presId="urn:microsoft.com/office/officeart/2005/8/layout/hList2"/>
    <dgm:cxn modelId="{6AB38DDB-1263-428B-BD18-35C1A82C935F}" type="presParOf" srcId="{1A4A071D-578D-4D12-BED3-9CACE1C9E005}" destId="{7EACFF58-7A2A-4A64-8D81-CAFD2FF91BD3}"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53965C-D9AB-4875-A9C1-80E9F6EBCBA5}"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35FF257B-5B42-4F6A-AEF6-3ECA71BC6558}">
      <dgm:prSet phldrT="[Text]" custT="1"/>
      <dgm:spPr/>
      <dgm:t>
        <a:bodyPr/>
        <a:lstStyle/>
        <a:p>
          <a:r>
            <a:rPr lang="en-US" sz="2800" dirty="0"/>
            <a:t>Certain features are included whatsoever</a:t>
          </a:r>
          <a:br>
            <a:rPr lang="en-US" sz="2800" dirty="0"/>
          </a:br>
          <a:r>
            <a:rPr lang="en-US" sz="2800" dirty="0"/>
            <a:t>due to business practice in an industry</a:t>
          </a:r>
        </a:p>
      </dgm:t>
    </dgm:pt>
    <dgm:pt modelId="{AF6A4512-E874-4224-B1B7-FD589D65607C}" type="parTrans" cxnId="{2B07CF08-AE06-4FCF-B965-F2F88D45740B}">
      <dgm:prSet/>
      <dgm:spPr/>
      <dgm:t>
        <a:bodyPr/>
        <a:lstStyle/>
        <a:p>
          <a:endParaRPr lang="en-US"/>
        </a:p>
      </dgm:t>
    </dgm:pt>
    <dgm:pt modelId="{F8CB2E6B-9F82-4184-AD47-0D0650E20C4D}" type="sibTrans" cxnId="{2B07CF08-AE06-4FCF-B965-F2F88D45740B}">
      <dgm:prSet/>
      <dgm:spPr/>
      <dgm:t>
        <a:bodyPr/>
        <a:lstStyle/>
        <a:p>
          <a:endParaRPr lang="en-US"/>
        </a:p>
      </dgm:t>
    </dgm:pt>
    <dgm:pt modelId="{8684E2DF-C500-49E4-825C-C73ED79E5B83}">
      <dgm:prSet phldrT="[Text]" custT="1"/>
      <dgm:spPr/>
      <dgm:t>
        <a:bodyPr/>
        <a:lstStyle/>
        <a:p>
          <a:r>
            <a:rPr lang="en-US" sz="2400" dirty="0"/>
            <a:t>U.S. regions or census tracts for data that have a geographical element </a:t>
          </a:r>
        </a:p>
      </dgm:t>
    </dgm:pt>
    <dgm:pt modelId="{74AFEBD8-24ED-4CEF-8A23-0D3D5CAA18BF}" type="parTrans" cxnId="{542D0B41-6DF8-4421-8EC3-74681720A396}">
      <dgm:prSet/>
      <dgm:spPr/>
      <dgm:t>
        <a:bodyPr/>
        <a:lstStyle/>
        <a:p>
          <a:endParaRPr lang="en-US"/>
        </a:p>
      </dgm:t>
    </dgm:pt>
    <dgm:pt modelId="{E8C20E48-5E27-4F1C-BACA-A5A47A39591A}" type="sibTrans" cxnId="{542D0B41-6DF8-4421-8EC3-74681720A396}">
      <dgm:prSet/>
      <dgm:spPr/>
      <dgm:t>
        <a:bodyPr/>
        <a:lstStyle/>
        <a:p>
          <a:endParaRPr lang="en-US"/>
        </a:p>
      </dgm:t>
    </dgm:pt>
    <dgm:pt modelId="{40CA395D-EE19-414C-A9B0-6FB8EEA62CB7}">
      <dgm:prSet phldrT="[Text]" custT="1"/>
      <dgm:spPr/>
      <dgm:t>
        <a:bodyPr/>
        <a:lstStyle/>
        <a:p>
          <a:r>
            <a:rPr lang="en-US" sz="2400" dirty="0"/>
            <a:t>Marketing incentives in studying customer purchase behavior</a:t>
          </a:r>
        </a:p>
      </dgm:t>
    </dgm:pt>
    <dgm:pt modelId="{FBB44EDF-97CC-4859-B1E2-B2AACB0B3E15}" type="parTrans" cxnId="{0506E3E5-23F7-4393-BB02-A27E1A100F2B}">
      <dgm:prSet/>
      <dgm:spPr/>
      <dgm:t>
        <a:bodyPr/>
        <a:lstStyle/>
        <a:p>
          <a:endParaRPr lang="en-US"/>
        </a:p>
      </dgm:t>
    </dgm:pt>
    <dgm:pt modelId="{184FC7AC-FF64-4C88-B763-706A80FD1953}" type="sibTrans" cxnId="{0506E3E5-23F7-4393-BB02-A27E1A100F2B}">
      <dgm:prSet/>
      <dgm:spPr/>
      <dgm:t>
        <a:bodyPr/>
        <a:lstStyle/>
        <a:p>
          <a:endParaRPr lang="en-US"/>
        </a:p>
      </dgm:t>
    </dgm:pt>
    <dgm:pt modelId="{83C8B248-544B-4DFD-A590-6AE12E9A2ED1}" type="pres">
      <dgm:prSet presAssocID="{BC53965C-D9AB-4875-A9C1-80E9F6EBCBA5}" presName="layout" presStyleCnt="0">
        <dgm:presLayoutVars>
          <dgm:chMax/>
          <dgm:chPref/>
          <dgm:dir/>
          <dgm:animOne val="branch"/>
          <dgm:animLvl val="lvl"/>
          <dgm:resizeHandles/>
        </dgm:presLayoutVars>
      </dgm:prSet>
      <dgm:spPr/>
    </dgm:pt>
    <dgm:pt modelId="{04DA438E-A217-461D-BA80-07FFCCFB41F5}" type="pres">
      <dgm:prSet presAssocID="{35FF257B-5B42-4F6A-AEF6-3ECA71BC6558}" presName="root" presStyleCnt="0">
        <dgm:presLayoutVars>
          <dgm:chMax/>
          <dgm:chPref val="4"/>
        </dgm:presLayoutVars>
      </dgm:prSet>
      <dgm:spPr/>
    </dgm:pt>
    <dgm:pt modelId="{852BFA0D-E1CC-42CC-93C9-0B8C180A3528}" type="pres">
      <dgm:prSet presAssocID="{35FF257B-5B42-4F6A-AEF6-3ECA71BC6558}" presName="rootComposite" presStyleCnt="0">
        <dgm:presLayoutVars/>
      </dgm:prSet>
      <dgm:spPr/>
    </dgm:pt>
    <dgm:pt modelId="{E1A86B0A-D4DD-4DED-AF9A-A0F2E2084DA6}" type="pres">
      <dgm:prSet presAssocID="{35FF257B-5B42-4F6A-AEF6-3ECA71BC6558}" presName="rootText" presStyleLbl="node0" presStyleIdx="0" presStyleCnt="1">
        <dgm:presLayoutVars>
          <dgm:chMax/>
          <dgm:chPref val="4"/>
        </dgm:presLayoutVars>
      </dgm:prSet>
      <dgm:spPr/>
    </dgm:pt>
    <dgm:pt modelId="{769E793C-A27F-4C62-99B6-2201616FDB06}" type="pres">
      <dgm:prSet presAssocID="{35FF257B-5B42-4F6A-AEF6-3ECA71BC6558}" presName="childShape" presStyleCnt="0">
        <dgm:presLayoutVars>
          <dgm:chMax val="0"/>
          <dgm:chPref val="0"/>
        </dgm:presLayoutVars>
      </dgm:prSet>
      <dgm:spPr/>
    </dgm:pt>
    <dgm:pt modelId="{1DE12FBC-0414-4F5E-A01D-A97DC45DF31D}" type="pres">
      <dgm:prSet presAssocID="{8684E2DF-C500-49E4-825C-C73ED79E5B83}" presName="childComposite" presStyleCnt="0">
        <dgm:presLayoutVars>
          <dgm:chMax val="0"/>
          <dgm:chPref val="0"/>
        </dgm:presLayoutVars>
      </dgm:prSet>
      <dgm:spPr/>
    </dgm:pt>
    <dgm:pt modelId="{A4C371BA-93F6-4078-9198-1E668DC4F9F2}" type="pres">
      <dgm:prSet presAssocID="{8684E2DF-C500-49E4-825C-C73ED79E5B83}" presName="Image" presStyleLbl="node1" presStyleIdx="0" presStyleCnt="2"/>
      <dgm:spPr>
        <a:blipFill rotWithShape="1">
          <a:blip xmlns:r="http://schemas.openxmlformats.org/officeDocument/2006/relationships" r:embed="rId1"/>
          <a:srcRect/>
          <a:stretch>
            <a:fillRect/>
          </a:stretch>
        </a:blipFill>
      </dgm:spPr>
    </dgm:pt>
    <dgm:pt modelId="{7C640D8D-D2CE-48A2-B345-4DBA1755D3F5}" type="pres">
      <dgm:prSet presAssocID="{8684E2DF-C500-49E4-825C-C73ED79E5B83}" presName="childText" presStyleLbl="lnNode1" presStyleIdx="0" presStyleCnt="2">
        <dgm:presLayoutVars>
          <dgm:chMax val="0"/>
          <dgm:chPref val="0"/>
          <dgm:bulletEnabled val="1"/>
        </dgm:presLayoutVars>
      </dgm:prSet>
      <dgm:spPr/>
    </dgm:pt>
    <dgm:pt modelId="{358660DC-411E-47C9-8BEC-7C30A82F99E7}" type="pres">
      <dgm:prSet presAssocID="{40CA395D-EE19-414C-A9B0-6FB8EEA62CB7}" presName="childComposite" presStyleCnt="0">
        <dgm:presLayoutVars>
          <dgm:chMax val="0"/>
          <dgm:chPref val="0"/>
        </dgm:presLayoutVars>
      </dgm:prSet>
      <dgm:spPr/>
    </dgm:pt>
    <dgm:pt modelId="{E9FD14ED-4BF7-47AA-838A-8EEA08D9E184}" type="pres">
      <dgm:prSet presAssocID="{40CA395D-EE19-414C-A9B0-6FB8EEA62CB7}" presName="Image" presStyleLbl="node1" presStyleIdx="1" presStyleCnt="2"/>
      <dgm:spPr>
        <a:blipFill rotWithShape="1">
          <a:blip xmlns:r="http://schemas.openxmlformats.org/officeDocument/2006/relationships" r:embed="rId2"/>
          <a:srcRect/>
          <a:stretch>
            <a:fillRect l="-25000" r="-25000"/>
          </a:stretch>
        </a:blipFill>
      </dgm:spPr>
    </dgm:pt>
    <dgm:pt modelId="{B2C267DB-3D02-4E0F-A42E-423EE711D9F8}" type="pres">
      <dgm:prSet presAssocID="{40CA395D-EE19-414C-A9B0-6FB8EEA62CB7}" presName="childText" presStyleLbl="lnNode1" presStyleIdx="1" presStyleCnt="2">
        <dgm:presLayoutVars>
          <dgm:chMax val="0"/>
          <dgm:chPref val="0"/>
          <dgm:bulletEnabled val="1"/>
        </dgm:presLayoutVars>
      </dgm:prSet>
      <dgm:spPr/>
    </dgm:pt>
  </dgm:ptLst>
  <dgm:cxnLst>
    <dgm:cxn modelId="{2B07CF08-AE06-4FCF-B965-F2F88D45740B}" srcId="{BC53965C-D9AB-4875-A9C1-80E9F6EBCBA5}" destId="{35FF257B-5B42-4F6A-AEF6-3ECA71BC6558}" srcOrd="0" destOrd="0" parTransId="{AF6A4512-E874-4224-B1B7-FD589D65607C}" sibTransId="{F8CB2E6B-9F82-4184-AD47-0D0650E20C4D}"/>
    <dgm:cxn modelId="{266EA61B-7891-46BD-A49D-513242046200}" type="presOf" srcId="{8684E2DF-C500-49E4-825C-C73ED79E5B83}" destId="{7C640D8D-D2CE-48A2-B345-4DBA1755D3F5}" srcOrd="0" destOrd="0" presId="urn:microsoft.com/office/officeart/2008/layout/PictureAccentList"/>
    <dgm:cxn modelId="{C55DDC3B-9279-4263-BF13-ECBF5B832771}" type="presOf" srcId="{35FF257B-5B42-4F6A-AEF6-3ECA71BC6558}" destId="{E1A86B0A-D4DD-4DED-AF9A-A0F2E2084DA6}" srcOrd="0" destOrd="0" presId="urn:microsoft.com/office/officeart/2008/layout/PictureAccentList"/>
    <dgm:cxn modelId="{542D0B41-6DF8-4421-8EC3-74681720A396}" srcId="{35FF257B-5B42-4F6A-AEF6-3ECA71BC6558}" destId="{8684E2DF-C500-49E4-825C-C73ED79E5B83}" srcOrd="0" destOrd="0" parTransId="{74AFEBD8-24ED-4CEF-8A23-0D3D5CAA18BF}" sibTransId="{E8C20E48-5E27-4F1C-BACA-A5A47A39591A}"/>
    <dgm:cxn modelId="{9E311A78-811C-4928-B507-1E0A5BE51C6B}" type="presOf" srcId="{40CA395D-EE19-414C-A9B0-6FB8EEA62CB7}" destId="{B2C267DB-3D02-4E0F-A42E-423EE711D9F8}" srcOrd="0" destOrd="0" presId="urn:microsoft.com/office/officeart/2008/layout/PictureAccentList"/>
    <dgm:cxn modelId="{66329ABD-BDB8-4D63-8A79-41C96F59EA31}" type="presOf" srcId="{BC53965C-D9AB-4875-A9C1-80E9F6EBCBA5}" destId="{83C8B248-544B-4DFD-A590-6AE12E9A2ED1}" srcOrd="0" destOrd="0" presId="urn:microsoft.com/office/officeart/2008/layout/PictureAccentList"/>
    <dgm:cxn modelId="{0506E3E5-23F7-4393-BB02-A27E1A100F2B}" srcId="{35FF257B-5B42-4F6A-AEF6-3ECA71BC6558}" destId="{40CA395D-EE19-414C-A9B0-6FB8EEA62CB7}" srcOrd="1" destOrd="0" parTransId="{FBB44EDF-97CC-4859-B1E2-B2AACB0B3E15}" sibTransId="{184FC7AC-FF64-4C88-B763-706A80FD1953}"/>
    <dgm:cxn modelId="{6897378E-1F64-48BA-80CF-1EE07A14D00E}" type="presParOf" srcId="{83C8B248-544B-4DFD-A590-6AE12E9A2ED1}" destId="{04DA438E-A217-461D-BA80-07FFCCFB41F5}" srcOrd="0" destOrd="0" presId="urn:microsoft.com/office/officeart/2008/layout/PictureAccentList"/>
    <dgm:cxn modelId="{77D72081-2605-4B30-8689-3068BA50D15C}" type="presParOf" srcId="{04DA438E-A217-461D-BA80-07FFCCFB41F5}" destId="{852BFA0D-E1CC-42CC-93C9-0B8C180A3528}" srcOrd="0" destOrd="0" presId="urn:microsoft.com/office/officeart/2008/layout/PictureAccentList"/>
    <dgm:cxn modelId="{3538FE50-9B6D-42D3-9885-8EF107FF3112}" type="presParOf" srcId="{852BFA0D-E1CC-42CC-93C9-0B8C180A3528}" destId="{E1A86B0A-D4DD-4DED-AF9A-A0F2E2084DA6}" srcOrd="0" destOrd="0" presId="urn:microsoft.com/office/officeart/2008/layout/PictureAccentList"/>
    <dgm:cxn modelId="{06451F53-421D-4B4C-9ADB-3BA6B810C96C}" type="presParOf" srcId="{04DA438E-A217-461D-BA80-07FFCCFB41F5}" destId="{769E793C-A27F-4C62-99B6-2201616FDB06}" srcOrd="1" destOrd="0" presId="urn:microsoft.com/office/officeart/2008/layout/PictureAccentList"/>
    <dgm:cxn modelId="{C66A242A-045C-4F50-91AC-D63F549B9429}" type="presParOf" srcId="{769E793C-A27F-4C62-99B6-2201616FDB06}" destId="{1DE12FBC-0414-4F5E-A01D-A97DC45DF31D}" srcOrd="0" destOrd="0" presId="urn:microsoft.com/office/officeart/2008/layout/PictureAccentList"/>
    <dgm:cxn modelId="{8DFD9F51-86CE-49AE-889E-CEDDCFAD0966}" type="presParOf" srcId="{1DE12FBC-0414-4F5E-A01D-A97DC45DF31D}" destId="{A4C371BA-93F6-4078-9198-1E668DC4F9F2}" srcOrd="0" destOrd="0" presId="urn:microsoft.com/office/officeart/2008/layout/PictureAccentList"/>
    <dgm:cxn modelId="{5ABF29E7-5B52-4B4D-A501-8DD6ED9D6035}" type="presParOf" srcId="{1DE12FBC-0414-4F5E-A01D-A97DC45DF31D}" destId="{7C640D8D-D2CE-48A2-B345-4DBA1755D3F5}" srcOrd="1" destOrd="0" presId="urn:microsoft.com/office/officeart/2008/layout/PictureAccentList"/>
    <dgm:cxn modelId="{A6D43885-B192-4273-BA44-4DC1A339C7C8}" type="presParOf" srcId="{769E793C-A27F-4C62-99B6-2201616FDB06}" destId="{358660DC-411E-47C9-8BEC-7C30A82F99E7}" srcOrd="1" destOrd="0" presId="urn:microsoft.com/office/officeart/2008/layout/PictureAccentList"/>
    <dgm:cxn modelId="{09EA8B8D-6AC9-4D07-9337-1E3C13CEB7A0}" type="presParOf" srcId="{358660DC-411E-47C9-8BEC-7C30A82F99E7}" destId="{E9FD14ED-4BF7-47AA-838A-8EEA08D9E184}" srcOrd="0" destOrd="0" presId="urn:microsoft.com/office/officeart/2008/layout/PictureAccentList"/>
    <dgm:cxn modelId="{D7046BB7-1D99-4D80-83DB-CAACBBD68457}" type="presParOf" srcId="{358660DC-411E-47C9-8BEC-7C30A82F99E7}" destId="{B2C267DB-3D02-4E0F-A42E-423EE711D9F8}"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E7D1A1-95FF-4F85-8194-8BF3B622B0E0}" type="doc">
      <dgm:prSet loTypeId="urn:microsoft.com/office/officeart/2005/8/layout/hProcess7" loCatId="process" qsTypeId="urn:microsoft.com/office/officeart/2005/8/quickstyle/simple4" qsCatId="simple" csTypeId="urn:microsoft.com/office/officeart/2005/8/colors/colorful5" csCatId="colorful" phldr="1"/>
      <dgm:spPr/>
      <dgm:t>
        <a:bodyPr/>
        <a:lstStyle/>
        <a:p>
          <a:endParaRPr lang="en-US"/>
        </a:p>
      </dgm:t>
    </dgm:pt>
    <dgm:pt modelId="{0823FFD9-05FE-46A4-A5C9-8CB5BD99ED34}">
      <dgm:prSet phldrT="[Text]"/>
      <dgm:spPr/>
      <dgm:t>
        <a:bodyPr/>
        <a:lstStyle/>
        <a:p>
          <a:r>
            <a:rPr lang="en-US" b="1" dirty="0">
              <a:solidFill>
                <a:schemeClr val="tx1"/>
              </a:solidFill>
            </a:rPr>
            <a:t>Number of Features</a:t>
          </a:r>
        </a:p>
      </dgm:t>
    </dgm:pt>
    <dgm:pt modelId="{D4BD91BE-3BA9-4A69-B17E-671426EEE6B6}" type="parTrans" cxnId="{C896FDF5-3CC7-47F8-AA3A-EDA85D12F600}">
      <dgm:prSet/>
      <dgm:spPr/>
      <dgm:t>
        <a:bodyPr/>
        <a:lstStyle/>
        <a:p>
          <a:endParaRPr lang="en-US"/>
        </a:p>
      </dgm:t>
    </dgm:pt>
    <dgm:pt modelId="{42CCE9F5-6486-4332-AE56-AE8104687CBB}" type="sibTrans" cxnId="{C896FDF5-3CC7-47F8-AA3A-EDA85D12F600}">
      <dgm:prSet/>
      <dgm:spPr/>
      <dgm:t>
        <a:bodyPr/>
        <a:lstStyle/>
        <a:p>
          <a:endParaRPr lang="en-US"/>
        </a:p>
      </dgm:t>
    </dgm:pt>
    <dgm:pt modelId="{450AA4D7-A99E-4B4A-BCC1-321E308D8045}">
      <dgm:prSet phldrT="[Text]" custT="1"/>
      <dgm:spPr/>
      <dgm:t>
        <a:bodyPr anchor="ctr"/>
        <a:lstStyle/>
        <a:p>
          <a:r>
            <a:rPr lang="en-US" sz="2800" dirty="0"/>
            <a:t>From the viewpoint of a data scientist, too many features may be equally troublesome as too few features</a:t>
          </a:r>
        </a:p>
      </dgm:t>
    </dgm:pt>
    <dgm:pt modelId="{DE24BDA1-1F6B-4839-853D-84B843AB3435}" type="parTrans" cxnId="{FB58AADE-39BF-4671-BA98-B774393CD119}">
      <dgm:prSet/>
      <dgm:spPr/>
      <dgm:t>
        <a:bodyPr/>
        <a:lstStyle/>
        <a:p>
          <a:endParaRPr lang="en-US"/>
        </a:p>
      </dgm:t>
    </dgm:pt>
    <dgm:pt modelId="{5D35CDB1-756E-48FE-8AD3-D1B7B3B9D7CB}" type="sibTrans" cxnId="{FB58AADE-39BF-4671-BA98-B774393CD119}">
      <dgm:prSet/>
      <dgm:spPr/>
      <dgm:t>
        <a:bodyPr/>
        <a:lstStyle/>
        <a:p>
          <a:endParaRPr lang="en-US"/>
        </a:p>
      </dgm:t>
    </dgm:pt>
    <dgm:pt modelId="{BF21C317-A4C2-46A0-9ACD-9BA85184D23F}">
      <dgm:prSet phldrT="[Text]"/>
      <dgm:spPr/>
      <dgm:t>
        <a:bodyPr/>
        <a:lstStyle/>
        <a:p>
          <a:r>
            <a:rPr lang="en-US" b="1" dirty="0">
              <a:solidFill>
                <a:schemeClr val="tx1"/>
              </a:solidFill>
            </a:rPr>
            <a:t>Learner Algorithm</a:t>
          </a:r>
        </a:p>
      </dgm:t>
    </dgm:pt>
    <dgm:pt modelId="{C58F3EC1-1E80-469B-AAFB-A990A7611422}" type="parTrans" cxnId="{3A6FC6D4-4A97-4EF6-9996-872A5F5DCB42}">
      <dgm:prSet/>
      <dgm:spPr/>
      <dgm:t>
        <a:bodyPr/>
        <a:lstStyle/>
        <a:p>
          <a:endParaRPr lang="en-US"/>
        </a:p>
      </dgm:t>
    </dgm:pt>
    <dgm:pt modelId="{4EB8A5A8-BEEE-44BD-9092-A8099BFADE01}" type="sibTrans" cxnId="{3A6FC6D4-4A97-4EF6-9996-872A5F5DCB42}">
      <dgm:prSet/>
      <dgm:spPr/>
      <dgm:t>
        <a:bodyPr/>
        <a:lstStyle/>
        <a:p>
          <a:endParaRPr lang="en-US"/>
        </a:p>
      </dgm:t>
    </dgm:pt>
    <dgm:pt modelId="{8B16F6E6-666D-4A67-A095-632CE273DB95}">
      <dgm:prSet phldrT="[Text]" custT="1"/>
      <dgm:spPr/>
      <dgm:t>
        <a:bodyPr anchor="ctr"/>
        <a:lstStyle/>
        <a:p>
          <a:r>
            <a:rPr lang="en-US" sz="2800" dirty="0"/>
            <a:t>An algorithm is useful and effective only if it can take all the features that are specified, no matter how powerful it is</a:t>
          </a:r>
        </a:p>
      </dgm:t>
    </dgm:pt>
    <dgm:pt modelId="{4F3BC51A-07AF-40B5-BCA5-BBC1D0C7783A}" type="parTrans" cxnId="{9C6AF082-A9C8-4A30-803F-66E4297A990F}">
      <dgm:prSet/>
      <dgm:spPr/>
      <dgm:t>
        <a:bodyPr/>
        <a:lstStyle/>
        <a:p>
          <a:endParaRPr lang="en-US"/>
        </a:p>
      </dgm:t>
    </dgm:pt>
    <dgm:pt modelId="{0983DA2D-6625-483D-82D0-5DC61C81A699}" type="sibTrans" cxnId="{9C6AF082-A9C8-4A30-803F-66E4297A990F}">
      <dgm:prSet/>
      <dgm:spPr/>
      <dgm:t>
        <a:bodyPr/>
        <a:lstStyle/>
        <a:p>
          <a:endParaRPr lang="en-US"/>
        </a:p>
      </dgm:t>
    </dgm:pt>
    <dgm:pt modelId="{D27D4255-6921-4E5E-BB70-FA23FD88875A}">
      <dgm:prSet phldrT="[Text]"/>
      <dgm:spPr/>
      <dgm:t>
        <a:bodyPr/>
        <a:lstStyle/>
        <a:p>
          <a:r>
            <a:rPr lang="en-US" b="1" dirty="0">
              <a:solidFill>
                <a:schemeClr val="tx1"/>
              </a:solidFill>
            </a:rPr>
            <a:t>Identify the Helpful</a:t>
          </a:r>
        </a:p>
      </dgm:t>
    </dgm:pt>
    <dgm:pt modelId="{25EBE02E-C966-4C34-93BD-8FD6233E818D}" type="parTrans" cxnId="{DA493612-2136-4E0A-86EF-C24A1B8DEF1B}">
      <dgm:prSet/>
      <dgm:spPr/>
      <dgm:t>
        <a:bodyPr/>
        <a:lstStyle/>
        <a:p>
          <a:endParaRPr lang="en-US"/>
        </a:p>
      </dgm:t>
    </dgm:pt>
    <dgm:pt modelId="{7C590BF5-695D-4C1B-BD74-19097296C316}" type="sibTrans" cxnId="{DA493612-2136-4E0A-86EF-C24A1B8DEF1B}">
      <dgm:prSet/>
      <dgm:spPr/>
      <dgm:t>
        <a:bodyPr/>
        <a:lstStyle/>
        <a:p>
          <a:endParaRPr lang="en-US"/>
        </a:p>
      </dgm:t>
    </dgm:pt>
    <dgm:pt modelId="{51CED09B-72E7-4C05-9E96-9058C323EE51}">
      <dgm:prSet phldrT="[Text]" custT="1"/>
      <dgm:spPr/>
      <dgm:t>
        <a:bodyPr anchor="ctr"/>
        <a:lstStyle/>
        <a:p>
          <a:r>
            <a:rPr lang="en-US" sz="2800" dirty="0"/>
            <a:t>Therefore, we need to identify the features that help predict the target accurately before specifying them in the algorithm</a:t>
          </a:r>
        </a:p>
      </dgm:t>
    </dgm:pt>
    <dgm:pt modelId="{6C38BCC2-9A7F-4AF5-8805-F667C9AE888F}" type="parTrans" cxnId="{AE73E25B-8E2B-4BFF-B57C-AFCC6AF95053}">
      <dgm:prSet/>
      <dgm:spPr/>
      <dgm:t>
        <a:bodyPr/>
        <a:lstStyle/>
        <a:p>
          <a:endParaRPr lang="en-US"/>
        </a:p>
      </dgm:t>
    </dgm:pt>
    <dgm:pt modelId="{3EB38A01-E2E0-47E5-A436-907998C0BD95}" type="sibTrans" cxnId="{AE73E25B-8E2B-4BFF-B57C-AFCC6AF95053}">
      <dgm:prSet/>
      <dgm:spPr/>
      <dgm:t>
        <a:bodyPr/>
        <a:lstStyle/>
        <a:p>
          <a:endParaRPr lang="en-US"/>
        </a:p>
      </dgm:t>
    </dgm:pt>
    <dgm:pt modelId="{0728D6DB-69DC-484F-997F-8A973D531D2E}" type="pres">
      <dgm:prSet presAssocID="{B5E7D1A1-95FF-4F85-8194-8BF3B622B0E0}" presName="Name0" presStyleCnt="0">
        <dgm:presLayoutVars>
          <dgm:dir/>
          <dgm:animLvl val="lvl"/>
          <dgm:resizeHandles val="exact"/>
        </dgm:presLayoutVars>
      </dgm:prSet>
      <dgm:spPr/>
    </dgm:pt>
    <dgm:pt modelId="{7327F2DE-C560-4FBC-984F-55EF8FA9F2F9}" type="pres">
      <dgm:prSet presAssocID="{0823FFD9-05FE-46A4-A5C9-8CB5BD99ED34}" presName="compositeNode" presStyleCnt="0">
        <dgm:presLayoutVars>
          <dgm:bulletEnabled val="1"/>
        </dgm:presLayoutVars>
      </dgm:prSet>
      <dgm:spPr/>
    </dgm:pt>
    <dgm:pt modelId="{8D4F980A-F0B8-425C-A18B-9577C564E95E}" type="pres">
      <dgm:prSet presAssocID="{0823FFD9-05FE-46A4-A5C9-8CB5BD99ED34}" presName="bgRect" presStyleLbl="node1" presStyleIdx="0" presStyleCnt="3"/>
      <dgm:spPr/>
    </dgm:pt>
    <dgm:pt modelId="{CF830374-1BB5-49D3-B142-E414CDD75C85}" type="pres">
      <dgm:prSet presAssocID="{0823FFD9-05FE-46A4-A5C9-8CB5BD99ED34}" presName="parentNode" presStyleLbl="node1" presStyleIdx="0" presStyleCnt="3">
        <dgm:presLayoutVars>
          <dgm:chMax val="0"/>
          <dgm:bulletEnabled val="1"/>
        </dgm:presLayoutVars>
      </dgm:prSet>
      <dgm:spPr/>
    </dgm:pt>
    <dgm:pt modelId="{2BD846E4-8122-4AE9-8241-0121E3AF65E9}" type="pres">
      <dgm:prSet presAssocID="{0823FFD9-05FE-46A4-A5C9-8CB5BD99ED34}" presName="childNode" presStyleLbl="node1" presStyleIdx="0" presStyleCnt="3">
        <dgm:presLayoutVars>
          <dgm:bulletEnabled val="1"/>
        </dgm:presLayoutVars>
      </dgm:prSet>
      <dgm:spPr/>
    </dgm:pt>
    <dgm:pt modelId="{259129BB-4928-4895-9B5A-6D298CD6B2DC}" type="pres">
      <dgm:prSet presAssocID="{42CCE9F5-6486-4332-AE56-AE8104687CBB}" presName="hSp" presStyleCnt="0"/>
      <dgm:spPr/>
    </dgm:pt>
    <dgm:pt modelId="{34D2C597-B043-43CE-B37C-FE7AF62839BB}" type="pres">
      <dgm:prSet presAssocID="{42CCE9F5-6486-4332-AE56-AE8104687CBB}" presName="vProcSp" presStyleCnt="0"/>
      <dgm:spPr/>
    </dgm:pt>
    <dgm:pt modelId="{0575C103-3D9E-47B6-8A9A-87DD3CBDD5FE}" type="pres">
      <dgm:prSet presAssocID="{42CCE9F5-6486-4332-AE56-AE8104687CBB}" presName="vSp1" presStyleCnt="0"/>
      <dgm:spPr/>
    </dgm:pt>
    <dgm:pt modelId="{C9AA7FB9-3C80-4914-B32A-676972D0A243}" type="pres">
      <dgm:prSet presAssocID="{42CCE9F5-6486-4332-AE56-AE8104687CBB}" presName="simulatedConn" presStyleLbl="solidFgAcc1" presStyleIdx="0" presStyleCnt="2"/>
      <dgm:spPr>
        <a:solidFill>
          <a:schemeClr val="accent4">
            <a:lumMod val="60000"/>
            <a:lumOff val="40000"/>
          </a:schemeClr>
        </a:solidFill>
      </dgm:spPr>
    </dgm:pt>
    <dgm:pt modelId="{2B9B7F3D-3D35-490C-9F0E-70C6570A2712}" type="pres">
      <dgm:prSet presAssocID="{42CCE9F5-6486-4332-AE56-AE8104687CBB}" presName="vSp2" presStyleCnt="0"/>
      <dgm:spPr/>
    </dgm:pt>
    <dgm:pt modelId="{80225BDB-53B9-4BD8-AF9C-55F7A9681EF2}" type="pres">
      <dgm:prSet presAssocID="{42CCE9F5-6486-4332-AE56-AE8104687CBB}" presName="sibTrans" presStyleCnt="0"/>
      <dgm:spPr/>
    </dgm:pt>
    <dgm:pt modelId="{3D651530-9665-4222-AAD4-13E72FEEA456}" type="pres">
      <dgm:prSet presAssocID="{BF21C317-A4C2-46A0-9ACD-9BA85184D23F}" presName="compositeNode" presStyleCnt="0">
        <dgm:presLayoutVars>
          <dgm:bulletEnabled val="1"/>
        </dgm:presLayoutVars>
      </dgm:prSet>
      <dgm:spPr/>
    </dgm:pt>
    <dgm:pt modelId="{35BDA4DC-F6EB-4286-900A-2D7EB14637A0}" type="pres">
      <dgm:prSet presAssocID="{BF21C317-A4C2-46A0-9ACD-9BA85184D23F}" presName="bgRect" presStyleLbl="node1" presStyleIdx="1" presStyleCnt="3"/>
      <dgm:spPr/>
    </dgm:pt>
    <dgm:pt modelId="{2631C7B0-06B4-4011-90F2-D96D2AF8846C}" type="pres">
      <dgm:prSet presAssocID="{BF21C317-A4C2-46A0-9ACD-9BA85184D23F}" presName="parentNode" presStyleLbl="node1" presStyleIdx="1" presStyleCnt="3">
        <dgm:presLayoutVars>
          <dgm:chMax val="0"/>
          <dgm:bulletEnabled val="1"/>
        </dgm:presLayoutVars>
      </dgm:prSet>
      <dgm:spPr/>
    </dgm:pt>
    <dgm:pt modelId="{411B3C03-C0C1-40AF-8529-0E5D5B3D5383}" type="pres">
      <dgm:prSet presAssocID="{BF21C317-A4C2-46A0-9ACD-9BA85184D23F}" presName="childNode" presStyleLbl="node1" presStyleIdx="1" presStyleCnt="3">
        <dgm:presLayoutVars>
          <dgm:bulletEnabled val="1"/>
        </dgm:presLayoutVars>
      </dgm:prSet>
      <dgm:spPr/>
    </dgm:pt>
    <dgm:pt modelId="{41FE462D-A0C2-4588-9225-DD0E1730885C}" type="pres">
      <dgm:prSet presAssocID="{4EB8A5A8-BEEE-44BD-9092-A8099BFADE01}" presName="hSp" presStyleCnt="0"/>
      <dgm:spPr/>
    </dgm:pt>
    <dgm:pt modelId="{1CEF69C7-1CCC-48FC-AA0B-2CE3918CE7FD}" type="pres">
      <dgm:prSet presAssocID="{4EB8A5A8-BEEE-44BD-9092-A8099BFADE01}" presName="vProcSp" presStyleCnt="0"/>
      <dgm:spPr/>
    </dgm:pt>
    <dgm:pt modelId="{F7747469-05A6-4FAC-9C37-76097A03385F}" type="pres">
      <dgm:prSet presAssocID="{4EB8A5A8-BEEE-44BD-9092-A8099BFADE01}" presName="vSp1" presStyleCnt="0"/>
      <dgm:spPr/>
    </dgm:pt>
    <dgm:pt modelId="{5DE6A3B6-3ACE-4ADD-B568-A08519F16625}" type="pres">
      <dgm:prSet presAssocID="{4EB8A5A8-BEEE-44BD-9092-A8099BFADE01}" presName="simulatedConn" presStyleLbl="solidFgAcc1" presStyleIdx="1" presStyleCnt="2"/>
      <dgm:spPr>
        <a:solidFill>
          <a:schemeClr val="accent4">
            <a:lumMod val="60000"/>
            <a:lumOff val="40000"/>
          </a:schemeClr>
        </a:solidFill>
      </dgm:spPr>
    </dgm:pt>
    <dgm:pt modelId="{F48DA1B3-6BEF-4158-AD56-4377BDC75B0A}" type="pres">
      <dgm:prSet presAssocID="{4EB8A5A8-BEEE-44BD-9092-A8099BFADE01}" presName="vSp2" presStyleCnt="0"/>
      <dgm:spPr/>
    </dgm:pt>
    <dgm:pt modelId="{1F8E7F75-89C3-4465-8B7A-CE0E71C18796}" type="pres">
      <dgm:prSet presAssocID="{4EB8A5A8-BEEE-44BD-9092-A8099BFADE01}" presName="sibTrans" presStyleCnt="0"/>
      <dgm:spPr/>
    </dgm:pt>
    <dgm:pt modelId="{0CD62C5F-3D8C-4F8C-BAEB-AA0B5FF3157F}" type="pres">
      <dgm:prSet presAssocID="{D27D4255-6921-4E5E-BB70-FA23FD88875A}" presName="compositeNode" presStyleCnt="0">
        <dgm:presLayoutVars>
          <dgm:bulletEnabled val="1"/>
        </dgm:presLayoutVars>
      </dgm:prSet>
      <dgm:spPr/>
    </dgm:pt>
    <dgm:pt modelId="{469858F8-B8AB-4D0E-BB76-0184D2DBAA1C}" type="pres">
      <dgm:prSet presAssocID="{D27D4255-6921-4E5E-BB70-FA23FD88875A}" presName="bgRect" presStyleLbl="node1" presStyleIdx="2" presStyleCnt="3"/>
      <dgm:spPr/>
    </dgm:pt>
    <dgm:pt modelId="{771E2376-82B4-42B8-AB74-DD899619E02F}" type="pres">
      <dgm:prSet presAssocID="{D27D4255-6921-4E5E-BB70-FA23FD88875A}" presName="parentNode" presStyleLbl="node1" presStyleIdx="2" presStyleCnt="3">
        <dgm:presLayoutVars>
          <dgm:chMax val="0"/>
          <dgm:bulletEnabled val="1"/>
        </dgm:presLayoutVars>
      </dgm:prSet>
      <dgm:spPr/>
    </dgm:pt>
    <dgm:pt modelId="{03D7B8D8-2019-40F7-9992-56D7D119A34B}" type="pres">
      <dgm:prSet presAssocID="{D27D4255-6921-4E5E-BB70-FA23FD88875A}" presName="childNode" presStyleLbl="node1" presStyleIdx="2" presStyleCnt="3">
        <dgm:presLayoutVars>
          <dgm:bulletEnabled val="1"/>
        </dgm:presLayoutVars>
      </dgm:prSet>
      <dgm:spPr/>
    </dgm:pt>
  </dgm:ptLst>
  <dgm:cxnLst>
    <dgm:cxn modelId="{DA493612-2136-4E0A-86EF-C24A1B8DEF1B}" srcId="{B5E7D1A1-95FF-4F85-8194-8BF3B622B0E0}" destId="{D27D4255-6921-4E5E-BB70-FA23FD88875A}" srcOrd="2" destOrd="0" parTransId="{25EBE02E-C966-4C34-93BD-8FD6233E818D}" sibTransId="{7C590BF5-695D-4C1B-BD74-19097296C316}"/>
    <dgm:cxn modelId="{2E8B8412-D856-4D8D-A09A-783D24562473}" type="presOf" srcId="{D27D4255-6921-4E5E-BB70-FA23FD88875A}" destId="{469858F8-B8AB-4D0E-BB76-0184D2DBAA1C}" srcOrd="0" destOrd="0" presId="urn:microsoft.com/office/officeart/2005/8/layout/hProcess7"/>
    <dgm:cxn modelId="{660E4C1B-AF67-401E-AEBD-DBC90DE661D5}" type="presOf" srcId="{450AA4D7-A99E-4B4A-BCC1-321E308D8045}" destId="{2BD846E4-8122-4AE9-8241-0121E3AF65E9}" srcOrd="0" destOrd="0" presId="urn:microsoft.com/office/officeart/2005/8/layout/hProcess7"/>
    <dgm:cxn modelId="{44447537-B976-497E-BDE4-580EF64DBC4D}" type="presOf" srcId="{BF21C317-A4C2-46A0-9ACD-9BA85184D23F}" destId="{2631C7B0-06B4-4011-90F2-D96D2AF8846C}" srcOrd="1" destOrd="0" presId="urn:microsoft.com/office/officeart/2005/8/layout/hProcess7"/>
    <dgm:cxn modelId="{AE73E25B-8E2B-4BFF-B57C-AFCC6AF95053}" srcId="{D27D4255-6921-4E5E-BB70-FA23FD88875A}" destId="{51CED09B-72E7-4C05-9E96-9058C323EE51}" srcOrd="0" destOrd="0" parTransId="{6C38BCC2-9A7F-4AF5-8805-F667C9AE888F}" sibTransId="{3EB38A01-E2E0-47E5-A436-907998C0BD95}"/>
    <dgm:cxn modelId="{66E2BC61-7FEF-45FE-AADC-1D99111E5283}" type="presOf" srcId="{0823FFD9-05FE-46A4-A5C9-8CB5BD99ED34}" destId="{8D4F980A-F0B8-425C-A18B-9577C564E95E}" srcOrd="0" destOrd="0" presId="urn:microsoft.com/office/officeart/2005/8/layout/hProcess7"/>
    <dgm:cxn modelId="{8F0BC26B-26DA-45DE-AFAB-FCA7E74A7B23}" type="presOf" srcId="{B5E7D1A1-95FF-4F85-8194-8BF3B622B0E0}" destId="{0728D6DB-69DC-484F-997F-8A973D531D2E}" srcOrd="0" destOrd="0" presId="urn:microsoft.com/office/officeart/2005/8/layout/hProcess7"/>
    <dgm:cxn modelId="{DBD97A6C-11B6-49AF-A3B1-8C318E856502}" type="presOf" srcId="{0823FFD9-05FE-46A4-A5C9-8CB5BD99ED34}" destId="{CF830374-1BB5-49D3-B142-E414CDD75C85}" srcOrd="1" destOrd="0" presId="urn:microsoft.com/office/officeart/2005/8/layout/hProcess7"/>
    <dgm:cxn modelId="{C0735D78-11AB-4E63-92D5-05C26D3D54DD}" type="presOf" srcId="{8B16F6E6-666D-4A67-A095-632CE273DB95}" destId="{411B3C03-C0C1-40AF-8529-0E5D5B3D5383}" srcOrd="0" destOrd="0" presId="urn:microsoft.com/office/officeart/2005/8/layout/hProcess7"/>
    <dgm:cxn modelId="{58347D82-94F5-4634-AC5D-3BCEB3E94CAD}" type="presOf" srcId="{BF21C317-A4C2-46A0-9ACD-9BA85184D23F}" destId="{35BDA4DC-F6EB-4286-900A-2D7EB14637A0}" srcOrd="0" destOrd="0" presId="urn:microsoft.com/office/officeart/2005/8/layout/hProcess7"/>
    <dgm:cxn modelId="{9C6AF082-A9C8-4A30-803F-66E4297A990F}" srcId="{BF21C317-A4C2-46A0-9ACD-9BA85184D23F}" destId="{8B16F6E6-666D-4A67-A095-632CE273DB95}" srcOrd="0" destOrd="0" parTransId="{4F3BC51A-07AF-40B5-BCA5-BBC1D0C7783A}" sibTransId="{0983DA2D-6625-483D-82D0-5DC61C81A699}"/>
    <dgm:cxn modelId="{4058198F-A1D4-4F89-BE12-FF364BA1B655}" type="presOf" srcId="{D27D4255-6921-4E5E-BB70-FA23FD88875A}" destId="{771E2376-82B4-42B8-AB74-DD899619E02F}" srcOrd="1" destOrd="0" presId="urn:microsoft.com/office/officeart/2005/8/layout/hProcess7"/>
    <dgm:cxn modelId="{EE420A9D-1C40-488B-96B0-0C5E5401DA6B}" type="presOf" srcId="{51CED09B-72E7-4C05-9E96-9058C323EE51}" destId="{03D7B8D8-2019-40F7-9992-56D7D119A34B}" srcOrd="0" destOrd="0" presId="urn:microsoft.com/office/officeart/2005/8/layout/hProcess7"/>
    <dgm:cxn modelId="{3A6FC6D4-4A97-4EF6-9996-872A5F5DCB42}" srcId="{B5E7D1A1-95FF-4F85-8194-8BF3B622B0E0}" destId="{BF21C317-A4C2-46A0-9ACD-9BA85184D23F}" srcOrd="1" destOrd="0" parTransId="{C58F3EC1-1E80-469B-AAFB-A990A7611422}" sibTransId="{4EB8A5A8-BEEE-44BD-9092-A8099BFADE01}"/>
    <dgm:cxn modelId="{FB58AADE-39BF-4671-BA98-B774393CD119}" srcId="{0823FFD9-05FE-46A4-A5C9-8CB5BD99ED34}" destId="{450AA4D7-A99E-4B4A-BCC1-321E308D8045}" srcOrd="0" destOrd="0" parTransId="{DE24BDA1-1F6B-4839-853D-84B843AB3435}" sibTransId="{5D35CDB1-756E-48FE-8AD3-D1B7B3B9D7CB}"/>
    <dgm:cxn modelId="{C896FDF5-3CC7-47F8-AA3A-EDA85D12F600}" srcId="{B5E7D1A1-95FF-4F85-8194-8BF3B622B0E0}" destId="{0823FFD9-05FE-46A4-A5C9-8CB5BD99ED34}" srcOrd="0" destOrd="0" parTransId="{D4BD91BE-3BA9-4A69-B17E-671426EEE6B6}" sibTransId="{42CCE9F5-6486-4332-AE56-AE8104687CBB}"/>
    <dgm:cxn modelId="{CEE339D6-5E85-4F70-8E24-0A9072F4DFFF}" type="presParOf" srcId="{0728D6DB-69DC-484F-997F-8A973D531D2E}" destId="{7327F2DE-C560-4FBC-984F-55EF8FA9F2F9}" srcOrd="0" destOrd="0" presId="urn:microsoft.com/office/officeart/2005/8/layout/hProcess7"/>
    <dgm:cxn modelId="{E0BAE66F-207F-4DC7-86B0-604ECEE60C9F}" type="presParOf" srcId="{7327F2DE-C560-4FBC-984F-55EF8FA9F2F9}" destId="{8D4F980A-F0B8-425C-A18B-9577C564E95E}" srcOrd="0" destOrd="0" presId="urn:microsoft.com/office/officeart/2005/8/layout/hProcess7"/>
    <dgm:cxn modelId="{BA35D517-1485-49C4-88FF-AD9D7450CEFA}" type="presParOf" srcId="{7327F2DE-C560-4FBC-984F-55EF8FA9F2F9}" destId="{CF830374-1BB5-49D3-B142-E414CDD75C85}" srcOrd="1" destOrd="0" presId="urn:microsoft.com/office/officeart/2005/8/layout/hProcess7"/>
    <dgm:cxn modelId="{09A7379B-26C3-4359-A176-AD9E7CC83E01}" type="presParOf" srcId="{7327F2DE-C560-4FBC-984F-55EF8FA9F2F9}" destId="{2BD846E4-8122-4AE9-8241-0121E3AF65E9}" srcOrd="2" destOrd="0" presId="urn:microsoft.com/office/officeart/2005/8/layout/hProcess7"/>
    <dgm:cxn modelId="{BAC3F733-57FC-4E0F-9F4E-5D9E8792935E}" type="presParOf" srcId="{0728D6DB-69DC-484F-997F-8A973D531D2E}" destId="{259129BB-4928-4895-9B5A-6D298CD6B2DC}" srcOrd="1" destOrd="0" presId="urn:microsoft.com/office/officeart/2005/8/layout/hProcess7"/>
    <dgm:cxn modelId="{6C9F90F3-D855-4B87-8368-EAFC1C4964D4}" type="presParOf" srcId="{0728D6DB-69DC-484F-997F-8A973D531D2E}" destId="{34D2C597-B043-43CE-B37C-FE7AF62839BB}" srcOrd="2" destOrd="0" presId="urn:microsoft.com/office/officeart/2005/8/layout/hProcess7"/>
    <dgm:cxn modelId="{7E497EDB-04A2-4634-BDDB-B641DFCC3FE4}" type="presParOf" srcId="{34D2C597-B043-43CE-B37C-FE7AF62839BB}" destId="{0575C103-3D9E-47B6-8A9A-87DD3CBDD5FE}" srcOrd="0" destOrd="0" presId="urn:microsoft.com/office/officeart/2005/8/layout/hProcess7"/>
    <dgm:cxn modelId="{42FD9079-6C71-4317-BD6C-1DF42CC110D8}" type="presParOf" srcId="{34D2C597-B043-43CE-B37C-FE7AF62839BB}" destId="{C9AA7FB9-3C80-4914-B32A-676972D0A243}" srcOrd="1" destOrd="0" presId="urn:microsoft.com/office/officeart/2005/8/layout/hProcess7"/>
    <dgm:cxn modelId="{03FA08EB-77AF-4E2A-9F94-76E059EC345D}" type="presParOf" srcId="{34D2C597-B043-43CE-B37C-FE7AF62839BB}" destId="{2B9B7F3D-3D35-490C-9F0E-70C6570A2712}" srcOrd="2" destOrd="0" presId="urn:microsoft.com/office/officeart/2005/8/layout/hProcess7"/>
    <dgm:cxn modelId="{A62FC7DB-D3F7-41E1-8F51-3F1976B8FC11}" type="presParOf" srcId="{0728D6DB-69DC-484F-997F-8A973D531D2E}" destId="{80225BDB-53B9-4BD8-AF9C-55F7A9681EF2}" srcOrd="3" destOrd="0" presId="urn:microsoft.com/office/officeart/2005/8/layout/hProcess7"/>
    <dgm:cxn modelId="{2A9C4A47-1A13-4F95-8F91-485288F63B6C}" type="presParOf" srcId="{0728D6DB-69DC-484F-997F-8A973D531D2E}" destId="{3D651530-9665-4222-AAD4-13E72FEEA456}" srcOrd="4" destOrd="0" presId="urn:microsoft.com/office/officeart/2005/8/layout/hProcess7"/>
    <dgm:cxn modelId="{FE4601EC-CFD5-495C-AA35-A9CA88857568}" type="presParOf" srcId="{3D651530-9665-4222-AAD4-13E72FEEA456}" destId="{35BDA4DC-F6EB-4286-900A-2D7EB14637A0}" srcOrd="0" destOrd="0" presId="urn:microsoft.com/office/officeart/2005/8/layout/hProcess7"/>
    <dgm:cxn modelId="{24A445AA-1F95-49D0-A3C3-A872835F0405}" type="presParOf" srcId="{3D651530-9665-4222-AAD4-13E72FEEA456}" destId="{2631C7B0-06B4-4011-90F2-D96D2AF8846C}" srcOrd="1" destOrd="0" presId="urn:microsoft.com/office/officeart/2005/8/layout/hProcess7"/>
    <dgm:cxn modelId="{2BE4047C-C4D2-4165-A1E2-F853CCE2B165}" type="presParOf" srcId="{3D651530-9665-4222-AAD4-13E72FEEA456}" destId="{411B3C03-C0C1-40AF-8529-0E5D5B3D5383}" srcOrd="2" destOrd="0" presId="urn:microsoft.com/office/officeart/2005/8/layout/hProcess7"/>
    <dgm:cxn modelId="{64B67808-04DE-4BA3-A67F-C0B85ED17C3C}" type="presParOf" srcId="{0728D6DB-69DC-484F-997F-8A973D531D2E}" destId="{41FE462D-A0C2-4588-9225-DD0E1730885C}" srcOrd="5" destOrd="0" presId="urn:microsoft.com/office/officeart/2005/8/layout/hProcess7"/>
    <dgm:cxn modelId="{94403A6D-DB61-404F-9128-EB766A59AAF1}" type="presParOf" srcId="{0728D6DB-69DC-484F-997F-8A973D531D2E}" destId="{1CEF69C7-1CCC-48FC-AA0B-2CE3918CE7FD}" srcOrd="6" destOrd="0" presId="urn:microsoft.com/office/officeart/2005/8/layout/hProcess7"/>
    <dgm:cxn modelId="{8D697AF9-87CB-4467-82DA-39A0BF0531ED}" type="presParOf" srcId="{1CEF69C7-1CCC-48FC-AA0B-2CE3918CE7FD}" destId="{F7747469-05A6-4FAC-9C37-76097A03385F}" srcOrd="0" destOrd="0" presId="urn:microsoft.com/office/officeart/2005/8/layout/hProcess7"/>
    <dgm:cxn modelId="{C28973C4-BEF7-4964-A4E3-8C4FE7ED34DA}" type="presParOf" srcId="{1CEF69C7-1CCC-48FC-AA0B-2CE3918CE7FD}" destId="{5DE6A3B6-3ACE-4ADD-B568-A08519F16625}" srcOrd="1" destOrd="0" presId="urn:microsoft.com/office/officeart/2005/8/layout/hProcess7"/>
    <dgm:cxn modelId="{61B3E3BA-6EAF-4C35-B53C-61D076A274B8}" type="presParOf" srcId="{1CEF69C7-1CCC-48FC-AA0B-2CE3918CE7FD}" destId="{F48DA1B3-6BEF-4158-AD56-4377BDC75B0A}" srcOrd="2" destOrd="0" presId="urn:microsoft.com/office/officeart/2005/8/layout/hProcess7"/>
    <dgm:cxn modelId="{AB09E7AF-5EE4-464B-BC66-23FA1E94D060}" type="presParOf" srcId="{0728D6DB-69DC-484F-997F-8A973D531D2E}" destId="{1F8E7F75-89C3-4465-8B7A-CE0E71C18796}" srcOrd="7" destOrd="0" presId="urn:microsoft.com/office/officeart/2005/8/layout/hProcess7"/>
    <dgm:cxn modelId="{8C8EFD11-026B-47B8-9AC2-AA90ECB39710}" type="presParOf" srcId="{0728D6DB-69DC-484F-997F-8A973D531D2E}" destId="{0CD62C5F-3D8C-4F8C-BAEB-AA0B5FF3157F}" srcOrd="8" destOrd="0" presId="urn:microsoft.com/office/officeart/2005/8/layout/hProcess7"/>
    <dgm:cxn modelId="{80319F6B-C768-43A9-92F3-27DA9D6BE6D9}" type="presParOf" srcId="{0CD62C5F-3D8C-4F8C-BAEB-AA0B5FF3157F}" destId="{469858F8-B8AB-4D0E-BB76-0184D2DBAA1C}" srcOrd="0" destOrd="0" presId="urn:microsoft.com/office/officeart/2005/8/layout/hProcess7"/>
    <dgm:cxn modelId="{D58878F9-0264-4BB1-A573-0C0C8797029B}" type="presParOf" srcId="{0CD62C5F-3D8C-4F8C-BAEB-AA0B5FF3157F}" destId="{771E2376-82B4-42B8-AB74-DD899619E02F}" srcOrd="1" destOrd="0" presId="urn:microsoft.com/office/officeart/2005/8/layout/hProcess7"/>
    <dgm:cxn modelId="{22AA4DAA-7B4B-428F-A98A-CD0FD4211F03}" type="presParOf" srcId="{0CD62C5F-3D8C-4F8C-BAEB-AA0B5FF3157F}" destId="{03D7B8D8-2019-40F7-9992-56D7D119A34B}"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EB5BFC-F5A0-45A2-9933-A1E76BA53250}"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77B717E9-705D-48B7-8FF6-0D0DBE290816}">
      <dgm:prSet phldrT="[Text]"/>
      <dgm:spPr/>
      <dgm:t>
        <a:bodyPr/>
        <a:lstStyle/>
        <a:p>
          <a:r>
            <a:rPr lang="en-US" dirty="0"/>
            <a:t>IF the feature is statistically independent of the target variable, then the feature will not help predict the target variable</a:t>
          </a:r>
        </a:p>
      </dgm:t>
    </dgm:pt>
    <dgm:pt modelId="{5F9C18DB-52EA-43D7-9F7C-5CE9F170E96F}" type="parTrans" cxnId="{1484E2A8-4D89-4F3E-990D-1CBE5FC4CBC6}">
      <dgm:prSet/>
      <dgm:spPr/>
      <dgm:t>
        <a:bodyPr/>
        <a:lstStyle/>
        <a:p>
          <a:endParaRPr lang="en-US"/>
        </a:p>
      </dgm:t>
    </dgm:pt>
    <dgm:pt modelId="{0482EA4C-F6C9-4AF8-87E1-CB158937B676}" type="sibTrans" cxnId="{1484E2A8-4D89-4F3E-990D-1CBE5FC4CBC6}">
      <dgm:prSet/>
      <dgm:spPr>
        <a:solidFill>
          <a:schemeClr val="bg1">
            <a:alpha val="90000"/>
          </a:schemeClr>
        </a:solidFill>
      </dgm:spPr>
      <dgm:t>
        <a:bodyPr/>
        <a:lstStyle/>
        <a:p>
          <a:endParaRPr lang="en-US"/>
        </a:p>
      </dgm:t>
    </dgm:pt>
    <dgm:pt modelId="{9C709685-7857-4024-B041-8428110959CB}">
      <dgm:prSet phldrT="[Text]"/>
      <dgm:spPr/>
      <dgm:t>
        <a:bodyPr/>
        <a:lstStyle/>
        <a:p>
          <a:r>
            <a:rPr lang="en-US" dirty="0"/>
            <a:t>THEN the relative frequencies (or percentages) across the target categories are the </a:t>
          </a:r>
          <a:r>
            <a:rPr lang="en-US" u="sng" dirty="0"/>
            <a:t>same</a:t>
          </a:r>
          <a:r>
            <a:rPr lang="en-US" dirty="0"/>
            <a:t> for each feature’s category</a:t>
          </a:r>
        </a:p>
      </dgm:t>
    </dgm:pt>
    <dgm:pt modelId="{7A4332D0-8A54-463F-B50F-F33D986FBC4F}" type="parTrans" cxnId="{8C3DFB4E-AEDE-4A87-901C-1F4EFFD0EB14}">
      <dgm:prSet/>
      <dgm:spPr/>
      <dgm:t>
        <a:bodyPr/>
        <a:lstStyle/>
        <a:p>
          <a:endParaRPr lang="en-US"/>
        </a:p>
      </dgm:t>
    </dgm:pt>
    <dgm:pt modelId="{ACE6FB42-EB59-4B67-A302-A5ABE147B887}" type="sibTrans" cxnId="{8C3DFB4E-AEDE-4A87-901C-1F4EFFD0EB14}">
      <dgm:prSet/>
      <dgm:spPr>
        <a:solidFill>
          <a:schemeClr val="bg1">
            <a:alpha val="90000"/>
          </a:schemeClr>
        </a:solidFill>
      </dgm:spPr>
      <dgm:t>
        <a:bodyPr/>
        <a:lstStyle/>
        <a:p>
          <a:endParaRPr lang="en-US"/>
        </a:p>
      </dgm:t>
    </dgm:pt>
    <mc:AlternateContent xmlns:mc="http://schemas.openxmlformats.org/markup-compatibility/2006" xmlns:a14="http://schemas.microsoft.com/office/drawing/2010/main">
      <mc:Choice Requires="a14">
        <dgm:pt modelId="{C3D20CA2-1CC9-4DA3-AF5E-5E7D453F4852}">
          <dgm:prSet phldrT="[Text]"/>
          <dgm:spPr/>
          <dgm:t>
            <a:bodyPr/>
            <a:lstStyle/>
            <a:p>
              <a:r>
                <a:rPr lang="en-US" dirty="0"/>
                <a:t>THEREFORE, the common relative frequencies are be estimated by </a:t>
              </a:r>
              <a14:m>
                <m:oMath xmlns:m="http://schemas.openxmlformats.org/officeDocument/2006/math">
                  <m:f>
                    <m:fPr>
                      <m:type m:val="lin"/>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r>
                            <a:rPr lang="en-US" i="1">
                              <a:latin typeface="Cambria Math" panose="02040503050406030204" pitchFamily="18" charset="0"/>
                            </a:rPr>
                            <m:t>𝑗</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r>
                            <a:rPr lang="en-US" b="0" i="1" smtClean="0">
                              <a:latin typeface="Cambria Math" panose="02040503050406030204" pitchFamily="18" charset="0"/>
                            </a:rPr>
                            <m:t>+</m:t>
                          </m:r>
                        </m:sub>
                      </m:sSub>
                    </m:den>
                  </m:f>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𝐾</m:t>
                  </m:r>
                </m:oMath>
              </a14:m>
              <a:endParaRPr lang="en-US" dirty="0"/>
            </a:p>
          </dgm:t>
        </dgm:pt>
      </mc:Choice>
      <mc:Fallback xmlns="">
        <dgm:pt modelId="{C3D20CA2-1CC9-4DA3-AF5E-5E7D453F4852}">
          <dgm:prSet phldrT="[Text]"/>
          <dgm:spPr/>
          <dgm:t>
            <a:bodyPr/>
            <a:lstStyle/>
            <a:p>
              <a:r>
                <a:rPr lang="en-US" dirty="0"/>
                <a:t>THEREFORE, the common relative frequencies are be estimated by </a:t>
              </a:r>
              <a:r>
                <a:rPr lang="en-US" i="0">
                  <a:latin typeface="Cambria Math" panose="02040503050406030204" pitchFamily="18" charset="0"/>
                </a:rPr>
                <a:t>𝑛_(+𝑗)∕𝑛_(+</a:t>
              </a:r>
              <a:r>
                <a:rPr lang="en-US" b="0" i="0">
                  <a:latin typeface="Cambria Math" panose="02040503050406030204" pitchFamily="18" charset="0"/>
                </a:rPr>
                <a:t>+) ,𝑗=1,…,𝐾</a:t>
              </a:r>
              <a:endParaRPr lang="en-US" dirty="0"/>
            </a:p>
          </dgm:t>
        </dgm:pt>
      </mc:Fallback>
    </mc:AlternateContent>
    <dgm:pt modelId="{7E4861B4-2C69-4C8B-9A88-1EB12BA769D0}" type="parTrans" cxnId="{DF9EBF74-E159-4260-BF76-6B59B3097BF2}">
      <dgm:prSet/>
      <dgm:spPr/>
      <dgm:t>
        <a:bodyPr/>
        <a:lstStyle/>
        <a:p>
          <a:endParaRPr lang="en-US"/>
        </a:p>
      </dgm:t>
    </dgm:pt>
    <dgm:pt modelId="{E9C32032-9C32-4578-AFBA-ABBC67C041F0}" type="sibTrans" cxnId="{DF9EBF74-E159-4260-BF76-6B59B3097BF2}">
      <dgm:prSet/>
      <dgm:spPr>
        <a:solidFill>
          <a:schemeClr val="bg1">
            <a:alpha val="90000"/>
          </a:schemeClr>
        </a:solidFill>
      </dgm:spPr>
      <dgm:t>
        <a:bodyPr/>
        <a:lstStyle/>
        <a:p>
          <a:endParaRPr lang="en-US"/>
        </a:p>
      </dgm:t>
    </dgm:pt>
    <mc:AlternateContent xmlns:mc="http://schemas.openxmlformats.org/markup-compatibility/2006" xmlns:a14="http://schemas.microsoft.com/office/drawing/2010/main">
      <mc:Choice Requires="a14">
        <dgm:pt modelId="{7B0D114F-E444-4D4E-B5D8-E7F2AC80ABDA}">
          <dgm:prSet phldrT="[Text]"/>
          <dgm:spPr/>
          <dgm:t>
            <a:bodyPr/>
            <a:lstStyle/>
            <a:p>
              <a:r>
                <a:rPr lang="en-US" dirty="0"/>
                <a:t>HENCE, the expected count in the </a:t>
              </a: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en-US" dirty="0"/>
                <a:t> cell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sub>
                  </m:sSub>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m:t>
                          </m:r>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m:t>
                          </m:r>
                        </m:sub>
                      </m:sSub>
                    </m:den>
                  </m:f>
                </m:oMath>
              </a14:m>
              <a:endParaRPr lang="en-US" dirty="0"/>
            </a:p>
          </dgm:t>
        </dgm:pt>
      </mc:Choice>
      <mc:Fallback xmlns="">
        <dgm:pt modelId="{7B0D114F-E444-4D4E-B5D8-E7F2AC80ABDA}">
          <dgm:prSet phldrT="[Text]"/>
          <dgm:spPr/>
          <dgm:t>
            <a:bodyPr/>
            <a:lstStyle/>
            <a:p>
              <a:r>
                <a:rPr lang="en-US" dirty="0"/>
                <a:t>HENCE, the expected count in the </a:t>
              </a:r>
              <a:r>
                <a:rPr lang="en-US" i="0">
                  <a:latin typeface="Cambria Math" panose="02040503050406030204" pitchFamily="18" charset="0"/>
                </a:rPr>
                <a:t>(</a:t>
              </a:r>
              <a:r>
                <a:rPr lang="en-US" b="0" i="0">
                  <a:latin typeface="Cambria Math" panose="02040503050406030204" pitchFamily="18" charset="0"/>
                </a:rPr>
                <a:t>𝑖,𝑗)</a:t>
              </a:r>
              <a:r>
                <a:rPr lang="en-US" dirty="0"/>
                <a:t> cell is </a:t>
              </a:r>
              <a:r>
                <a:rPr lang="en-US" b="0" i="0">
                  <a:latin typeface="Cambria Math" panose="02040503050406030204" pitchFamily="18" charset="0"/>
                </a:rPr>
                <a:t>𝐸_𝑖𝑗=𝑛_(𝑖+)  𝑛_(+𝑗)/𝑛_(++) </a:t>
              </a:r>
              <a:endParaRPr lang="en-US" dirty="0"/>
            </a:p>
          </dgm:t>
        </dgm:pt>
      </mc:Fallback>
    </mc:AlternateContent>
    <dgm:pt modelId="{BFD90594-C440-49A6-B710-38A79070B043}" type="parTrans" cxnId="{6AA2D6BB-2B3C-4FDD-B962-3648679790E6}">
      <dgm:prSet/>
      <dgm:spPr/>
      <dgm:t>
        <a:bodyPr/>
        <a:lstStyle/>
        <a:p>
          <a:endParaRPr lang="en-US"/>
        </a:p>
      </dgm:t>
    </dgm:pt>
    <dgm:pt modelId="{0FB6981D-2065-4761-9C31-173C1CF8754A}" type="sibTrans" cxnId="{6AA2D6BB-2B3C-4FDD-B962-3648679790E6}">
      <dgm:prSet/>
      <dgm:spPr/>
      <dgm:t>
        <a:bodyPr/>
        <a:lstStyle/>
        <a:p>
          <a:endParaRPr lang="en-US"/>
        </a:p>
      </dgm:t>
    </dgm:pt>
    <dgm:pt modelId="{C93D79C6-E0CD-45DC-BB29-558876D3AF12}" type="pres">
      <dgm:prSet presAssocID="{9FEB5BFC-F5A0-45A2-9933-A1E76BA53250}" presName="outerComposite" presStyleCnt="0">
        <dgm:presLayoutVars>
          <dgm:chMax val="5"/>
          <dgm:dir val="rev"/>
          <dgm:resizeHandles val="exact"/>
        </dgm:presLayoutVars>
      </dgm:prSet>
      <dgm:spPr/>
    </dgm:pt>
    <dgm:pt modelId="{27B2EDD5-7FE7-416E-9D44-813A617B0C6F}" type="pres">
      <dgm:prSet presAssocID="{9FEB5BFC-F5A0-45A2-9933-A1E76BA53250}" presName="dummyMaxCanvas" presStyleCnt="0">
        <dgm:presLayoutVars/>
      </dgm:prSet>
      <dgm:spPr/>
    </dgm:pt>
    <dgm:pt modelId="{F4C794F1-6959-4561-B210-2EEE8983DBBB}" type="pres">
      <dgm:prSet presAssocID="{9FEB5BFC-F5A0-45A2-9933-A1E76BA53250}" presName="FourNodes_1" presStyleLbl="node1" presStyleIdx="0" presStyleCnt="4">
        <dgm:presLayoutVars>
          <dgm:bulletEnabled val="1"/>
        </dgm:presLayoutVars>
      </dgm:prSet>
      <dgm:spPr/>
    </dgm:pt>
    <dgm:pt modelId="{BD9EE206-5AC5-4641-99EC-E3FDBBAC70E7}" type="pres">
      <dgm:prSet presAssocID="{9FEB5BFC-F5A0-45A2-9933-A1E76BA53250}" presName="FourNodes_2" presStyleLbl="node1" presStyleIdx="1" presStyleCnt="4">
        <dgm:presLayoutVars>
          <dgm:bulletEnabled val="1"/>
        </dgm:presLayoutVars>
      </dgm:prSet>
      <dgm:spPr/>
    </dgm:pt>
    <dgm:pt modelId="{E53EA39B-D4A4-43EC-BA5B-A7D245813746}" type="pres">
      <dgm:prSet presAssocID="{9FEB5BFC-F5A0-45A2-9933-A1E76BA53250}" presName="FourNodes_3" presStyleLbl="node1" presStyleIdx="2" presStyleCnt="4">
        <dgm:presLayoutVars>
          <dgm:bulletEnabled val="1"/>
        </dgm:presLayoutVars>
      </dgm:prSet>
      <dgm:spPr/>
    </dgm:pt>
    <dgm:pt modelId="{58F19910-06A9-4FA8-935D-5903561F865F}" type="pres">
      <dgm:prSet presAssocID="{9FEB5BFC-F5A0-45A2-9933-A1E76BA53250}" presName="FourNodes_4" presStyleLbl="node1" presStyleIdx="3" presStyleCnt="4">
        <dgm:presLayoutVars>
          <dgm:bulletEnabled val="1"/>
        </dgm:presLayoutVars>
      </dgm:prSet>
      <dgm:spPr/>
    </dgm:pt>
    <dgm:pt modelId="{7DD9E798-6712-4E09-8849-DA2B23FB2DAF}" type="pres">
      <dgm:prSet presAssocID="{9FEB5BFC-F5A0-45A2-9933-A1E76BA53250}" presName="FourConn_1-2" presStyleLbl="fgAccFollowNode1" presStyleIdx="0" presStyleCnt="3">
        <dgm:presLayoutVars>
          <dgm:bulletEnabled val="1"/>
        </dgm:presLayoutVars>
      </dgm:prSet>
      <dgm:spPr/>
    </dgm:pt>
    <dgm:pt modelId="{BD0C5D94-23EA-459B-80DE-36F0D0C85536}" type="pres">
      <dgm:prSet presAssocID="{9FEB5BFC-F5A0-45A2-9933-A1E76BA53250}" presName="FourConn_2-3" presStyleLbl="fgAccFollowNode1" presStyleIdx="1" presStyleCnt="3">
        <dgm:presLayoutVars>
          <dgm:bulletEnabled val="1"/>
        </dgm:presLayoutVars>
      </dgm:prSet>
      <dgm:spPr/>
    </dgm:pt>
    <dgm:pt modelId="{52066F07-F03D-44BD-8FEC-686A98D9F4A6}" type="pres">
      <dgm:prSet presAssocID="{9FEB5BFC-F5A0-45A2-9933-A1E76BA53250}" presName="FourConn_3-4" presStyleLbl="fgAccFollowNode1" presStyleIdx="2" presStyleCnt="3">
        <dgm:presLayoutVars>
          <dgm:bulletEnabled val="1"/>
        </dgm:presLayoutVars>
      </dgm:prSet>
      <dgm:spPr/>
    </dgm:pt>
    <dgm:pt modelId="{9A20251C-0BC1-4FFF-A861-6484D19BEC22}" type="pres">
      <dgm:prSet presAssocID="{9FEB5BFC-F5A0-45A2-9933-A1E76BA53250}" presName="FourNodes_1_text" presStyleLbl="node1" presStyleIdx="3" presStyleCnt="4">
        <dgm:presLayoutVars>
          <dgm:bulletEnabled val="1"/>
        </dgm:presLayoutVars>
      </dgm:prSet>
      <dgm:spPr/>
    </dgm:pt>
    <dgm:pt modelId="{ADEF5E8E-A39F-4EB4-80C5-20CE3C0E3C86}" type="pres">
      <dgm:prSet presAssocID="{9FEB5BFC-F5A0-45A2-9933-A1E76BA53250}" presName="FourNodes_2_text" presStyleLbl="node1" presStyleIdx="3" presStyleCnt="4">
        <dgm:presLayoutVars>
          <dgm:bulletEnabled val="1"/>
        </dgm:presLayoutVars>
      </dgm:prSet>
      <dgm:spPr/>
    </dgm:pt>
    <dgm:pt modelId="{0DBBA5F4-CA17-423C-84D2-1017EA51C971}" type="pres">
      <dgm:prSet presAssocID="{9FEB5BFC-F5A0-45A2-9933-A1E76BA53250}" presName="FourNodes_3_text" presStyleLbl="node1" presStyleIdx="3" presStyleCnt="4">
        <dgm:presLayoutVars>
          <dgm:bulletEnabled val="1"/>
        </dgm:presLayoutVars>
      </dgm:prSet>
      <dgm:spPr/>
    </dgm:pt>
    <dgm:pt modelId="{CBF6AB72-06F7-477C-B1FE-5C4962BEEFC9}" type="pres">
      <dgm:prSet presAssocID="{9FEB5BFC-F5A0-45A2-9933-A1E76BA53250}" presName="FourNodes_4_text" presStyleLbl="node1" presStyleIdx="3" presStyleCnt="4">
        <dgm:presLayoutVars>
          <dgm:bulletEnabled val="1"/>
        </dgm:presLayoutVars>
      </dgm:prSet>
      <dgm:spPr/>
    </dgm:pt>
  </dgm:ptLst>
  <dgm:cxnLst>
    <dgm:cxn modelId="{C174681C-397B-4681-91BE-B93C42EB16F7}" type="presOf" srcId="{E9C32032-9C32-4578-AFBA-ABBC67C041F0}" destId="{52066F07-F03D-44BD-8FEC-686A98D9F4A6}" srcOrd="0" destOrd="0" presId="urn:microsoft.com/office/officeart/2005/8/layout/vProcess5"/>
    <dgm:cxn modelId="{1AEF012F-0724-43B6-A7CA-2E41BA961388}" type="presOf" srcId="{7B0D114F-E444-4D4E-B5D8-E7F2AC80ABDA}" destId="{CBF6AB72-06F7-477C-B1FE-5C4962BEEFC9}" srcOrd="1" destOrd="0" presId="urn:microsoft.com/office/officeart/2005/8/layout/vProcess5"/>
    <dgm:cxn modelId="{82136E3D-CAAB-4CEE-A69C-52A9D3FD6233}" type="presOf" srcId="{77B717E9-705D-48B7-8FF6-0D0DBE290816}" destId="{F4C794F1-6959-4561-B210-2EEE8983DBBB}" srcOrd="0" destOrd="0" presId="urn:microsoft.com/office/officeart/2005/8/layout/vProcess5"/>
    <dgm:cxn modelId="{1F7D874C-C8AB-404D-A05F-B609BB1C03D9}" type="presOf" srcId="{9FEB5BFC-F5A0-45A2-9933-A1E76BA53250}" destId="{C93D79C6-E0CD-45DC-BB29-558876D3AF12}" srcOrd="0" destOrd="0" presId="urn:microsoft.com/office/officeart/2005/8/layout/vProcess5"/>
    <dgm:cxn modelId="{8C3DFB4E-AEDE-4A87-901C-1F4EFFD0EB14}" srcId="{9FEB5BFC-F5A0-45A2-9933-A1E76BA53250}" destId="{9C709685-7857-4024-B041-8428110959CB}" srcOrd="1" destOrd="0" parTransId="{7A4332D0-8A54-463F-B50F-F33D986FBC4F}" sibTransId="{ACE6FB42-EB59-4B67-A302-A5ABE147B887}"/>
    <dgm:cxn modelId="{DF9EBF74-E159-4260-BF76-6B59B3097BF2}" srcId="{9FEB5BFC-F5A0-45A2-9933-A1E76BA53250}" destId="{C3D20CA2-1CC9-4DA3-AF5E-5E7D453F4852}" srcOrd="2" destOrd="0" parTransId="{7E4861B4-2C69-4C8B-9A88-1EB12BA769D0}" sibTransId="{E9C32032-9C32-4578-AFBA-ABBC67C041F0}"/>
    <dgm:cxn modelId="{D5888976-D93D-4750-A682-ECF0553A71A6}" type="presOf" srcId="{7B0D114F-E444-4D4E-B5D8-E7F2AC80ABDA}" destId="{58F19910-06A9-4FA8-935D-5903561F865F}" srcOrd="0" destOrd="0" presId="urn:microsoft.com/office/officeart/2005/8/layout/vProcess5"/>
    <dgm:cxn modelId="{D8E70590-9274-4641-B7FB-3CD40F4F3D04}" type="presOf" srcId="{ACE6FB42-EB59-4B67-A302-A5ABE147B887}" destId="{BD0C5D94-23EA-459B-80DE-36F0D0C85536}" srcOrd="0" destOrd="0" presId="urn:microsoft.com/office/officeart/2005/8/layout/vProcess5"/>
    <dgm:cxn modelId="{1484E2A8-4D89-4F3E-990D-1CBE5FC4CBC6}" srcId="{9FEB5BFC-F5A0-45A2-9933-A1E76BA53250}" destId="{77B717E9-705D-48B7-8FF6-0D0DBE290816}" srcOrd="0" destOrd="0" parTransId="{5F9C18DB-52EA-43D7-9F7C-5CE9F170E96F}" sibTransId="{0482EA4C-F6C9-4AF8-87E1-CB158937B676}"/>
    <dgm:cxn modelId="{6AA2D6BB-2B3C-4FDD-B962-3648679790E6}" srcId="{9FEB5BFC-F5A0-45A2-9933-A1E76BA53250}" destId="{7B0D114F-E444-4D4E-B5D8-E7F2AC80ABDA}" srcOrd="3" destOrd="0" parTransId="{BFD90594-C440-49A6-B710-38A79070B043}" sibTransId="{0FB6981D-2065-4761-9C31-173C1CF8754A}"/>
    <dgm:cxn modelId="{F95378CC-1672-44C6-8C3E-E3500E4C4DBC}" type="presOf" srcId="{9C709685-7857-4024-B041-8428110959CB}" destId="{BD9EE206-5AC5-4641-99EC-E3FDBBAC70E7}" srcOrd="0" destOrd="0" presId="urn:microsoft.com/office/officeart/2005/8/layout/vProcess5"/>
    <dgm:cxn modelId="{CC9F45D0-663D-44B0-BED4-7D2FEC297567}" type="presOf" srcId="{0482EA4C-F6C9-4AF8-87E1-CB158937B676}" destId="{7DD9E798-6712-4E09-8849-DA2B23FB2DAF}" srcOrd="0" destOrd="0" presId="urn:microsoft.com/office/officeart/2005/8/layout/vProcess5"/>
    <dgm:cxn modelId="{AC7185E6-63FC-40CC-8B13-FAAC26274C46}" type="presOf" srcId="{9C709685-7857-4024-B041-8428110959CB}" destId="{ADEF5E8E-A39F-4EB4-80C5-20CE3C0E3C86}" srcOrd="1" destOrd="0" presId="urn:microsoft.com/office/officeart/2005/8/layout/vProcess5"/>
    <dgm:cxn modelId="{81EB86F0-E7E7-480A-B9C1-BE32D2A76087}" type="presOf" srcId="{C3D20CA2-1CC9-4DA3-AF5E-5E7D453F4852}" destId="{0DBBA5F4-CA17-423C-84D2-1017EA51C971}" srcOrd="1" destOrd="0" presId="urn:microsoft.com/office/officeart/2005/8/layout/vProcess5"/>
    <dgm:cxn modelId="{B0993BFD-C0E6-4813-8EC5-4F91C523ECD8}" type="presOf" srcId="{77B717E9-705D-48B7-8FF6-0D0DBE290816}" destId="{9A20251C-0BC1-4FFF-A861-6484D19BEC22}" srcOrd="1" destOrd="0" presId="urn:microsoft.com/office/officeart/2005/8/layout/vProcess5"/>
    <dgm:cxn modelId="{8C674BFE-23DE-479C-90C6-5C7A45C3E3CD}" type="presOf" srcId="{C3D20CA2-1CC9-4DA3-AF5E-5E7D453F4852}" destId="{E53EA39B-D4A4-43EC-BA5B-A7D245813746}" srcOrd="0" destOrd="0" presId="urn:microsoft.com/office/officeart/2005/8/layout/vProcess5"/>
    <dgm:cxn modelId="{1252BB55-5458-4177-8133-F225912D4B34}" type="presParOf" srcId="{C93D79C6-E0CD-45DC-BB29-558876D3AF12}" destId="{27B2EDD5-7FE7-416E-9D44-813A617B0C6F}" srcOrd="0" destOrd="0" presId="urn:microsoft.com/office/officeart/2005/8/layout/vProcess5"/>
    <dgm:cxn modelId="{85E18CE6-204B-4B2A-A319-21F55DADB539}" type="presParOf" srcId="{C93D79C6-E0CD-45DC-BB29-558876D3AF12}" destId="{F4C794F1-6959-4561-B210-2EEE8983DBBB}" srcOrd="1" destOrd="0" presId="urn:microsoft.com/office/officeart/2005/8/layout/vProcess5"/>
    <dgm:cxn modelId="{8FD2B5A3-D823-4D3F-9784-A26070AEE8F7}" type="presParOf" srcId="{C93D79C6-E0CD-45DC-BB29-558876D3AF12}" destId="{BD9EE206-5AC5-4641-99EC-E3FDBBAC70E7}" srcOrd="2" destOrd="0" presId="urn:microsoft.com/office/officeart/2005/8/layout/vProcess5"/>
    <dgm:cxn modelId="{6570F6F1-7F6B-438D-8664-4AE07127C563}" type="presParOf" srcId="{C93D79C6-E0CD-45DC-BB29-558876D3AF12}" destId="{E53EA39B-D4A4-43EC-BA5B-A7D245813746}" srcOrd="3" destOrd="0" presId="urn:microsoft.com/office/officeart/2005/8/layout/vProcess5"/>
    <dgm:cxn modelId="{48096167-B404-4BA2-AC39-B68F734EF22F}" type="presParOf" srcId="{C93D79C6-E0CD-45DC-BB29-558876D3AF12}" destId="{58F19910-06A9-4FA8-935D-5903561F865F}" srcOrd="4" destOrd="0" presId="urn:microsoft.com/office/officeart/2005/8/layout/vProcess5"/>
    <dgm:cxn modelId="{47DB2BA5-EFC3-461E-9DCB-ECCCD4DCC1BE}" type="presParOf" srcId="{C93D79C6-E0CD-45DC-BB29-558876D3AF12}" destId="{7DD9E798-6712-4E09-8849-DA2B23FB2DAF}" srcOrd="5" destOrd="0" presId="urn:microsoft.com/office/officeart/2005/8/layout/vProcess5"/>
    <dgm:cxn modelId="{FD0FC94E-0A60-4AE6-8B63-EB172822B45B}" type="presParOf" srcId="{C93D79C6-E0CD-45DC-BB29-558876D3AF12}" destId="{BD0C5D94-23EA-459B-80DE-36F0D0C85536}" srcOrd="6" destOrd="0" presId="urn:microsoft.com/office/officeart/2005/8/layout/vProcess5"/>
    <dgm:cxn modelId="{4502B12D-4D66-4BB9-BC6C-3E68A9B51795}" type="presParOf" srcId="{C93D79C6-E0CD-45DC-BB29-558876D3AF12}" destId="{52066F07-F03D-44BD-8FEC-686A98D9F4A6}" srcOrd="7" destOrd="0" presId="urn:microsoft.com/office/officeart/2005/8/layout/vProcess5"/>
    <dgm:cxn modelId="{94AFBCCB-EE06-4F99-9E06-C6E7DAB495BD}" type="presParOf" srcId="{C93D79C6-E0CD-45DC-BB29-558876D3AF12}" destId="{9A20251C-0BC1-4FFF-A861-6484D19BEC22}" srcOrd="8" destOrd="0" presId="urn:microsoft.com/office/officeart/2005/8/layout/vProcess5"/>
    <dgm:cxn modelId="{0A7087B9-9BD6-4B8A-A549-35395DB56FA0}" type="presParOf" srcId="{C93D79C6-E0CD-45DC-BB29-558876D3AF12}" destId="{ADEF5E8E-A39F-4EB4-80C5-20CE3C0E3C86}" srcOrd="9" destOrd="0" presId="urn:microsoft.com/office/officeart/2005/8/layout/vProcess5"/>
    <dgm:cxn modelId="{F8E5AC66-813F-41EE-81D9-DE4AD9D3FD42}" type="presParOf" srcId="{C93D79C6-E0CD-45DC-BB29-558876D3AF12}" destId="{0DBBA5F4-CA17-423C-84D2-1017EA51C971}" srcOrd="10" destOrd="0" presId="urn:microsoft.com/office/officeart/2005/8/layout/vProcess5"/>
    <dgm:cxn modelId="{F73DE59C-FA88-4AD1-A93B-4E6F84C81F65}" type="presParOf" srcId="{C93D79C6-E0CD-45DC-BB29-558876D3AF12}" destId="{CBF6AB72-06F7-477C-B1FE-5C4962BEEFC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EB5BFC-F5A0-45A2-9933-A1E76BA53250}"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77B717E9-705D-48B7-8FF6-0D0DBE290816}">
      <dgm:prSet phldrT="[Text]"/>
      <dgm:spPr/>
      <dgm:t>
        <a:bodyPr/>
        <a:lstStyle/>
        <a:p>
          <a:r>
            <a:rPr lang="en-US" dirty="0"/>
            <a:t>IF the feature is statistically independent of the target variable, then the feature will not help predict the target variable</a:t>
          </a:r>
        </a:p>
      </dgm:t>
    </dgm:pt>
    <dgm:pt modelId="{5F9C18DB-52EA-43D7-9F7C-5CE9F170E96F}" type="parTrans" cxnId="{1484E2A8-4D89-4F3E-990D-1CBE5FC4CBC6}">
      <dgm:prSet/>
      <dgm:spPr/>
      <dgm:t>
        <a:bodyPr/>
        <a:lstStyle/>
        <a:p>
          <a:endParaRPr lang="en-US"/>
        </a:p>
      </dgm:t>
    </dgm:pt>
    <dgm:pt modelId="{0482EA4C-F6C9-4AF8-87E1-CB158937B676}" type="sibTrans" cxnId="{1484E2A8-4D89-4F3E-990D-1CBE5FC4CBC6}">
      <dgm:prSet/>
      <dgm:spPr>
        <a:solidFill>
          <a:schemeClr val="bg1">
            <a:alpha val="90000"/>
          </a:schemeClr>
        </a:solidFill>
      </dgm:spPr>
      <dgm:t>
        <a:bodyPr/>
        <a:lstStyle/>
        <a:p>
          <a:endParaRPr lang="en-US"/>
        </a:p>
      </dgm:t>
    </dgm:pt>
    <dgm:pt modelId="{9C709685-7857-4024-B041-8428110959CB}">
      <dgm:prSet phldrT="[Text]"/>
      <dgm:spPr/>
      <dgm:t>
        <a:bodyPr/>
        <a:lstStyle/>
        <a:p>
          <a:r>
            <a:rPr lang="en-US" dirty="0"/>
            <a:t>THEN the relative frequencies (or percentages) across the target categories are the </a:t>
          </a:r>
          <a:r>
            <a:rPr lang="en-US" u="sng" dirty="0"/>
            <a:t>same</a:t>
          </a:r>
          <a:r>
            <a:rPr lang="en-US" dirty="0"/>
            <a:t> for each feature’s category</a:t>
          </a:r>
        </a:p>
      </dgm:t>
    </dgm:pt>
    <dgm:pt modelId="{7A4332D0-8A54-463F-B50F-F33D986FBC4F}" type="parTrans" cxnId="{8C3DFB4E-AEDE-4A87-901C-1F4EFFD0EB14}">
      <dgm:prSet/>
      <dgm:spPr/>
      <dgm:t>
        <a:bodyPr/>
        <a:lstStyle/>
        <a:p>
          <a:endParaRPr lang="en-US"/>
        </a:p>
      </dgm:t>
    </dgm:pt>
    <dgm:pt modelId="{ACE6FB42-EB59-4B67-A302-A5ABE147B887}" type="sibTrans" cxnId="{8C3DFB4E-AEDE-4A87-901C-1F4EFFD0EB14}">
      <dgm:prSet/>
      <dgm:spPr>
        <a:solidFill>
          <a:schemeClr val="bg1">
            <a:alpha val="90000"/>
          </a:schemeClr>
        </a:solidFill>
      </dgm:spPr>
      <dgm:t>
        <a:bodyPr/>
        <a:lstStyle/>
        <a:p>
          <a:endParaRPr lang="en-US"/>
        </a:p>
      </dgm:t>
    </dgm:pt>
    <dgm:pt modelId="{C3D20CA2-1CC9-4DA3-AF5E-5E7D453F4852}">
      <dgm:prSet phldrT="[Text]"/>
      <dgm:spPr>
        <a:blipFill>
          <a:blip xmlns:r="http://schemas.openxmlformats.org/officeDocument/2006/relationships" r:embed="rId1"/>
          <a:stretch>
            <a:fillRect t="-12500" b="-67500"/>
          </a:stretch>
        </a:blipFill>
      </dgm:spPr>
      <dgm:t>
        <a:bodyPr/>
        <a:lstStyle/>
        <a:p>
          <a:r>
            <a:rPr lang="en-US">
              <a:noFill/>
            </a:rPr>
            <a:t> </a:t>
          </a:r>
        </a:p>
      </dgm:t>
    </dgm:pt>
    <dgm:pt modelId="{7E4861B4-2C69-4C8B-9A88-1EB12BA769D0}" type="parTrans" cxnId="{DF9EBF74-E159-4260-BF76-6B59B3097BF2}">
      <dgm:prSet/>
      <dgm:spPr/>
      <dgm:t>
        <a:bodyPr/>
        <a:lstStyle/>
        <a:p>
          <a:endParaRPr lang="en-US"/>
        </a:p>
      </dgm:t>
    </dgm:pt>
    <dgm:pt modelId="{E9C32032-9C32-4578-AFBA-ABBC67C041F0}" type="sibTrans" cxnId="{DF9EBF74-E159-4260-BF76-6B59B3097BF2}">
      <dgm:prSet/>
      <dgm:spPr>
        <a:solidFill>
          <a:schemeClr val="bg1">
            <a:alpha val="90000"/>
          </a:schemeClr>
        </a:solidFill>
      </dgm:spPr>
      <dgm:t>
        <a:bodyPr/>
        <a:lstStyle/>
        <a:p>
          <a:endParaRPr lang="en-US"/>
        </a:p>
      </dgm:t>
    </dgm:pt>
    <dgm:pt modelId="{7B0D114F-E444-4D4E-B5D8-E7F2AC80ABDA}">
      <dgm:prSet phldrT="[Text]"/>
      <dgm:spPr>
        <a:blipFill>
          <a:blip xmlns:r="http://schemas.openxmlformats.org/officeDocument/2006/relationships" r:embed="rId2"/>
          <a:stretch>
            <a:fillRect/>
          </a:stretch>
        </a:blipFill>
      </dgm:spPr>
      <dgm:t>
        <a:bodyPr/>
        <a:lstStyle/>
        <a:p>
          <a:r>
            <a:rPr lang="en-US">
              <a:noFill/>
            </a:rPr>
            <a:t> </a:t>
          </a:r>
        </a:p>
      </dgm:t>
    </dgm:pt>
    <dgm:pt modelId="{BFD90594-C440-49A6-B710-38A79070B043}" type="parTrans" cxnId="{6AA2D6BB-2B3C-4FDD-B962-3648679790E6}">
      <dgm:prSet/>
      <dgm:spPr/>
      <dgm:t>
        <a:bodyPr/>
        <a:lstStyle/>
        <a:p>
          <a:endParaRPr lang="en-US"/>
        </a:p>
      </dgm:t>
    </dgm:pt>
    <dgm:pt modelId="{0FB6981D-2065-4761-9C31-173C1CF8754A}" type="sibTrans" cxnId="{6AA2D6BB-2B3C-4FDD-B962-3648679790E6}">
      <dgm:prSet/>
      <dgm:spPr/>
      <dgm:t>
        <a:bodyPr/>
        <a:lstStyle/>
        <a:p>
          <a:endParaRPr lang="en-US"/>
        </a:p>
      </dgm:t>
    </dgm:pt>
    <dgm:pt modelId="{C93D79C6-E0CD-45DC-BB29-558876D3AF12}" type="pres">
      <dgm:prSet presAssocID="{9FEB5BFC-F5A0-45A2-9933-A1E76BA53250}" presName="outerComposite" presStyleCnt="0">
        <dgm:presLayoutVars>
          <dgm:chMax val="5"/>
          <dgm:dir val="rev"/>
          <dgm:resizeHandles val="exact"/>
        </dgm:presLayoutVars>
      </dgm:prSet>
      <dgm:spPr/>
    </dgm:pt>
    <dgm:pt modelId="{27B2EDD5-7FE7-416E-9D44-813A617B0C6F}" type="pres">
      <dgm:prSet presAssocID="{9FEB5BFC-F5A0-45A2-9933-A1E76BA53250}" presName="dummyMaxCanvas" presStyleCnt="0">
        <dgm:presLayoutVars/>
      </dgm:prSet>
      <dgm:spPr/>
    </dgm:pt>
    <dgm:pt modelId="{F4C794F1-6959-4561-B210-2EEE8983DBBB}" type="pres">
      <dgm:prSet presAssocID="{9FEB5BFC-F5A0-45A2-9933-A1E76BA53250}" presName="FourNodes_1" presStyleLbl="node1" presStyleIdx="0" presStyleCnt="4">
        <dgm:presLayoutVars>
          <dgm:bulletEnabled val="1"/>
        </dgm:presLayoutVars>
      </dgm:prSet>
      <dgm:spPr/>
    </dgm:pt>
    <dgm:pt modelId="{BD9EE206-5AC5-4641-99EC-E3FDBBAC70E7}" type="pres">
      <dgm:prSet presAssocID="{9FEB5BFC-F5A0-45A2-9933-A1E76BA53250}" presName="FourNodes_2" presStyleLbl="node1" presStyleIdx="1" presStyleCnt="4">
        <dgm:presLayoutVars>
          <dgm:bulletEnabled val="1"/>
        </dgm:presLayoutVars>
      </dgm:prSet>
      <dgm:spPr/>
    </dgm:pt>
    <dgm:pt modelId="{E53EA39B-D4A4-43EC-BA5B-A7D245813746}" type="pres">
      <dgm:prSet presAssocID="{9FEB5BFC-F5A0-45A2-9933-A1E76BA53250}" presName="FourNodes_3" presStyleLbl="node1" presStyleIdx="2" presStyleCnt="4">
        <dgm:presLayoutVars>
          <dgm:bulletEnabled val="1"/>
        </dgm:presLayoutVars>
      </dgm:prSet>
      <dgm:spPr/>
    </dgm:pt>
    <dgm:pt modelId="{58F19910-06A9-4FA8-935D-5903561F865F}" type="pres">
      <dgm:prSet presAssocID="{9FEB5BFC-F5A0-45A2-9933-A1E76BA53250}" presName="FourNodes_4" presStyleLbl="node1" presStyleIdx="3" presStyleCnt="4">
        <dgm:presLayoutVars>
          <dgm:bulletEnabled val="1"/>
        </dgm:presLayoutVars>
      </dgm:prSet>
      <dgm:spPr/>
    </dgm:pt>
    <dgm:pt modelId="{7DD9E798-6712-4E09-8849-DA2B23FB2DAF}" type="pres">
      <dgm:prSet presAssocID="{9FEB5BFC-F5A0-45A2-9933-A1E76BA53250}" presName="FourConn_1-2" presStyleLbl="fgAccFollowNode1" presStyleIdx="0" presStyleCnt="3">
        <dgm:presLayoutVars>
          <dgm:bulletEnabled val="1"/>
        </dgm:presLayoutVars>
      </dgm:prSet>
      <dgm:spPr/>
    </dgm:pt>
    <dgm:pt modelId="{BD0C5D94-23EA-459B-80DE-36F0D0C85536}" type="pres">
      <dgm:prSet presAssocID="{9FEB5BFC-F5A0-45A2-9933-A1E76BA53250}" presName="FourConn_2-3" presStyleLbl="fgAccFollowNode1" presStyleIdx="1" presStyleCnt="3">
        <dgm:presLayoutVars>
          <dgm:bulletEnabled val="1"/>
        </dgm:presLayoutVars>
      </dgm:prSet>
      <dgm:spPr/>
    </dgm:pt>
    <dgm:pt modelId="{52066F07-F03D-44BD-8FEC-686A98D9F4A6}" type="pres">
      <dgm:prSet presAssocID="{9FEB5BFC-F5A0-45A2-9933-A1E76BA53250}" presName="FourConn_3-4" presStyleLbl="fgAccFollowNode1" presStyleIdx="2" presStyleCnt="3">
        <dgm:presLayoutVars>
          <dgm:bulletEnabled val="1"/>
        </dgm:presLayoutVars>
      </dgm:prSet>
      <dgm:spPr/>
    </dgm:pt>
    <dgm:pt modelId="{9A20251C-0BC1-4FFF-A861-6484D19BEC22}" type="pres">
      <dgm:prSet presAssocID="{9FEB5BFC-F5A0-45A2-9933-A1E76BA53250}" presName="FourNodes_1_text" presStyleLbl="node1" presStyleIdx="3" presStyleCnt="4">
        <dgm:presLayoutVars>
          <dgm:bulletEnabled val="1"/>
        </dgm:presLayoutVars>
      </dgm:prSet>
      <dgm:spPr/>
    </dgm:pt>
    <dgm:pt modelId="{ADEF5E8E-A39F-4EB4-80C5-20CE3C0E3C86}" type="pres">
      <dgm:prSet presAssocID="{9FEB5BFC-F5A0-45A2-9933-A1E76BA53250}" presName="FourNodes_2_text" presStyleLbl="node1" presStyleIdx="3" presStyleCnt="4">
        <dgm:presLayoutVars>
          <dgm:bulletEnabled val="1"/>
        </dgm:presLayoutVars>
      </dgm:prSet>
      <dgm:spPr/>
    </dgm:pt>
    <dgm:pt modelId="{0DBBA5F4-CA17-423C-84D2-1017EA51C971}" type="pres">
      <dgm:prSet presAssocID="{9FEB5BFC-F5A0-45A2-9933-A1E76BA53250}" presName="FourNodes_3_text" presStyleLbl="node1" presStyleIdx="3" presStyleCnt="4">
        <dgm:presLayoutVars>
          <dgm:bulletEnabled val="1"/>
        </dgm:presLayoutVars>
      </dgm:prSet>
      <dgm:spPr/>
    </dgm:pt>
    <dgm:pt modelId="{CBF6AB72-06F7-477C-B1FE-5C4962BEEFC9}" type="pres">
      <dgm:prSet presAssocID="{9FEB5BFC-F5A0-45A2-9933-A1E76BA53250}" presName="FourNodes_4_text" presStyleLbl="node1" presStyleIdx="3" presStyleCnt="4">
        <dgm:presLayoutVars>
          <dgm:bulletEnabled val="1"/>
        </dgm:presLayoutVars>
      </dgm:prSet>
      <dgm:spPr/>
    </dgm:pt>
  </dgm:ptLst>
  <dgm:cxnLst>
    <dgm:cxn modelId="{C174681C-397B-4681-91BE-B93C42EB16F7}" type="presOf" srcId="{E9C32032-9C32-4578-AFBA-ABBC67C041F0}" destId="{52066F07-F03D-44BD-8FEC-686A98D9F4A6}" srcOrd="0" destOrd="0" presId="urn:microsoft.com/office/officeart/2005/8/layout/vProcess5"/>
    <dgm:cxn modelId="{1AEF012F-0724-43B6-A7CA-2E41BA961388}" type="presOf" srcId="{7B0D114F-E444-4D4E-B5D8-E7F2AC80ABDA}" destId="{CBF6AB72-06F7-477C-B1FE-5C4962BEEFC9}" srcOrd="1" destOrd="0" presId="urn:microsoft.com/office/officeart/2005/8/layout/vProcess5"/>
    <dgm:cxn modelId="{82136E3D-CAAB-4CEE-A69C-52A9D3FD6233}" type="presOf" srcId="{77B717E9-705D-48B7-8FF6-0D0DBE290816}" destId="{F4C794F1-6959-4561-B210-2EEE8983DBBB}" srcOrd="0" destOrd="0" presId="urn:microsoft.com/office/officeart/2005/8/layout/vProcess5"/>
    <dgm:cxn modelId="{1F7D874C-C8AB-404D-A05F-B609BB1C03D9}" type="presOf" srcId="{9FEB5BFC-F5A0-45A2-9933-A1E76BA53250}" destId="{C93D79C6-E0CD-45DC-BB29-558876D3AF12}" srcOrd="0" destOrd="0" presId="urn:microsoft.com/office/officeart/2005/8/layout/vProcess5"/>
    <dgm:cxn modelId="{8C3DFB4E-AEDE-4A87-901C-1F4EFFD0EB14}" srcId="{9FEB5BFC-F5A0-45A2-9933-A1E76BA53250}" destId="{9C709685-7857-4024-B041-8428110959CB}" srcOrd="1" destOrd="0" parTransId="{7A4332D0-8A54-463F-B50F-F33D986FBC4F}" sibTransId="{ACE6FB42-EB59-4B67-A302-A5ABE147B887}"/>
    <dgm:cxn modelId="{DF9EBF74-E159-4260-BF76-6B59B3097BF2}" srcId="{9FEB5BFC-F5A0-45A2-9933-A1E76BA53250}" destId="{C3D20CA2-1CC9-4DA3-AF5E-5E7D453F4852}" srcOrd="2" destOrd="0" parTransId="{7E4861B4-2C69-4C8B-9A88-1EB12BA769D0}" sibTransId="{E9C32032-9C32-4578-AFBA-ABBC67C041F0}"/>
    <dgm:cxn modelId="{D5888976-D93D-4750-A682-ECF0553A71A6}" type="presOf" srcId="{7B0D114F-E444-4D4E-B5D8-E7F2AC80ABDA}" destId="{58F19910-06A9-4FA8-935D-5903561F865F}" srcOrd="0" destOrd="0" presId="urn:microsoft.com/office/officeart/2005/8/layout/vProcess5"/>
    <dgm:cxn modelId="{D8E70590-9274-4641-B7FB-3CD40F4F3D04}" type="presOf" srcId="{ACE6FB42-EB59-4B67-A302-A5ABE147B887}" destId="{BD0C5D94-23EA-459B-80DE-36F0D0C85536}" srcOrd="0" destOrd="0" presId="urn:microsoft.com/office/officeart/2005/8/layout/vProcess5"/>
    <dgm:cxn modelId="{1484E2A8-4D89-4F3E-990D-1CBE5FC4CBC6}" srcId="{9FEB5BFC-F5A0-45A2-9933-A1E76BA53250}" destId="{77B717E9-705D-48B7-8FF6-0D0DBE290816}" srcOrd="0" destOrd="0" parTransId="{5F9C18DB-52EA-43D7-9F7C-5CE9F170E96F}" sibTransId="{0482EA4C-F6C9-4AF8-87E1-CB158937B676}"/>
    <dgm:cxn modelId="{6AA2D6BB-2B3C-4FDD-B962-3648679790E6}" srcId="{9FEB5BFC-F5A0-45A2-9933-A1E76BA53250}" destId="{7B0D114F-E444-4D4E-B5D8-E7F2AC80ABDA}" srcOrd="3" destOrd="0" parTransId="{BFD90594-C440-49A6-B710-38A79070B043}" sibTransId="{0FB6981D-2065-4761-9C31-173C1CF8754A}"/>
    <dgm:cxn modelId="{F95378CC-1672-44C6-8C3E-E3500E4C4DBC}" type="presOf" srcId="{9C709685-7857-4024-B041-8428110959CB}" destId="{BD9EE206-5AC5-4641-99EC-E3FDBBAC70E7}" srcOrd="0" destOrd="0" presId="urn:microsoft.com/office/officeart/2005/8/layout/vProcess5"/>
    <dgm:cxn modelId="{CC9F45D0-663D-44B0-BED4-7D2FEC297567}" type="presOf" srcId="{0482EA4C-F6C9-4AF8-87E1-CB158937B676}" destId="{7DD9E798-6712-4E09-8849-DA2B23FB2DAF}" srcOrd="0" destOrd="0" presId="urn:microsoft.com/office/officeart/2005/8/layout/vProcess5"/>
    <dgm:cxn modelId="{AC7185E6-63FC-40CC-8B13-FAAC26274C46}" type="presOf" srcId="{9C709685-7857-4024-B041-8428110959CB}" destId="{ADEF5E8E-A39F-4EB4-80C5-20CE3C0E3C86}" srcOrd="1" destOrd="0" presId="urn:microsoft.com/office/officeart/2005/8/layout/vProcess5"/>
    <dgm:cxn modelId="{81EB86F0-E7E7-480A-B9C1-BE32D2A76087}" type="presOf" srcId="{C3D20CA2-1CC9-4DA3-AF5E-5E7D453F4852}" destId="{0DBBA5F4-CA17-423C-84D2-1017EA51C971}" srcOrd="1" destOrd="0" presId="urn:microsoft.com/office/officeart/2005/8/layout/vProcess5"/>
    <dgm:cxn modelId="{B0993BFD-C0E6-4813-8EC5-4F91C523ECD8}" type="presOf" srcId="{77B717E9-705D-48B7-8FF6-0D0DBE290816}" destId="{9A20251C-0BC1-4FFF-A861-6484D19BEC22}" srcOrd="1" destOrd="0" presId="urn:microsoft.com/office/officeart/2005/8/layout/vProcess5"/>
    <dgm:cxn modelId="{8C674BFE-23DE-479C-90C6-5C7A45C3E3CD}" type="presOf" srcId="{C3D20CA2-1CC9-4DA3-AF5E-5E7D453F4852}" destId="{E53EA39B-D4A4-43EC-BA5B-A7D245813746}" srcOrd="0" destOrd="0" presId="urn:microsoft.com/office/officeart/2005/8/layout/vProcess5"/>
    <dgm:cxn modelId="{1252BB55-5458-4177-8133-F225912D4B34}" type="presParOf" srcId="{C93D79C6-E0CD-45DC-BB29-558876D3AF12}" destId="{27B2EDD5-7FE7-416E-9D44-813A617B0C6F}" srcOrd="0" destOrd="0" presId="urn:microsoft.com/office/officeart/2005/8/layout/vProcess5"/>
    <dgm:cxn modelId="{85E18CE6-204B-4B2A-A319-21F55DADB539}" type="presParOf" srcId="{C93D79C6-E0CD-45DC-BB29-558876D3AF12}" destId="{F4C794F1-6959-4561-B210-2EEE8983DBBB}" srcOrd="1" destOrd="0" presId="urn:microsoft.com/office/officeart/2005/8/layout/vProcess5"/>
    <dgm:cxn modelId="{8FD2B5A3-D823-4D3F-9784-A26070AEE8F7}" type="presParOf" srcId="{C93D79C6-E0CD-45DC-BB29-558876D3AF12}" destId="{BD9EE206-5AC5-4641-99EC-E3FDBBAC70E7}" srcOrd="2" destOrd="0" presId="urn:microsoft.com/office/officeart/2005/8/layout/vProcess5"/>
    <dgm:cxn modelId="{6570F6F1-7F6B-438D-8664-4AE07127C563}" type="presParOf" srcId="{C93D79C6-E0CD-45DC-BB29-558876D3AF12}" destId="{E53EA39B-D4A4-43EC-BA5B-A7D245813746}" srcOrd="3" destOrd="0" presId="urn:microsoft.com/office/officeart/2005/8/layout/vProcess5"/>
    <dgm:cxn modelId="{48096167-B404-4BA2-AC39-B68F734EF22F}" type="presParOf" srcId="{C93D79C6-E0CD-45DC-BB29-558876D3AF12}" destId="{58F19910-06A9-4FA8-935D-5903561F865F}" srcOrd="4" destOrd="0" presId="urn:microsoft.com/office/officeart/2005/8/layout/vProcess5"/>
    <dgm:cxn modelId="{47DB2BA5-EFC3-461E-9DCB-ECCCD4DCC1BE}" type="presParOf" srcId="{C93D79C6-E0CD-45DC-BB29-558876D3AF12}" destId="{7DD9E798-6712-4E09-8849-DA2B23FB2DAF}" srcOrd="5" destOrd="0" presId="urn:microsoft.com/office/officeart/2005/8/layout/vProcess5"/>
    <dgm:cxn modelId="{FD0FC94E-0A60-4AE6-8B63-EB172822B45B}" type="presParOf" srcId="{C93D79C6-E0CD-45DC-BB29-558876D3AF12}" destId="{BD0C5D94-23EA-459B-80DE-36F0D0C85536}" srcOrd="6" destOrd="0" presId="urn:microsoft.com/office/officeart/2005/8/layout/vProcess5"/>
    <dgm:cxn modelId="{4502B12D-4D66-4BB9-BC6C-3E68A9B51795}" type="presParOf" srcId="{C93D79C6-E0CD-45DC-BB29-558876D3AF12}" destId="{52066F07-F03D-44BD-8FEC-686A98D9F4A6}" srcOrd="7" destOrd="0" presId="urn:microsoft.com/office/officeart/2005/8/layout/vProcess5"/>
    <dgm:cxn modelId="{94AFBCCB-EE06-4F99-9E06-C6E7DAB495BD}" type="presParOf" srcId="{C93D79C6-E0CD-45DC-BB29-558876D3AF12}" destId="{9A20251C-0BC1-4FFF-A861-6484D19BEC22}" srcOrd="8" destOrd="0" presId="urn:microsoft.com/office/officeart/2005/8/layout/vProcess5"/>
    <dgm:cxn modelId="{0A7087B9-9BD6-4B8A-A549-35395DB56FA0}" type="presParOf" srcId="{C93D79C6-E0CD-45DC-BB29-558876D3AF12}" destId="{ADEF5E8E-A39F-4EB4-80C5-20CE3C0E3C86}" srcOrd="9" destOrd="0" presId="urn:microsoft.com/office/officeart/2005/8/layout/vProcess5"/>
    <dgm:cxn modelId="{F8E5AC66-813F-41EE-81D9-DE4AD9D3FD42}" type="presParOf" srcId="{C93D79C6-E0CD-45DC-BB29-558876D3AF12}" destId="{0DBBA5F4-CA17-423C-84D2-1017EA51C971}" srcOrd="10" destOrd="0" presId="urn:microsoft.com/office/officeart/2005/8/layout/vProcess5"/>
    <dgm:cxn modelId="{F73DE59C-FA88-4AD1-A93B-4E6F84C81F65}" type="presParOf" srcId="{C93D79C6-E0CD-45DC-BB29-558876D3AF12}" destId="{CBF6AB72-06F7-477C-B1FE-5C4962BEEFC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AE48-B4E4-468A-84E1-7DD210DC451C}">
      <dsp:nvSpPr>
        <dsp:cNvPr id="0" name=""/>
        <dsp:cNvSpPr/>
      </dsp:nvSpPr>
      <dsp:spPr>
        <a:xfrm>
          <a:off x="2918280" y="2135"/>
          <a:ext cx="5029197" cy="130542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Mid-Term Test Recap</a:t>
          </a:r>
        </a:p>
      </dsp:txBody>
      <dsp:txXfrm>
        <a:off x="2918280" y="2135"/>
        <a:ext cx="5029197" cy="1305425"/>
      </dsp:txXfrm>
    </dsp:sp>
    <dsp:sp modelId="{FAFDD702-DB39-4E63-9D41-AE797FC41523}">
      <dsp:nvSpPr>
        <dsp:cNvPr id="0" name=""/>
        <dsp:cNvSpPr/>
      </dsp:nvSpPr>
      <dsp:spPr>
        <a:xfrm>
          <a:off x="1667882" y="20802"/>
          <a:ext cx="1292371" cy="1305425"/>
        </a:xfrm>
        <a:prstGeom prst="rect">
          <a:avLst/>
        </a:prstGeom>
        <a:blipFill rotWithShape="1">
          <a:blip xmlns:r="http://schemas.openxmlformats.org/officeDocument/2006/relationships" r:embed="rId1"/>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BD072-7694-4463-9D64-FD2DB5E598D9}">
      <dsp:nvSpPr>
        <dsp:cNvPr id="0" name=""/>
        <dsp:cNvSpPr/>
      </dsp:nvSpPr>
      <dsp:spPr>
        <a:xfrm>
          <a:off x="1644392" y="1557223"/>
          <a:ext cx="5029197" cy="130542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Feature Avoidance / Selection</a:t>
          </a:r>
        </a:p>
      </dsp:txBody>
      <dsp:txXfrm>
        <a:off x="1644392" y="1557223"/>
        <a:ext cx="5029197" cy="1305425"/>
      </dsp:txXfrm>
    </dsp:sp>
    <dsp:sp modelId="{FDEDCEB3-B7CB-4C07-9161-4945887861EE}">
      <dsp:nvSpPr>
        <dsp:cNvPr id="0" name=""/>
        <dsp:cNvSpPr/>
      </dsp:nvSpPr>
      <dsp:spPr>
        <a:xfrm>
          <a:off x="6701760" y="1557223"/>
          <a:ext cx="1292371" cy="1305425"/>
        </a:xfrm>
        <a:prstGeom prst="rect">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38B4A-3E5D-4091-90FF-8FCD532B062E}">
      <dsp:nvSpPr>
        <dsp:cNvPr id="0" name=""/>
        <dsp:cNvSpPr/>
      </dsp:nvSpPr>
      <dsp:spPr>
        <a:xfrm>
          <a:off x="2960246" y="3036584"/>
          <a:ext cx="5029197" cy="130542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Feature Importance Index </a:t>
          </a:r>
        </a:p>
      </dsp:txBody>
      <dsp:txXfrm>
        <a:off x="2960246" y="3036584"/>
        <a:ext cx="5029197" cy="1305425"/>
      </dsp:txXfrm>
    </dsp:sp>
    <dsp:sp modelId="{828822D5-2BA7-4F10-AB88-DFC74823F625}">
      <dsp:nvSpPr>
        <dsp:cNvPr id="0" name=""/>
        <dsp:cNvSpPr/>
      </dsp:nvSpPr>
      <dsp:spPr>
        <a:xfrm>
          <a:off x="1667882" y="3045912"/>
          <a:ext cx="1292371" cy="1305425"/>
        </a:xfrm>
        <a:prstGeom prst="rect">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831FB-0A4A-4083-A23D-60550B50804A}">
      <dsp:nvSpPr>
        <dsp:cNvPr id="0" name=""/>
        <dsp:cNvSpPr/>
      </dsp:nvSpPr>
      <dsp:spPr>
        <a:xfrm>
          <a:off x="1577339" y="0"/>
          <a:ext cx="8938260" cy="13054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IF the feature is statistically independent of the target variable, then the feature will not help predict the target variable</a:t>
          </a:r>
        </a:p>
      </dsp:txBody>
      <dsp:txXfrm>
        <a:off x="2930765" y="38234"/>
        <a:ext cx="7546600" cy="1228933"/>
      </dsp:txXfrm>
    </dsp:sp>
    <dsp:sp modelId="{89FB5475-C815-43A4-AA6A-73A31C74EE3B}">
      <dsp:nvSpPr>
        <dsp:cNvPr id="0" name=""/>
        <dsp:cNvSpPr/>
      </dsp:nvSpPr>
      <dsp:spPr>
        <a:xfrm>
          <a:off x="788669" y="1522968"/>
          <a:ext cx="8938260" cy="13054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THEN the regression coefficient </a:t>
          </a:r>
          <a14:m xmlns:a14="http://schemas.microsoft.com/office/drawing/2010/main">
            <m:oMath xmlns:m="http://schemas.openxmlformats.org/officeDocument/2006/math">
              <m:r>
                <a:rPr lang="en-US" sz="2400" b="0" i="1" kern="1200" smtClean="0">
                  <a:latin typeface="Cambria Math" panose="02040503050406030204" pitchFamily="18" charset="0"/>
                  <a:ea typeface="Cambria Math" panose="02040503050406030204" pitchFamily="18" charset="0"/>
                </a:rPr>
                <m:t>𝛽</m:t>
              </m:r>
            </m:oMath>
          </a14:m>
          <a:r>
            <a:rPr lang="en-US" sz="2400" kern="1200" dirty="0"/>
            <a:t> is zero</a:t>
          </a:r>
        </a:p>
      </dsp:txBody>
      <dsp:txXfrm>
        <a:off x="2464084" y="1561202"/>
        <a:ext cx="7224611" cy="1228933"/>
      </dsp:txXfrm>
    </dsp:sp>
    <dsp:sp modelId="{F0C249C3-ABAB-4C07-A078-13C1C01F71E4}">
      <dsp:nvSpPr>
        <dsp:cNvPr id="0" name=""/>
        <dsp:cNvSpPr/>
      </dsp:nvSpPr>
      <dsp:spPr>
        <a:xfrm>
          <a:off x="0" y="3045936"/>
          <a:ext cx="8938260" cy="13054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THEREFORE, the absolute value of statistic </a:t>
          </a:r>
          <a14:m xmlns:a14="http://schemas.microsoft.com/office/drawing/2010/main">
            <m:oMath xmlns:m="http://schemas.openxmlformats.org/officeDocument/2006/math">
              <m:r>
                <a:rPr lang="en-US" sz="2400" i="1" kern="1200">
                  <a:latin typeface="Cambria Math" panose="02040503050406030204" pitchFamily="18" charset="0"/>
                </a:rPr>
                <m:t>𝑡</m:t>
              </m:r>
              <m:r>
                <a:rPr lang="en-US" sz="2400" i="1" kern="1200">
                  <a:latin typeface="Cambria Math" panose="02040503050406030204" pitchFamily="18" charset="0"/>
                </a:rPr>
                <m:t>=</m:t>
              </m:r>
              <m:f>
                <m:fPr>
                  <m:ctrlPr>
                    <a:rPr lang="en-US" sz="2400" i="1" kern="1200">
                      <a:latin typeface="Cambria Math" panose="02040503050406030204" pitchFamily="18" charset="0"/>
                    </a:rPr>
                  </m:ctrlPr>
                </m:fPr>
                <m:num>
                  <m:acc>
                    <m:accPr>
                      <m:chr m:val="̂"/>
                      <m:ctrlPr>
                        <a:rPr lang="en-US" sz="2400" i="1" kern="1200">
                          <a:latin typeface="Cambria Math" panose="02040503050406030204" pitchFamily="18" charset="0"/>
                          <a:ea typeface="Cambria Math" panose="02040503050406030204" pitchFamily="18" charset="0"/>
                        </a:rPr>
                      </m:ctrlPr>
                    </m:accPr>
                    <m:e>
                      <m:r>
                        <a:rPr lang="en-US" sz="2400" i="1" kern="1200">
                          <a:latin typeface="Cambria Math" panose="02040503050406030204" pitchFamily="18" charset="0"/>
                          <a:ea typeface="Cambria Math" panose="02040503050406030204" pitchFamily="18" charset="0"/>
                        </a:rPr>
                        <m:t>𝛽</m:t>
                      </m:r>
                    </m:e>
                  </m:acc>
                </m:num>
                <m:den>
                  <m:r>
                    <m:rPr>
                      <m:sty m:val="p"/>
                    </m:rPr>
                    <a:rPr lang="en-US" sz="2400" kern="1200">
                      <a:latin typeface="Cambria Math" panose="02040503050406030204" pitchFamily="18" charset="0"/>
                      <a:ea typeface="Cambria Math" panose="02040503050406030204" pitchFamily="18" charset="0"/>
                    </a:rPr>
                    <m:t>se</m:t>
                  </m:r>
                  <m:d>
                    <m:dPr>
                      <m:ctrlPr>
                        <a:rPr lang="en-US" sz="2400" i="1" kern="1200">
                          <a:latin typeface="Cambria Math" panose="02040503050406030204" pitchFamily="18" charset="0"/>
                          <a:ea typeface="Cambria Math" panose="02040503050406030204" pitchFamily="18" charset="0"/>
                        </a:rPr>
                      </m:ctrlPr>
                    </m:dPr>
                    <m:e>
                      <m:acc>
                        <m:accPr>
                          <m:chr m:val="̂"/>
                          <m:ctrlPr>
                            <a:rPr lang="en-US" sz="2400" i="1" kern="1200">
                              <a:latin typeface="Cambria Math" panose="02040503050406030204" pitchFamily="18" charset="0"/>
                              <a:ea typeface="Cambria Math" panose="02040503050406030204" pitchFamily="18" charset="0"/>
                            </a:rPr>
                          </m:ctrlPr>
                        </m:accPr>
                        <m:e>
                          <m:r>
                            <a:rPr lang="en-US" sz="2400" i="1" kern="1200">
                              <a:latin typeface="Cambria Math" panose="02040503050406030204" pitchFamily="18" charset="0"/>
                              <a:ea typeface="Cambria Math" panose="02040503050406030204" pitchFamily="18" charset="0"/>
                            </a:rPr>
                            <m:t>𝛽</m:t>
                          </m:r>
                        </m:e>
                      </m:acc>
                    </m:e>
                  </m:d>
                </m:den>
              </m:f>
            </m:oMath>
          </a14:m>
          <a:r>
            <a:rPr lang="en-US" sz="2400" kern="1200" dirty="0"/>
            <a:t> should be small.</a:t>
          </a:r>
        </a:p>
      </dsp:txBody>
      <dsp:txXfrm>
        <a:off x="1675414" y="3084170"/>
        <a:ext cx="7224611" cy="1228933"/>
      </dsp:txXfrm>
    </dsp:sp>
    <dsp:sp modelId="{AAB8DAA4-6C11-4161-B356-9DB34530ED4C}">
      <dsp:nvSpPr>
        <dsp:cNvPr id="0" name=""/>
        <dsp:cNvSpPr/>
      </dsp:nvSpPr>
      <dsp:spPr>
        <a:xfrm>
          <a:off x="1577339" y="989929"/>
          <a:ext cx="848510" cy="848510"/>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768254" y="989929"/>
        <a:ext cx="466680" cy="638504"/>
      </dsp:txXfrm>
    </dsp:sp>
    <dsp:sp modelId="{99A7582C-D3AE-40E9-8573-DDE57BCC801C}">
      <dsp:nvSpPr>
        <dsp:cNvPr id="0" name=""/>
        <dsp:cNvSpPr/>
      </dsp:nvSpPr>
      <dsp:spPr>
        <a:xfrm>
          <a:off x="788669" y="2504195"/>
          <a:ext cx="848510" cy="848510"/>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9584" y="2504195"/>
        <a:ext cx="466680" cy="6385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831FB-0A4A-4083-A23D-60550B50804A}">
      <dsp:nvSpPr>
        <dsp:cNvPr id="0" name=""/>
        <dsp:cNvSpPr/>
      </dsp:nvSpPr>
      <dsp:spPr>
        <a:xfrm>
          <a:off x="1577339" y="0"/>
          <a:ext cx="8938260" cy="100307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IF the feature is statistically independent of the target variable, then the feature will not help predict the target variable</a:t>
          </a:r>
        </a:p>
      </dsp:txBody>
      <dsp:txXfrm>
        <a:off x="2617312" y="29379"/>
        <a:ext cx="7868908" cy="944312"/>
      </dsp:txXfrm>
    </dsp:sp>
    <dsp:sp modelId="{89FB5475-C815-43A4-AA6A-73A31C74EE3B}">
      <dsp:nvSpPr>
        <dsp:cNvPr id="0" name=""/>
        <dsp:cNvSpPr/>
      </dsp:nvSpPr>
      <dsp:spPr>
        <a:xfrm>
          <a:off x="788669" y="1170248"/>
          <a:ext cx="8938260" cy="100307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THEN the goodness-of-fit of a logistic model with the interval feature </a:t>
          </a:r>
          <a14:m xmlns:a14="http://schemas.microsoft.com/office/drawing/2010/main">
            <m:oMath xmlns:m="http://schemas.openxmlformats.org/officeDocument/2006/math">
              <m:r>
                <a:rPr lang="en-US" sz="1900" i="1" kern="1200">
                  <a:latin typeface="Cambria Math" panose="02040503050406030204" pitchFamily="18" charset="0"/>
                </a:rPr>
                <m:t>𝑋</m:t>
              </m:r>
            </m:oMath>
          </a14:m>
          <a:r>
            <a:rPr lang="en-US" sz="1900" kern="1200" dirty="0"/>
            <a:t> should be the same as another logistic model without the interval feature is </a:t>
          </a:r>
          <a14:m xmlns:a14="http://schemas.microsoft.com/office/drawing/2010/main">
            <m:oMath xmlns:m="http://schemas.openxmlformats.org/officeDocument/2006/math">
              <m:r>
                <a:rPr lang="en-US" sz="1900" i="1" kern="1200">
                  <a:latin typeface="Cambria Math" panose="02040503050406030204" pitchFamily="18" charset="0"/>
                </a:rPr>
                <m:t>𝑋</m:t>
              </m:r>
            </m:oMath>
          </a14:m>
          <a:endParaRPr lang="en-US" sz="1900" kern="1200" dirty="0"/>
        </a:p>
      </dsp:txBody>
      <dsp:txXfrm>
        <a:off x="2258714" y="1199627"/>
        <a:ext cx="7438836" cy="944312"/>
      </dsp:txXfrm>
    </dsp:sp>
    <dsp:sp modelId="{F0C249C3-ABAB-4C07-A078-13C1C01F71E4}">
      <dsp:nvSpPr>
        <dsp:cNvPr id="0" name=""/>
        <dsp:cNvSpPr/>
      </dsp:nvSpPr>
      <dsp:spPr>
        <a:xfrm>
          <a:off x="0" y="2340496"/>
          <a:ext cx="8938260" cy="100307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THEREFORE, the Deviance statistic should be small</a:t>
          </a:r>
        </a:p>
      </dsp:txBody>
      <dsp:txXfrm>
        <a:off x="1470044" y="2369875"/>
        <a:ext cx="7438836" cy="944312"/>
      </dsp:txXfrm>
    </dsp:sp>
    <dsp:sp modelId="{AAB8DAA4-6C11-4161-B356-9DB34530ED4C}">
      <dsp:nvSpPr>
        <dsp:cNvPr id="0" name=""/>
        <dsp:cNvSpPr/>
      </dsp:nvSpPr>
      <dsp:spPr>
        <a:xfrm>
          <a:off x="1577339" y="760661"/>
          <a:ext cx="651995" cy="651995"/>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1724038" y="760661"/>
        <a:ext cx="358597" cy="490626"/>
      </dsp:txXfrm>
    </dsp:sp>
    <dsp:sp modelId="{99A7582C-D3AE-40E9-8573-DDE57BCC801C}">
      <dsp:nvSpPr>
        <dsp:cNvPr id="0" name=""/>
        <dsp:cNvSpPr/>
      </dsp:nvSpPr>
      <dsp:spPr>
        <a:xfrm>
          <a:off x="788669" y="1924222"/>
          <a:ext cx="651995" cy="651995"/>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935368" y="1924222"/>
        <a:ext cx="358597" cy="4906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27F82-613C-45D1-A9A9-58098E6F8494}">
      <dsp:nvSpPr>
        <dsp:cNvPr id="0" name=""/>
        <dsp:cNvSpPr/>
      </dsp:nvSpPr>
      <dsp:spPr>
        <a:xfrm>
          <a:off x="1206" y="600"/>
          <a:ext cx="10513186"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Categorical Feature: REASON, JOB, DEROG, DELINQ, and  NINQ</a:t>
          </a:r>
        </a:p>
        <a:p>
          <a:pPr marL="0" lvl="0" indent="0" algn="ctr" defTabSz="1155700">
            <a:lnSpc>
              <a:spcPct val="90000"/>
            </a:lnSpc>
            <a:spcBef>
              <a:spcPct val="0"/>
            </a:spcBef>
            <a:spcAft>
              <a:spcPct val="35000"/>
            </a:spcAft>
            <a:buNone/>
          </a:pPr>
          <a:r>
            <a:rPr lang="en-US" sz="2600" kern="1200" dirty="0"/>
            <a:t>Interval Feature: LOAN, MORTDUE, VALUE, YOJ, CLAGE, CLNO, and DEBTINC</a:t>
          </a:r>
        </a:p>
      </dsp:txBody>
      <dsp:txXfrm>
        <a:off x="40162" y="39556"/>
        <a:ext cx="10435274" cy="1252135"/>
      </dsp:txXfrm>
    </dsp:sp>
    <dsp:sp modelId="{DB6E740B-7502-4997-AE65-F97B91E2E9DC}">
      <dsp:nvSpPr>
        <dsp:cNvPr id="0" name=""/>
        <dsp:cNvSpPr/>
      </dsp:nvSpPr>
      <dsp:spPr>
        <a:xfrm>
          <a:off x="1206" y="1510645"/>
          <a:ext cx="6867539"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5,960 records, 13 variables read from hmeq.csv</a:t>
          </a:r>
        </a:p>
        <a:p>
          <a:pPr marL="0" lvl="0" indent="0" algn="ctr" defTabSz="1155700">
            <a:lnSpc>
              <a:spcPct val="90000"/>
            </a:lnSpc>
            <a:spcBef>
              <a:spcPct val="0"/>
            </a:spcBef>
            <a:spcAft>
              <a:spcPct val="35000"/>
            </a:spcAft>
            <a:buNone/>
          </a:pPr>
          <a:r>
            <a:rPr lang="en-US" sz="2600" kern="1200" dirty="0"/>
            <a:t>3,364 complete records analyzed</a:t>
          </a:r>
        </a:p>
      </dsp:txBody>
      <dsp:txXfrm>
        <a:off x="40162" y="1549601"/>
        <a:ext cx="6789627" cy="1252135"/>
      </dsp:txXfrm>
    </dsp:sp>
    <dsp:sp modelId="{333086B5-E0E4-4188-B497-E588A391F84C}">
      <dsp:nvSpPr>
        <dsp:cNvPr id="0" name=""/>
        <dsp:cNvSpPr/>
      </dsp:nvSpPr>
      <dsp:spPr>
        <a:xfrm>
          <a:off x="1206" y="3020690"/>
          <a:ext cx="3363143"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Chi-square Test for categorical features</a:t>
          </a:r>
        </a:p>
      </dsp:txBody>
      <dsp:txXfrm>
        <a:off x="40162" y="3059646"/>
        <a:ext cx="3285231" cy="1252135"/>
      </dsp:txXfrm>
    </dsp:sp>
    <dsp:sp modelId="{3A360BD5-86D5-439F-BEF8-269F36AB6DE2}">
      <dsp:nvSpPr>
        <dsp:cNvPr id="0" name=""/>
        <dsp:cNvSpPr/>
      </dsp:nvSpPr>
      <dsp:spPr>
        <a:xfrm>
          <a:off x="3505602" y="3020690"/>
          <a:ext cx="3363143"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Deviance Test for Interval Feature</a:t>
          </a:r>
        </a:p>
      </dsp:txBody>
      <dsp:txXfrm>
        <a:off x="3544558" y="3059646"/>
        <a:ext cx="3285231" cy="1252135"/>
      </dsp:txXfrm>
    </dsp:sp>
    <dsp:sp modelId="{4274DF82-32B6-422B-A5D2-B52B22882883}">
      <dsp:nvSpPr>
        <dsp:cNvPr id="0" name=""/>
        <dsp:cNvSpPr/>
      </dsp:nvSpPr>
      <dsp:spPr>
        <a:xfrm>
          <a:off x="7151249" y="1510645"/>
          <a:ext cx="3363143"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Categorical Target Variable: BAD</a:t>
          </a:r>
        </a:p>
      </dsp:txBody>
      <dsp:txXfrm>
        <a:off x="7190205" y="1549601"/>
        <a:ext cx="3285231" cy="1252135"/>
      </dsp:txXfrm>
    </dsp:sp>
    <dsp:sp modelId="{9443A7D2-CC3D-413F-929F-C4FEA4AB0195}">
      <dsp:nvSpPr>
        <dsp:cNvPr id="0" name=""/>
        <dsp:cNvSpPr/>
      </dsp:nvSpPr>
      <dsp:spPr>
        <a:xfrm>
          <a:off x="7151249" y="3020690"/>
          <a:ext cx="3363143" cy="13300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Ranking based on Significance </a:t>
          </a:r>
        </a:p>
      </dsp:txBody>
      <dsp:txXfrm>
        <a:off x="7190205" y="3059646"/>
        <a:ext cx="3285231" cy="125213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96CBB-B4BA-4C99-AC35-DB8FF5ABADBB}">
      <dsp:nvSpPr>
        <dsp:cNvPr id="0" name=""/>
        <dsp:cNvSpPr/>
      </dsp:nvSpPr>
      <dsp:spPr>
        <a:xfrm>
          <a:off x="25" y="48863"/>
          <a:ext cx="2456891"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Categorical</a:t>
          </a:r>
        </a:p>
      </dsp:txBody>
      <dsp:txXfrm>
        <a:off x="25" y="48863"/>
        <a:ext cx="2456891" cy="835200"/>
      </dsp:txXfrm>
    </dsp:sp>
    <dsp:sp modelId="{D8633F3B-E641-41B8-989A-6C82A6866E98}">
      <dsp:nvSpPr>
        <dsp:cNvPr id="0" name=""/>
        <dsp:cNvSpPr/>
      </dsp:nvSpPr>
      <dsp:spPr>
        <a:xfrm>
          <a:off x="25" y="884064"/>
          <a:ext cx="2456891" cy="22289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b="0" i="0" u="none" kern="1200" dirty="0"/>
            <a:t>DELINQ (1)</a:t>
          </a:r>
          <a:endParaRPr lang="en-US" sz="2900" kern="1200" dirty="0"/>
        </a:p>
        <a:p>
          <a:pPr marL="285750" lvl="1" indent="-285750" algn="l" defTabSz="1289050">
            <a:lnSpc>
              <a:spcPct val="90000"/>
            </a:lnSpc>
            <a:spcBef>
              <a:spcPct val="0"/>
            </a:spcBef>
            <a:spcAft>
              <a:spcPct val="15000"/>
            </a:spcAft>
            <a:buChar char="•"/>
          </a:pPr>
          <a:r>
            <a:rPr lang="en-US" sz="2900" b="0" i="0" u="none" kern="1200" dirty="0"/>
            <a:t>DEROG (2)</a:t>
          </a:r>
          <a:endParaRPr lang="en-US" sz="2900" kern="1200" dirty="0"/>
        </a:p>
        <a:p>
          <a:pPr marL="285750" lvl="1" indent="-285750" algn="l" defTabSz="1289050">
            <a:lnSpc>
              <a:spcPct val="90000"/>
            </a:lnSpc>
            <a:spcBef>
              <a:spcPct val="0"/>
            </a:spcBef>
            <a:spcAft>
              <a:spcPct val="15000"/>
            </a:spcAft>
            <a:buChar char="•"/>
          </a:pPr>
          <a:r>
            <a:rPr lang="en-US" sz="2900" b="0" i="0" u="none" kern="1200" dirty="0"/>
            <a:t>NINQ (4)</a:t>
          </a:r>
          <a:endParaRPr lang="en-US" sz="2900" kern="1200" dirty="0"/>
        </a:p>
        <a:p>
          <a:pPr marL="285750" lvl="1" indent="-285750" algn="l" defTabSz="1289050">
            <a:lnSpc>
              <a:spcPct val="90000"/>
            </a:lnSpc>
            <a:spcBef>
              <a:spcPct val="0"/>
            </a:spcBef>
            <a:spcAft>
              <a:spcPct val="15000"/>
            </a:spcAft>
            <a:buChar char="•"/>
          </a:pPr>
          <a:r>
            <a:rPr lang="en-US" sz="2900" b="0" i="0" u="none" kern="1200" dirty="0"/>
            <a:t>JOB (6)</a:t>
          </a:r>
          <a:endParaRPr lang="en-US" sz="2900" kern="1200" dirty="0"/>
        </a:p>
      </dsp:txBody>
      <dsp:txXfrm>
        <a:off x="25" y="884064"/>
        <a:ext cx="2456891" cy="2228940"/>
      </dsp:txXfrm>
    </dsp:sp>
    <dsp:sp modelId="{8BBDECC9-9968-4758-95D1-8142881A7C88}">
      <dsp:nvSpPr>
        <dsp:cNvPr id="0" name=""/>
        <dsp:cNvSpPr/>
      </dsp:nvSpPr>
      <dsp:spPr>
        <a:xfrm>
          <a:off x="2800882" y="48863"/>
          <a:ext cx="2456891" cy="835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dirty="0"/>
            <a:t>Interval</a:t>
          </a:r>
        </a:p>
      </dsp:txBody>
      <dsp:txXfrm>
        <a:off x="2800882" y="48863"/>
        <a:ext cx="2456891" cy="835200"/>
      </dsp:txXfrm>
    </dsp:sp>
    <dsp:sp modelId="{F1667DCE-3FBB-4D23-8B7E-F623029971A8}">
      <dsp:nvSpPr>
        <dsp:cNvPr id="0" name=""/>
        <dsp:cNvSpPr/>
      </dsp:nvSpPr>
      <dsp:spPr>
        <a:xfrm>
          <a:off x="2800882" y="884064"/>
          <a:ext cx="2456891" cy="22289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b="0" i="0" u="none" kern="1200" dirty="0"/>
            <a:t>CLAGE (5)</a:t>
          </a:r>
          <a:endParaRPr lang="en-US" sz="2900" kern="1200" dirty="0"/>
        </a:p>
        <a:p>
          <a:pPr marL="285750" lvl="1" indent="-285750" algn="l" defTabSz="1289050">
            <a:lnSpc>
              <a:spcPct val="90000"/>
            </a:lnSpc>
            <a:spcBef>
              <a:spcPct val="0"/>
            </a:spcBef>
            <a:spcAft>
              <a:spcPct val="15000"/>
            </a:spcAft>
            <a:buChar char="•"/>
          </a:pPr>
          <a:r>
            <a:rPr lang="en-US" sz="2900" b="0" i="0" u="none" kern="1200" dirty="0"/>
            <a:t>DEBTINC (3)</a:t>
          </a:r>
          <a:endParaRPr lang="en-US" sz="2900" kern="1200" dirty="0"/>
        </a:p>
        <a:p>
          <a:pPr marL="285750" lvl="1" indent="-285750" algn="l" defTabSz="1289050">
            <a:lnSpc>
              <a:spcPct val="90000"/>
            </a:lnSpc>
            <a:spcBef>
              <a:spcPct val="0"/>
            </a:spcBef>
            <a:spcAft>
              <a:spcPct val="15000"/>
            </a:spcAft>
            <a:buChar char="•"/>
          </a:pPr>
          <a:r>
            <a:rPr lang="en-US" sz="2900" b="0" i="0" u="none" kern="1200" dirty="0"/>
            <a:t>YOJ (7)</a:t>
          </a:r>
          <a:endParaRPr lang="en-US" sz="2900" kern="1200" dirty="0"/>
        </a:p>
      </dsp:txBody>
      <dsp:txXfrm>
        <a:off x="2800882" y="884064"/>
        <a:ext cx="2456891" cy="22289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CDEC5-0717-458D-A14E-3DDB569323A6}">
      <dsp:nvSpPr>
        <dsp:cNvPr id="0" name=""/>
        <dsp:cNvSpPr/>
      </dsp:nvSpPr>
      <dsp:spPr>
        <a:xfrm>
          <a:off x="0" y="2912415"/>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073F77-6DDB-4354-9C30-ED40940B4520}">
      <dsp:nvSpPr>
        <dsp:cNvPr id="0" name=""/>
        <dsp:cNvSpPr/>
      </dsp:nvSpPr>
      <dsp:spPr>
        <a:xfrm>
          <a:off x="0" y="719929"/>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697064-AE63-416E-9100-93C03BDAF6B6}">
      <dsp:nvSpPr>
        <dsp:cNvPr id="0" name=""/>
        <dsp:cNvSpPr/>
      </dsp:nvSpPr>
      <dsp:spPr>
        <a:xfrm>
          <a:off x="2734055" y="1152"/>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1600200">
            <a:lnSpc>
              <a:spcPct val="90000"/>
            </a:lnSpc>
            <a:spcBef>
              <a:spcPct val="0"/>
            </a:spcBef>
            <a:spcAft>
              <a:spcPct val="35000"/>
            </a:spcAft>
            <a:buNone/>
          </a:pPr>
          <a:r>
            <a:rPr lang="en-US" sz="3600" kern="1200" dirty="0"/>
            <a:t>Rank significances on the logarithm scale</a:t>
          </a:r>
        </a:p>
      </dsp:txBody>
      <dsp:txXfrm>
        <a:off x="2734055" y="1152"/>
        <a:ext cx="7781544" cy="718777"/>
      </dsp:txXfrm>
    </dsp:sp>
    <dsp:sp modelId="{EB6308B3-7587-4B33-B2E0-53FA42008F8F}">
      <dsp:nvSpPr>
        <dsp:cNvPr id="0" name=""/>
        <dsp:cNvSpPr/>
      </dsp:nvSpPr>
      <dsp:spPr>
        <a:xfrm>
          <a:off x="0" y="1152"/>
          <a:ext cx="2734056" cy="718777"/>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Significance</a:t>
          </a:r>
        </a:p>
      </dsp:txBody>
      <dsp:txXfrm>
        <a:off x="35094" y="36246"/>
        <a:ext cx="2663868" cy="683683"/>
      </dsp:txXfrm>
    </dsp:sp>
    <dsp:sp modelId="{727763A4-F639-47D2-82D5-0064F2AF7C7C}">
      <dsp:nvSpPr>
        <dsp:cNvPr id="0" name=""/>
        <dsp:cNvSpPr/>
      </dsp:nvSpPr>
      <dsp:spPr>
        <a:xfrm>
          <a:off x="0" y="719929"/>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Suppose the significance of a statistical test is </a:t>
          </a:r>
          <a14:m xmlns:a14="http://schemas.microsoft.com/office/drawing/2010/main">
            <m:oMath xmlns:m="http://schemas.openxmlformats.org/officeDocument/2006/math">
              <m:r>
                <a:rPr lang="en-US" sz="2400" b="0" i="1" kern="1200" smtClean="0">
                  <a:latin typeface="Cambria Math" panose="02040503050406030204" pitchFamily="18" charset="0"/>
                </a:rPr>
                <m:t>0&lt;</m:t>
              </m:r>
              <m:r>
                <a:rPr lang="en-US" sz="2400" b="0" i="1" kern="1200" smtClean="0">
                  <a:latin typeface="Cambria Math" panose="02040503050406030204" pitchFamily="18" charset="0"/>
                </a:rPr>
                <m:t>𝑝</m:t>
              </m:r>
              <m:r>
                <a:rPr lang="en-US" sz="2400" b="0" i="1" kern="1200" smtClean="0">
                  <a:latin typeface="Cambria Math" panose="02040503050406030204" pitchFamily="18" charset="0"/>
                  <a:ea typeface="Cambria Math" panose="02040503050406030204" pitchFamily="18" charset="0"/>
                </a:rPr>
                <m:t>≤</m:t>
              </m:r>
              <m:r>
                <a:rPr lang="en-US" sz="2400" b="0" i="1" kern="1200" smtClean="0">
                  <a:latin typeface="Cambria Math" panose="02040503050406030204" pitchFamily="18" charset="0"/>
                </a:rPr>
                <m:t>1</m:t>
              </m:r>
            </m:oMath>
          </a14:m>
          <a:r>
            <a:rPr lang="en-US" sz="2400" kern="1200" dirty="0"/>
            <a:t>, then calculate importance as </a:t>
          </a:r>
          <a14:m xmlns:a14="http://schemas.microsoft.com/office/drawing/2010/main">
            <m:oMath xmlns:m="http://schemas.openxmlformats.org/officeDocument/2006/math">
              <m:r>
                <a:rPr lang="en-US" sz="2400" b="0" i="1" kern="1200" smtClean="0">
                  <a:latin typeface="Cambria Math" panose="02040503050406030204" pitchFamily="18" charset="0"/>
                </a:rPr>
                <m:t>−</m:t>
              </m:r>
              <m:func>
                <m:funcPr>
                  <m:ctrlPr>
                    <a:rPr lang="en-US" sz="2400" b="0" i="1" kern="1200" smtClean="0">
                      <a:latin typeface="Cambria Math" panose="02040503050406030204" pitchFamily="18" charset="0"/>
                    </a:rPr>
                  </m:ctrlPr>
                </m:funcPr>
                <m:fName>
                  <m:sSub>
                    <m:sSubPr>
                      <m:ctrlPr>
                        <a:rPr lang="en-US" sz="2400" b="0" i="1" kern="1200" smtClean="0">
                          <a:latin typeface="Cambria Math" panose="02040503050406030204" pitchFamily="18" charset="0"/>
                        </a:rPr>
                      </m:ctrlPr>
                    </m:sSubPr>
                    <m:e>
                      <m:r>
                        <m:rPr>
                          <m:sty m:val="p"/>
                        </m:rPr>
                        <a:rPr lang="en-US" sz="2400" b="0" i="0" kern="1200" smtClean="0">
                          <a:latin typeface="Cambria Math" panose="02040503050406030204" pitchFamily="18" charset="0"/>
                        </a:rPr>
                        <m:t>log</m:t>
                      </m:r>
                    </m:e>
                    <m:sub>
                      <m:r>
                        <a:rPr lang="en-US" sz="2400" b="0" i="1" kern="1200" smtClean="0">
                          <a:latin typeface="Cambria Math" panose="02040503050406030204" pitchFamily="18" charset="0"/>
                        </a:rPr>
                        <m:t>10</m:t>
                      </m:r>
                    </m:sub>
                  </m:sSub>
                </m:fName>
                <m:e>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𝑝</m:t>
                      </m:r>
                    </m:e>
                  </m:d>
                </m:e>
              </m:func>
            </m:oMath>
          </a14:m>
          <a:r>
            <a:rPr lang="en-US" sz="2400" kern="1200" dirty="0"/>
            <a:t>. </a:t>
          </a:r>
        </a:p>
        <a:p>
          <a:pPr marL="228600" lvl="1" indent="-228600" algn="l" defTabSz="1066800">
            <a:lnSpc>
              <a:spcPct val="90000"/>
            </a:lnSpc>
            <a:spcBef>
              <a:spcPct val="0"/>
            </a:spcBef>
            <a:spcAft>
              <a:spcPct val="15000"/>
            </a:spcAft>
            <a:buChar char="•"/>
          </a:pPr>
          <a:r>
            <a:rPr lang="en-US" sz="2400" kern="1200" dirty="0"/>
            <a:t>The higher the importance value, the more predictive a feature for the target variable. </a:t>
          </a:r>
        </a:p>
        <a:p>
          <a:pPr marL="228600" lvl="1" indent="-228600" algn="l" defTabSz="1066800">
            <a:lnSpc>
              <a:spcPct val="90000"/>
            </a:lnSpc>
            <a:spcBef>
              <a:spcPct val="0"/>
            </a:spcBef>
            <a:spcAft>
              <a:spcPct val="15000"/>
            </a:spcAft>
            <a:buChar char="•"/>
          </a:pPr>
          <a:endParaRPr lang="en-US" sz="2400" kern="1200" dirty="0"/>
        </a:p>
      </dsp:txBody>
      <dsp:txXfrm>
        <a:off x="0" y="719929"/>
        <a:ext cx="10515600" cy="1437769"/>
      </dsp:txXfrm>
    </dsp:sp>
    <dsp:sp modelId="{78EA82A0-2DDA-4619-B779-B53A62680D89}">
      <dsp:nvSpPr>
        <dsp:cNvPr id="0" name=""/>
        <dsp:cNvSpPr/>
      </dsp:nvSpPr>
      <dsp:spPr>
        <a:xfrm>
          <a:off x="2734055" y="2193638"/>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1600200">
            <a:lnSpc>
              <a:spcPct val="90000"/>
            </a:lnSpc>
            <a:spcBef>
              <a:spcPct val="0"/>
            </a:spcBef>
            <a:spcAft>
              <a:spcPct val="35000"/>
            </a:spcAft>
            <a:buNone/>
          </a:pPr>
          <a:r>
            <a:rPr lang="en-US" sz="3600" kern="1200" dirty="0"/>
            <a:t>Measure the strength of association</a:t>
          </a:r>
        </a:p>
      </dsp:txBody>
      <dsp:txXfrm>
        <a:off x="2734055" y="2193638"/>
        <a:ext cx="7781544" cy="718777"/>
      </dsp:txXfrm>
    </dsp:sp>
    <dsp:sp modelId="{EFD97555-914B-416F-8BA8-A6207BB090A1}">
      <dsp:nvSpPr>
        <dsp:cNvPr id="0" name=""/>
        <dsp:cNvSpPr/>
      </dsp:nvSpPr>
      <dsp:spPr>
        <a:xfrm>
          <a:off x="0" y="2193638"/>
          <a:ext cx="2734056" cy="718777"/>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Association</a:t>
          </a:r>
        </a:p>
      </dsp:txBody>
      <dsp:txXfrm>
        <a:off x="35094" y="2228732"/>
        <a:ext cx="2663868" cy="683683"/>
      </dsp:txXfrm>
    </dsp:sp>
    <dsp:sp modelId="{82C1D627-27B3-4AE4-97FC-0AAD57FD66FB}">
      <dsp:nvSpPr>
        <dsp:cNvPr id="0" name=""/>
        <dsp:cNvSpPr/>
      </dsp:nvSpPr>
      <dsp:spPr>
        <a:xfrm>
          <a:off x="0" y="2912415"/>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Calculate the appropriate statistic for measuring the strength of association between the feature and the target variable.</a:t>
          </a:r>
        </a:p>
      </dsp:txBody>
      <dsp:txXfrm>
        <a:off x="0" y="2912415"/>
        <a:ext cx="10515600" cy="14377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2DD3F-3750-4D52-86BC-CDCDFA7A5CD4}">
      <dsp:nvSpPr>
        <dsp:cNvPr id="0" name=""/>
        <dsp:cNvSpPr/>
      </dsp:nvSpPr>
      <dsp:spPr>
        <a:xfrm>
          <a:off x="0" y="0"/>
          <a:ext cx="9677400"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DD1DCC-C1D6-491F-BFB5-144A16891092}">
      <dsp:nvSpPr>
        <dsp:cNvPr id="0" name=""/>
        <dsp:cNvSpPr/>
      </dsp:nvSpPr>
      <dsp:spPr>
        <a:xfrm>
          <a:off x="291432" y="261080"/>
          <a:ext cx="4330731" cy="1435941"/>
        </a:xfrm>
        <a:prstGeom prst="roundRect">
          <a:avLst>
            <a:gd name="adj" fmla="val 10000"/>
          </a:avLst>
        </a:prstGeom>
        <a:blipFill rotWithShape="1">
          <a:blip xmlns:r="http://schemas.openxmlformats.org/officeDocument/2006/relationships" r:embed="rId1"/>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3F502F-5DD3-402F-8675-6C382E4D315A}">
      <dsp:nvSpPr>
        <dsp:cNvPr id="0" name=""/>
        <dsp:cNvSpPr/>
      </dsp:nvSpPr>
      <dsp:spPr>
        <a:xfrm rot="10800000">
          <a:off x="291432" y="1958102"/>
          <a:ext cx="4330731"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t>Significance-based metric depends on the statistical power of the test in rejecting the Independence Assumption</a:t>
          </a:r>
        </a:p>
      </dsp:txBody>
      <dsp:txXfrm rot="10800000">
        <a:off x="365032" y="1958102"/>
        <a:ext cx="4183531" cy="2319635"/>
      </dsp:txXfrm>
    </dsp:sp>
    <dsp:sp modelId="{F18F3B48-A616-4A08-B04A-3D34CBBF9D62}">
      <dsp:nvSpPr>
        <dsp:cNvPr id="0" name=""/>
        <dsp:cNvSpPr/>
      </dsp:nvSpPr>
      <dsp:spPr>
        <a:xfrm>
          <a:off x="5055236" y="261080"/>
          <a:ext cx="4330731" cy="1435941"/>
        </a:xfrm>
        <a:prstGeom prst="roundRect">
          <a:avLst>
            <a:gd name="adj" fmla="val 10000"/>
          </a:avLst>
        </a:prstGeom>
        <a:blipFill rotWithShape="1">
          <a:blip xmlns:r="http://schemas.openxmlformats.org/officeDocument/2006/relationships" r:embed="rId2"/>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26262C-EFFF-4212-B9A7-8F41F3E2B4F3}">
      <dsp:nvSpPr>
        <dsp:cNvPr id="0" name=""/>
        <dsp:cNvSpPr/>
      </dsp:nvSpPr>
      <dsp:spPr>
        <a:xfrm rot="10800000">
          <a:off x="5055236" y="1958102"/>
          <a:ext cx="4330731"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t>Association-based metric may have different interpretation between categorical and interval features </a:t>
          </a:r>
        </a:p>
      </dsp:txBody>
      <dsp:txXfrm rot="10800000">
        <a:off x="5128836" y="1958102"/>
        <a:ext cx="4183531" cy="23196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2DAE3-DFC4-4D6B-A571-2DFAA97DF3BB}">
      <dsp:nvSpPr>
        <dsp:cNvPr id="0" name=""/>
        <dsp:cNvSpPr/>
      </dsp:nvSpPr>
      <dsp:spPr>
        <a:xfrm rot="5400000">
          <a:off x="-236795" y="238852"/>
          <a:ext cx="1578634" cy="1105044"/>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solidFill>
                <a:schemeClr val="bg1"/>
              </a:solidFill>
            </a:rPr>
            <a:t>AVOID</a:t>
          </a:r>
        </a:p>
      </dsp:txBody>
      <dsp:txXfrm rot="-5400000">
        <a:off x="0" y="554579"/>
        <a:ext cx="1105044" cy="473590"/>
      </dsp:txXfrm>
    </dsp:sp>
    <dsp:sp modelId="{BD3091DE-CA30-4A89-9122-C77CEA86383A}">
      <dsp:nvSpPr>
        <dsp:cNvPr id="0" name=""/>
        <dsp:cNvSpPr/>
      </dsp:nvSpPr>
      <dsp:spPr>
        <a:xfrm rot="5400000">
          <a:off x="5297265" y="-4190163"/>
          <a:ext cx="1026112" cy="9410555"/>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Subjectively withhold features from consideration</a:t>
          </a:r>
        </a:p>
      </dsp:txBody>
      <dsp:txXfrm rot="-5400000">
        <a:off x="1105044" y="52149"/>
        <a:ext cx="9360464" cy="925930"/>
      </dsp:txXfrm>
    </dsp:sp>
    <dsp:sp modelId="{BF0E6768-A16E-4774-9CCF-97277035ED3A}">
      <dsp:nvSpPr>
        <dsp:cNvPr id="0" name=""/>
        <dsp:cNvSpPr/>
      </dsp:nvSpPr>
      <dsp:spPr>
        <a:xfrm rot="5400000">
          <a:off x="-236795" y="1623146"/>
          <a:ext cx="1578634" cy="1105044"/>
        </a:xfrm>
        <a:prstGeom prst="chevron">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b="0" kern="1200" dirty="0"/>
            <a:t>SELECT</a:t>
          </a:r>
        </a:p>
      </dsp:txBody>
      <dsp:txXfrm rot="-5400000">
        <a:off x="0" y="1938873"/>
        <a:ext cx="1105044" cy="473590"/>
      </dsp:txXfrm>
    </dsp:sp>
    <dsp:sp modelId="{9EA14745-6472-4843-96CC-498BA66F3976}">
      <dsp:nvSpPr>
        <dsp:cNvPr id="0" name=""/>
        <dsp:cNvSpPr/>
      </dsp:nvSpPr>
      <dsp:spPr>
        <a:xfrm rot="5400000">
          <a:off x="5297265" y="-2805869"/>
          <a:ext cx="1026112" cy="9410555"/>
        </a:xfrm>
        <a:prstGeom prst="round2SameRect">
          <a:avLst/>
        </a:prstGeom>
        <a:solidFill>
          <a:schemeClr val="lt1">
            <a:alpha val="90000"/>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Intuitively think the features are good for model building</a:t>
          </a:r>
        </a:p>
      </dsp:txBody>
      <dsp:txXfrm rot="-5400000">
        <a:off x="1105044" y="1436443"/>
        <a:ext cx="9360464" cy="925930"/>
      </dsp:txXfrm>
    </dsp:sp>
    <dsp:sp modelId="{711C32BA-7DA4-458E-A628-4E57412A305E}">
      <dsp:nvSpPr>
        <dsp:cNvPr id="0" name=""/>
        <dsp:cNvSpPr/>
      </dsp:nvSpPr>
      <dsp:spPr>
        <a:xfrm rot="5400000">
          <a:off x="-236795" y="3007440"/>
          <a:ext cx="1578634" cy="1105044"/>
        </a:xfrm>
        <a:prstGeom prst="chevron">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TRAIN</a:t>
          </a:r>
        </a:p>
      </dsp:txBody>
      <dsp:txXfrm rot="-5400000">
        <a:off x="0" y="3323167"/>
        <a:ext cx="1105044" cy="473590"/>
      </dsp:txXfrm>
    </dsp:sp>
    <dsp:sp modelId="{2F7398A2-CE93-41BF-A779-F9718E4A89D5}">
      <dsp:nvSpPr>
        <dsp:cNvPr id="0" name=""/>
        <dsp:cNvSpPr/>
      </dsp:nvSpPr>
      <dsp:spPr>
        <a:xfrm rot="5400000">
          <a:off x="5297265" y="-1421576"/>
          <a:ext cx="1026112" cy="9410555"/>
        </a:xfrm>
        <a:prstGeom prst="round2Same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Features can be further examined and securitized</a:t>
          </a:r>
        </a:p>
      </dsp:txBody>
      <dsp:txXfrm rot="-5400000">
        <a:off x="1105044" y="2820736"/>
        <a:ext cx="9360464" cy="925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E3B1B-6C39-4EE2-AD45-D090A5D69762}">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F475CA-1E11-403D-803A-960ADE1600A0}">
      <dsp:nvSpPr>
        <dsp:cNvPr id="0" name=""/>
        <dsp:cNvSpPr/>
      </dsp:nvSpPr>
      <dsp:spPr>
        <a:xfrm>
          <a:off x="315468" y="261080"/>
          <a:ext cx="3088957" cy="1435941"/>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40367C-3F00-4F6B-A36A-55DAA5E69093}">
      <dsp:nvSpPr>
        <dsp:cNvPr id="0" name=""/>
        <dsp:cNvSpPr/>
      </dsp:nvSpPr>
      <dsp:spPr>
        <a:xfrm rot="10800000">
          <a:off x="315468"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dirty="0"/>
            <a:t>Personally Identifiable Information (PII) or Protected Health  Information (PHI) are prohibited from being used for any predictive models</a:t>
          </a:r>
        </a:p>
      </dsp:txBody>
      <dsp:txXfrm rot="10800000">
        <a:off x="389068" y="1958102"/>
        <a:ext cx="2941757" cy="2319635"/>
      </dsp:txXfrm>
    </dsp:sp>
    <dsp:sp modelId="{4548E3D8-182C-4858-A1AB-71BD0DDEA41F}">
      <dsp:nvSpPr>
        <dsp:cNvPr id="0" name=""/>
        <dsp:cNvSpPr/>
      </dsp:nvSpPr>
      <dsp:spPr>
        <a:xfrm>
          <a:off x="3713321" y="261080"/>
          <a:ext cx="3088957" cy="143594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23755A-0579-4785-80DA-3D0A680263EA}">
      <dsp:nvSpPr>
        <dsp:cNvPr id="0" name=""/>
        <dsp:cNvSpPr/>
      </dsp:nvSpPr>
      <dsp:spPr>
        <a:xfrm rot="10800000">
          <a:off x="3713321"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dirty="0"/>
            <a:t>Resources (e.g., memory, disk space, processor speed) limit the number of features that can be fed into a computer program</a:t>
          </a:r>
        </a:p>
      </dsp:txBody>
      <dsp:txXfrm rot="10800000">
        <a:off x="3786921" y="1958102"/>
        <a:ext cx="2941757" cy="2319635"/>
      </dsp:txXfrm>
    </dsp:sp>
    <dsp:sp modelId="{9124038A-BAC3-4325-BBD6-55A3FA28E05D}">
      <dsp:nvSpPr>
        <dsp:cNvPr id="0" name=""/>
        <dsp:cNvSpPr/>
      </dsp:nvSpPr>
      <dsp:spPr>
        <a:xfrm>
          <a:off x="7111174" y="261080"/>
          <a:ext cx="3088957" cy="1435941"/>
        </a:xfrm>
        <a:prstGeom prst="roundRect">
          <a:avLst>
            <a:gd name="adj" fmla="val 10000"/>
          </a:avLst>
        </a:prstGeom>
        <a:blipFill rotWithShape="1">
          <a:blip xmlns:r="http://schemas.openxmlformats.org/officeDocument/2006/relationships" r:embed="rId3"/>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C89653-CB6D-41A0-84AD-67EF84A281A4}">
      <dsp:nvSpPr>
        <dsp:cNvPr id="0" name=""/>
        <dsp:cNvSpPr/>
      </dsp:nvSpPr>
      <dsp:spPr>
        <a:xfrm rot="10800000">
          <a:off x="7101845"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dirty="0"/>
            <a:t>Weakness in algorithms or flaws in implementation (e.g., dealing with collinearity, handling of missing values)</a:t>
          </a:r>
        </a:p>
      </dsp:txBody>
      <dsp:txXfrm rot="10800000">
        <a:off x="7175445" y="1958102"/>
        <a:ext cx="2941757" cy="23196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C7BFF-37D2-41B1-893B-C97B7C1F67DB}">
      <dsp:nvSpPr>
        <dsp:cNvPr id="0" name=""/>
        <dsp:cNvSpPr/>
      </dsp:nvSpPr>
      <dsp:spPr>
        <a:xfrm>
          <a:off x="0" y="3394652"/>
          <a:ext cx="10515600" cy="0"/>
        </a:xfrm>
        <a:prstGeom prst="line">
          <a:avLst/>
        </a:pr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8BEDA8-4ED6-4C59-8AD5-0101DB52C024}">
      <dsp:nvSpPr>
        <dsp:cNvPr id="0" name=""/>
        <dsp:cNvSpPr/>
      </dsp:nvSpPr>
      <dsp:spPr>
        <a:xfrm>
          <a:off x="0" y="1936595"/>
          <a:ext cx="10515600" cy="0"/>
        </a:xfrm>
        <a:prstGeom prst="line">
          <a:avLst/>
        </a:pr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495317-0B8C-4B78-B64E-B1DB11FD279A}">
      <dsp:nvSpPr>
        <dsp:cNvPr id="0" name=""/>
        <dsp:cNvSpPr/>
      </dsp:nvSpPr>
      <dsp:spPr>
        <a:xfrm>
          <a:off x="0" y="478538"/>
          <a:ext cx="10515600" cy="0"/>
        </a:xfrm>
        <a:prstGeom prst="line">
          <a:avLst/>
        </a:pr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5526CD-A771-4B26-9AA7-86DF453CF063}">
      <dsp:nvSpPr>
        <dsp:cNvPr id="0" name=""/>
        <dsp:cNvSpPr/>
      </dsp:nvSpPr>
      <dsp:spPr>
        <a:xfrm>
          <a:off x="2734055" y="533"/>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u="sng" kern="1200" dirty="0"/>
            <a:t>P</a:t>
          </a:r>
          <a:r>
            <a:rPr lang="en-US" sz="2500" kern="1200" dirty="0"/>
            <a:t>ersonally </a:t>
          </a:r>
          <a:r>
            <a:rPr lang="en-US" sz="2500" u="sng" kern="1200" dirty="0"/>
            <a:t>I</a:t>
          </a:r>
          <a:r>
            <a:rPr lang="en-US" sz="2500" kern="1200" dirty="0"/>
            <a:t>dentifiable </a:t>
          </a:r>
          <a:r>
            <a:rPr lang="en-US" sz="2500" i="0" u="sng" kern="1200" dirty="0"/>
            <a:t>I</a:t>
          </a:r>
          <a:r>
            <a:rPr lang="en-US" sz="2500" kern="1200" dirty="0"/>
            <a:t>nformation</a:t>
          </a:r>
        </a:p>
      </dsp:txBody>
      <dsp:txXfrm>
        <a:off x="2734055" y="533"/>
        <a:ext cx="7781544" cy="478004"/>
      </dsp:txXfrm>
    </dsp:sp>
    <dsp:sp modelId="{9CB70C60-3A55-4B37-9B78-346559A97DFC}">
      <dsp:nvSpPr>
        <dsp:cNvPr id="0" name=""/>
        <dsp:cNvSpPr/>
      </dsp:nvSpPr>
      <dsp:spPr>
        <a:xfrm>
          <a:off x="0" y="533"/>
          <a:ext cx="2734056" cy="478004"/>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PII</a:t>
          </a:r>
        </a:p>
      </dsp:txBody>
      <dsp:txXfrm>
        <a:off x="23338" y="23871"/>
        <a:ext cx="2687380" cy="454666"/>
      </dsp:txXfrm>
    </dsp:sp>
    <dsp:sp modelId="{104DACCE-2BFC-40ED-9B39-203A90E4CD07}">
      <dsp:nvSpPr>
        <dsp:cNvPr id="0" name=""/>
        <dsp:cNvSpPr/>
      </dsp:nvSpPr>
      <dsp:spPr>
        <a:xfrm>
          <a:off x="0" y="478538"/>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Any information that can be used to distinguish or trace an individual’s identity such as name, social security number, date and place of birth, mother’s maiden name, or biometric records</a:t>
          </a:r>
        </a:p>
        <a:p>
          <a:pPr marL="171450" lvl="1" indent="-171450" algn="l" defTabSz="711200">
            <a:lnSpc>
              <a:spcPct val="90000"/>
            </a:lnSpc>
            <a:spcBef>
              <a:spcPct val="0"/>
            </a:spcBef>
            <a:spcAft>
              <a:spcPct val="15000"/>
            </a:spcAft>
            <a:buChar char="•"/>
          </a:pPr>
          <a:r>
            <a:rPr lang="en-US" sz="1600" kern="1200" dirty="0"/>
            <a:t>Beware of the General Data Protection Regulation (GDPR) in the European Union </a:t>
          </a:r>
        </a:p>
      </dsp:txBody>
      <dsp:txXfrm>
        <a:off x="0" y="478538"/>
        <a:ext cx="10515600" cy="956152"/>
      </dsp:txXfrm>
    </dsp:sp>
    <dsp:sp modelId="{1663AE9B-6F42-4F04-92C5-C55F60E015E7}">
      <dsp:nvSpPr>
        <dsp:cNvPr id="0" name=""/>
        <dsp:cNvSpPr/>
      </dsp:nvSpPr>
      <dsp:spPr>
        <a:xfrm>
          <a:off x="2734055" y="1458590"/>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u="sng" kern="1200" dirty="0"/>
            <a:t>P</a:t>
          </a:r>
          <a:r>
            <a:rPr lang="en-US" sz="2500" kern="1200" dirty="0"/>
            <a:t>rotected </a:t>
          </a:r>
          <a:r>
            <a:rPr lang="en-US" sz="2500" u="sng" kern="1200" dirty="0"/>
            <a:t>H</a:t>
          </a:r>
          <a:r>
            <a:rPr lang="en-US" sz="2500" kern="1200" dirty="0"/>
            <a:t>ealth </a:t>
          </a:r>
          <a:r>
            <a:rPr lang="en-US" sz="2500" u="sng" kern="1200" dirty="0"/>
            <a:t>I</a:t>
          </a:r>
          <a:r>
            <a:rPr lang="en-US" sz="2500" kern="1200" dirty="0"/>
            <a:t>nformation</a:t>
          </a:r>
        </a:p>
      </dsp:txBody>
      <dsp:txXfrm>
        <a:off x="2734055" y="1458590"/>
        <a:ext cx="7781544" cy="478004"/>
      </dsp:txXfrm>
    </dsp:sp>
    <dsp:sp modelId="{69311A52-CDC5-4431-B073-78CD1944D257}">
      <dsp:nvSpPr>
        <dsp:cNvPr id="0" name=""/>
        <dsp:cNvSpPr/>
      </dsp:nvSpPr>
      <dsp:spPr>
        <a:xfrm>
          <a:off x="0" y="1458590"/>
          <a:ext cx="2734056" cy="478004"/>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PHI</a:t>
          </a:r>
        </a:p>
      </dsp:txBody>
      <dsp:txXfrm>
        <a:off x="23338" y="1481928"/>
        <a:ext cx="2687380" cy="454666"/>
      </dsp:txXfrm>
    </dsp:sp>
    <dsp:sp modelId="{83618937-318F-4B77-9CCD-6A1AE8B28A2F}">
      <dsp:nvSpPr>
        <dsp:cNvPr id="0" name=""/>
        <dsp:cNvSpPr/>
      </dsp:nvSpPr>
      <dsp:spPr>
        <a:xfrm>
          <a:off x="0" y="1936595"/>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Any information in a medical record that can be used to identify an individual, including billing information, test results, prescription records, communication records, and scheduling records </a:t>
          </a:r>
        </a:p>
        <a:p>
          <a:pPr marL="171450" lvl="1" indent="-171450" algn="l" defTabSz="711200">
            <a:lnSpc>
              <a:spcPct val="90000"/>
            </a:lnSpc>
            <a:spcBef>
              <a:spcPct val="0"/>
            </a:spcBef>
            <a:spcAft>
              <a:spcPct val="15000"/>
            </a:spcAft>
            <a:buChar char="•"/>
          </a:pPr>
          <a:r>
            <a:rPr lang="en-US" sz="1600" kern="1200" dirty="0"/>
            <a:t>Mandated by the Health Insurance Portability and Accountability Act of 1996 (HIPAA)  </a:t>
          </a:r>
        </a:p>
      </dsp:txBody>
      <dsp:txXfrm>
        <a:off x="0" y="1936595"/>
        <a:ext cx="10515600" cy="956152"/>
      </dsp:txXfrm>
    </dsp:sp>
    <dsp:sp modelId="{09564AFB-B713-4357-8130-174208F5256B}">
      <dsp:nvSpPr>
        <dsp:cNvPr id="0" name=""/>
        <dsp:cNvSpPr/>
      </dsp:nvSpPr>
      <dsp:spPr>
        <a:xfrm>
          <a:off x="2734055" y="2916647"/>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dirty="0"/>
            <a:t>Features that challenge the state of fairness</a:t>
          </a:r>
        </a:p>
      </dsp:txBody>
      <dsp:txXfrm>
        <a:off x="2734055" y="2916647"/>
        <a:ext cx="7781544" cy="478004"/>
      </dsp:txXfrm>
    </dsp:sp>
    <dsp:sp modelId="{F4F7B623-67DF-42A8-AF07-A09AC41EA0AF}">
      <dsp:nvSpPr>
        <dsp:cNvPr id="0" name=""/>
        <dsp:cNvSpPr/>
      </dsp:nvSpPr>
      <dsp:spPr>
        <a:xfrm>
          <a:off x="0" y="2916647"/>
          <a:ext cx="2734056" cy="478004"/>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Discriminatory</a:t>
          </a:r>
        </a:p>
      </dsp:txBody>
      <dsp:txXfrm>
        <a:off x="23338" y="2939985"/>
        <a:ext cx="2687380" cy="454666"/>
      </dsp:txXfrm>
    </dsp:sp>
    <dsp:sp modelId="{F669C1A7-6D16-48FD-9557-FD7F16AF7ED4}">
      <dsp:nvSpPr>
        <dsp:cNvPr id="0" name=""/>
        <dsp:cNvSpPr/>
      </dsp:nvSpPr>
      <dsp:spPr>
        <a:xfrm>
          <a:off x="0" y="3394652"/>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The Equal Employment Opportunity Act (EEOA) of 1972 and the Age Discrimination in Employment Act (ADEA) of 1967 </a:t>
          </a:r>
        </a:p>
        <a:p>
          <a:pPr marL="171450" lvl="1" indent="-171450" algn="l" defTabSz="711200">
            <a:lnSpc>
              <a:spcPct val="90000"/>
            </a:lnSpc>
            <a:spcBef>
              <a:spcPct val="0"/>
            </a:spcBef>
            <a:spcAft>
              <a:spcPct val="15000"/>
            </a:spcAft>
            <a:buChar char="•"/>
          </a:pPr>
          <a:r>
            <a:rPr lang="en-US" sz="1600" kern="1200" dirty="0"/>
            <a:t>EEOA prohibits employment discrimination based on race, color, religion, sex, or national origin</a:t>
          </a:r>
        </a:p>
        <a:p>
          <a:pPr marL="171450" lvl="1" indent="-171450" algn="l" defTabSz="711200">
            <a:lnSpc>
              <a:spcPct val="90000"/>
            </a:lnSpc>
            <a:spcBef>
              <a:spcPct val="0"/>
            </a:spcBef>
            <a:spcAft>
              <a:spcPct val="15000"/>
            </a:spcAft>
            <a:buChar char="•"/>
          </a:pPr>
          <a:r>
            <a:rPr lang="en-US" sz="1600" kern="1200" dirty="0"/>
            <a:t>ADEA forbids age discrimination against people who are age 40 or older</a:t>
          </a:r>
        </a:p>
      </dsp:txBody>
      <dsp:txXfrm>
        <a:off x="0" y="3394652"/>
        <a:ext cx="10515600" cy="9561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7E03-8724-407B-BC6F-B5E50A873357}">
      <dsp:nvSpPr>
        <dsp:cNvPr id="0" name=""/>
        <dsp:cNvSpPr/>
      </dsp:nvSpPr>
      <dsp:spPr>
        <a:xfrm rot="16200000">
          <a:off x="-1448379" y="2235292"/>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022350">
            <a:lnSpc>
              <a:spcPct val="90000"/>
            </a:lnSpc>
            <a:spcBef>
              <a:spcPct val="0"/>
            </a:spcBef>
            <a:spcAft>
              <a:spcPct val="35000"/>
            </a:spcAft>
            <a:buNone/>
          </a:pPr>
          <a:r>
            <a:rPr lang="en-US" sz="2300" b="1" kern="1200" dirty="0"/>
            <a:t>Single Category</a:t>
          </a:r>
        </a:p>
      </dsp:txBody>
      <dsp:txXfrm>
        <a:off x="-1448379" y="2235292"/>
        <a:ext cx="3394043" cy="372646"/>
      </dsp:txXfrm>
    </dsp:sp>
    <dsp:sp modelId="{110A8AEC-31FC-4773-B356-49B7CB83CBD4}">
      <dsp:nvSpPr>
        <dsp:cNvPr id="0" name=""/>
        <dsp:cNvSpPr/>
      </dsp:nvSpPr>
      <dsp:spPr>
        <a:xfrm>
          <a:off x="434965" y="724593"/>
          <a:ext cx="1856175" cy="3394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28654" rIns="156464" bIns="156464" numCol="1" spcCol="1270" anchor="t" anchorCtr="0">
          <a:noAutofit/>
        </a:bodyPr>
        <a:lstStyle/>
        <a:p>
          <a:pPr marL="171450" lvl="1" indent="-171450" algn="l" defTabSz="755650">
            <a:lnSpc>
              <a:spcPct val="90000"/>
            </a:lnSpc>
            <a:spcBef>
              <a:spcPct val="0"/>
            </a:spcBef>
            <a:spcAft>
              <a:spcPts val="1000"/>
            </a:spcAft>
            <a:buChar char="•"/>
          </a:pPr>
          <a:r>
            <a:rPr lang="en-US" sz="1700" kern="1200" dirty="0"/>
            <a:t>A particular category occurs too often</a:t>
          </a:r>
        </a:p>
        <a:p>
          <a:pPr marL="171450" lvl="1" indent="-171450" algn="l" defTabSz="755650">
            <a:lnSpc>
              <a:spcPct val="90000"/>
            </a:lnSpc>
            <a:spcBef>
              <a:spcPct val="0"/>
            </a:spcBef>
            <a:spcAft>
              <a:spcPts val="1000"/>
            </a:spcAft>
            <a:buChar char="•"/>
          </a:pPr>
          <a:r>
            <a:rPr lang="en-US" sz="1700" kern="1200" dirty="0"/>
            <a:t>Relative frequency of that category is equal to or above a threshold</a:t>
          </a:r>
        </a:p>
        <a:p>
          <a:pPr marL="171450" lvl="1" indent="-171450" algn="l" defTabSz="755650">
            <a:lnSpc>
              <a:spcPct val="90000"/>
            </a:lnSpc>
            <a:spcBef>
              <a:spcPct val="0"/>
            </a:spcBef>
            <a:spcAft>
              <a:spcPts val="1000"/>
            </a:spcAft>
            <a:buChar char="•"/>
          </a:pPr>
          <a:r>
            <a:rPr lang="en-US" sz="1700" kern="1200" dirty="0"/>
            <a:t>Algorithm may not anticipate</a:t>
          </a:r>
        </a:p>
      </dsp:txBody>
      <dsp:txXfrm>
        <a:off x="434965" y="724593"/>
        <a:ext cx="1856175" cy="3394043"/>
      </dsp:txXfrm>
    </dsp:sp>
    <dsp:sp modelId="{658D1892-A7FA-435A-95E9-2E58D14C8519}">
      <dsp:nvSpPr>
        <dsp:cNvPr id="0" name=""/>
        <dsp:cNvSpPr/>
      </dsp:nvSpPr>
      <dsp:spPr>
        <a:xfrm>
          <a:off x="62318" y="232700"/>
          <a:ext cx="745293" cy="745293"/>
        </a:xfrm>
        <a:prstGeom prst="rect">
          <a:avLst/>
        </a:prstGeom>
        <a:blipFill rotWithShape="1">
          <a:blip xmlns:r="http://schemas.openxmlformats.org/officeDocument/2006/relationships" r:embed="rId1"/>
          <a:srcRect/>
          <a:stretch>
            <a:fillRect l="-22000" r="-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C84533-3813-4C77-8876-7B94DAE297C7}">
      <dsp:nvSpPr>
        <dsp:cNvPr id="0" name=""/>
        <dsp:cNvSpPr/>
      </dsp:nvSpPr>
      <dsp:spPr>
        <a:xfrm rot="16200000">
          <a:off x="1272333" y="2235292"/>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022350">
            <a:lnSpc>
              <a:spcPct val="90000"/>
            </a:lnSpc>
            <a:spcBef>
              <a:spcPct val="0"/>
            </a:spcBef>
            <a:spcAft>
              <a:spcPct val="35000"/>
            </a:spcAft>
            <a:buNone/>
          </a:pPr>
          <a:r>
            <a:rPr lang="en-US" sz="2300" b="1" kern="1200" dirty="0"/>
            <a:t>Many Distinct Categories</a:t>
          </a:r>
        </a:p>
      </dsp:txBody>
      <dsp:txXfrm>
        <a:off x="1272333" y="2235292"/>
        <a:ext cx="3394043" cy="372646"/>
      </dsp:txXfrm>
    </dsp:sp>
    <dsp:sp modelId="{1AC898A1-6BFE-4715-B5A5-023931A7484F}">
      <dsp:nvSpPr>
        <dsp:cNvPr id="0" name=""/>
        <dsp:cNvSpPr/>
      </dsp:nvSpPr>
      <dsp:spPr>
        <a:xfrm>
          <a:off x="3155678" y="724593"/>
          <a:ext cx="1856175" cy="3394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28654" rIns="156464" bIns="156464" numCol="1" spcCol="1270" anchor="t" anchorCtr="0">
          <a:noAutofit/>
        </a:bodyPr>
        <a:lstStyle/>
        <a:p>
          <a:pPr marL="171450" lvl="1" indent="-171450" algn="l" defTabSz="755650">
            <a:lnSpc>
              <a:spcPct val="90000"/>
            </a:lnSpc>
            <a:spcBef>
              <a:spcPct val="0"/>
            </a:spcBef>
            <a:spcAft>
              <a:spcPts val="1000"/>
            </a:spcAft>
            <a:buChar char="•"/>
          </a:pPr>
          <a:r>
            <a:rPr lang="en-US" sz="1700" kern="1200" dirty="0"/>
            <a:t>Many categories occur rarely</a:t>
          </a:r>
        </a:p>
        <a:p>
          <a:pPr marL="171450" lvl="1" indent="-171450" algn="l" defTabSz="755650">
            <a:lnSpc>
              <a:spcPct val="90000"/>
            </a:lnSpc>
            <a:spcBef>
              <a:spcPct val="0"/>
            </a:spcBef>
            <a:spcAft>
              <a:spcPts val="1000"/>
            </a:spcAft>
            <a:buChar char="•"/>
          </a:pPr>
          <a:r>
            <a:rPr lang="en-US" sz="1700" kern="1200" dirty="0"/>
            <a:t>Relative frequencies of the majority of categories are below a threshold</a:t>
          </a:r>
        </a:p>
        <a:p>
          <a:pPr marL="171450" lvl="1" indent="-171450" algn="l" defTabSz="755650">
            <a:lnSpc>
              <a:spcPct val="90000"/>
            </a:lnSpc>
            <a:spcBef>
              <a:spcPct val="0"/>
            </a:spcBef>
            <a:spcAft>
              <a:spcPts val="1000"/>
            </a:spcAft>
            <a:buChar char="•"/>
          </a:pPr>
          <a:r>
            <a:rPr lang="en-US" sz="1700" kern="1200" dirty="0"/>
            <a:t>May consume lot of resources</a:t>
          </a:r>
        </a:p>
      </dsp:txBody>
      <dsp:txXfrm>
        <a:off x="3155678" y="724593"/>
        <a:ext cx="1856175" cy="3394043"/>
      </dsp:txXfrm>
    </dsp:sp>
    <dsp:sp modelId="{8B6C8E2C-F59E-4FA6-B470-415301A658B5}">
      <dsp:nvSpPr>
        <dsp:cNvPr id="0" name=""/>
        <dsp:cNvSpPr/>
      </dsp:nvSpPr>
      <dsp:spPr>
        <a:xfrm>
          <a:off x="2783032" y="232700"/>
          <a:ext cx="745293" cy="745293"/>
        </a:xfrm>
        <a:prstGeom prst="rect">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AAD89B-6816-46DE-9EBA-2C5C9194A771}">
      <dsp:nvSpPr>
        <dsp:cNvPr id="0" name=""/>
        <dsp:cNvSpPr/>
      </dsp:nvSpPr>
      <dsp:spPr>
        <a:xfrm rot="16200000">
          <a:off x="3993047" y="2235292"/>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022350">
            <a:lnSpc>
              <a:spcPct val="90000"/>
            </a:lnSpc>
            <a:spcBef>
              <a:spcPct val="0"/>
            </a:spcBef>
            <a:spcAft>
              <a:spcPct val="35000"/>
            </a:spcAft>
            <a:buNone/>
          </a:pPr>
          <a:r>
            <a:rPr lang="en-US" sz="2300" b="1" kern="1200" dirty="0"/>
            <a:t>Constant Value</a:t>
          </a:r>
        </a:p>
      </dsp:txBody>
      <dsp:txXfrm>
        <a:off x="3993047" y="2235292"/>
        <a:ext cx="3394043" cy="372646"/>
      </dsp:txXfrm>
    </dsp:sp>
    <dsp:sp modelId="{B46BB1AB-C9E7-42A8-94B8-0E6C5A60AE00}">
      <dsp:nvSpPr>
        <dsp:cNvPr id="0" name=""/>
        <dsp:cNvSpPr/>
      </dsp:nvSpPr>
      <dsp:spPr>
        <a:xfrm>
          <a:off x="5876392" y="724593"/>
          <a:ext cx="1856175" cy="3394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28654" rIns="156464" bIns="156464" numCol="1" spcCol="1270" anchor="t" anchorCtr="0">
          <a:noAutofit/>
        </a:bodyPr>
        <a:lstStyle/>
        <a:p>
          <a:pPr marL="171450" lvl="1" indent="-171450" algn="l" defTabSz="755650">
            <a:lnSpc>
              <a:spcPct val="90000"/>
            </a:lnSpc>
            <a:spcBef>
              <a:spcPct val="0"/>
            </a:spcBef>
            <a:spcAft>
              <a:spcPts val="1000"/>
            </a:spcAft>
            <a:buChar char="•"/>
          </a:pPr>
          <a:r>
            <a:rPr lang="en-US" sz="1700" kern="1200" dirty="0"/>
            <a:t>The values are within a narrow range</a:t>
          </a:r>
        </a:p>
        <a:p>
          <a:pPr marL="171450" lvl="1" indent="-171450" algn="l" defTabSz="755650">
            <a:lnSpc>
              <a:spcPct val="90000"/>
            </a:lnSpc>
            <a:spcBef>
              <a:spcPct val="0"/>
            </a:spcBef>
            <a:spcAft>
              <a:spcPts val="1000"/>
            </a:spcAft>
            <a:buChar char="•"/>
          </a:pPr>
          <a:r>
            <a:rPr lang="en-US" sz="1700" kern="1200" dirty="0"/>
            <a:t>Coefficient of Variation (</a:t>
          </a:r>
          <a:r>
            <a:rPr lang="en-US" sz="1700" kern="1200" dirty="0" err="1"/>
            <a:t>Std.Dev</a:t>
          </a:r>
          <a:r>
            <a:rPr lang="en-US" sz="1700" kern="1200" dirty="0"/>
            <a:t>. / Mean) is below a threshold</a:t>
          </a:r>
        </a:p>
        <a:p>
          <a:pPr marL="171450" lvl="1" indent="-171450" algn="l" defTabSz="755650">
            <a:lnSpc>
              <a:spcPct val="90000"/>
            </a:lnSpc>
            <a:spcBef>
              <a:spcPct val="0"/>
            </a:spcBef>
            <a:spcAft>
              <a:spcPts val="1000"/>
            </a:spcAft>
            <a:buChar char="•"/>
          </a:pPr>
          <a:r>
            <a:rPr lang="en-US" sz="1700" kern="1200" dirty="0"/>
            <a:t>May cause machine underflow</a:t>
          </a:r>
        </a:p>
      </dsp:txBody>
      <dsp:txXfrm>
        <a:off x="5876392" y="724593"/>
        <a:ext cx="1856175" cy="3394043"/>
      </dsp:txXfrm>
    </dsp:sp>
    <dsp:sp modelId="{C4848B12-7E23-4A6C-B7D1-BCE3DE87CE7F}">
      <dsp:nvSpPr>
        <dsp:cNvPr id="0" name=""/>
        <dsp:cNvSpPr/>
      </dsp:nvSpPr>
      <dsp:spPr>
        <a:xfrm>
          <a:off x="5503745" y="232700"/>
          <a:ext cx="745293" cy="745293"/>
        </a:xfrm>
        <a:prstGeom prst="rect">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ACFF58-7A2A-4A64-8D81-CAFD2FF91BD3}">
      <dsp:nvSpPr>
        <dsp:cNvPr id="0" name=""/>
        <dsp:cNvSpPr/>
      </dsp:nvSpPr>
      <dsp:spPr>
        <a:xfrm rot="16200000">
          <a:off x="6713761" y="2235292"/>
          <a:ext cx="3394043" cy="37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28654" bIns="0" numCol="1" spcCol="1270" anchor="t" anchorCtr="0">
          <a:noAutofit/>
        </a:bodyPr>
        <a:lstStyle/>
        <a:p>
          <a:pPr marL="0" lvl="0" indent="0" algn="r" defTabSz="1022350">
            <a:lnSpc>
              <a:spcPct val="90000"/>
            </a:lnSpc>
            <a:spcBef>
              <a:spcPct val="0"/>
            </a:spcBef>
            <a:spcAft>
              <a:spcPct val="35000"/>
            </a:spcAft>
            <a:buNone/>
          </a:pPr>
          <a:r>
            <a:rPr lang="en-US" sz="2300" b="1" kern="1200" dirty="0"/>
            <a:t>Missing Value</a:t>
          </a:r>
        </a:p>
      </dsp:txBody>
      <dsp:txXfrm>
        <a:off x="6713761" y="2235292"/>
        <a:ext cx="3394043" cy="372646"/>
      </dsp:txXfrm>
    </dsp:sp>
    <dsp:sp modelId="{54DF57AD-C0C3-4BFE-AC71-4A32FD4247D1}">
      <dsp:nvSpPr>
        <dsp:cNvPr id="0" name=""/>
        <dsp:cNvSpPr/>
      </dsp:nvSpPr>
      <dsp:spPr>
        <a:xfrm>
          <a:off x="8597106" y="724593"/>
          <a:ext cx="1856175" cy="3394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28654" rIns="156464" bIns="156464" numCol="1" spcCol="1270" anchor="t" anchorCtr="0">
          <a:noAutofit/>
        </a:bodyPr>
        <a:lstStyle/>
        <a:p>
          <a:pPr marL="171450" lvl="1" indent="-171450" algn="l" defTabSz="755650">
            <a:lnSpc>
              <a:spcPct val="90000"/>
            </a:lnSpc>
            <a:spcBef>
              <a:spcPct val="0"/>
            </a:spcBef>
            <a:spcAft>
              <a:spcPts val="1000"/>
            </a:spcAft>
            <a:buChar char="•"/>
          </a:pPr>
          <a:r>
            <a:rPr lang="en-US" sz="1700" kern="1200" dirty="0"/>
            <a:t>Majority of observations are missing</a:t>
          </a:r>
        </a:p>
        <a:p>
          <a:pPr marL="171450" lvl="1" indent="-171450" algn="l" defTabSz="755650">
            <a:lnSpc>
              <a:spcPct val="90000"/>
            </a:lnSpc>
            <a:spcBef>
              <a:spcPct val="0"/>
            </a:spcBef>
            <a:spcAft>
              <a:spcPts val="1000"/>
            </a:spcAft>
            <a:buChar char="•"/>
          </a:pPr>
          <a:r>
            <a:rPr lang="en-US" sz="1700" kern="1200" dirty="0"/>
            <a:t>Percent of missing observations is above a threshold</a:t>
          </a:r>
        </a:p>
        <a:p>
          <a:pPr marL="171450" lvl="1" indent="-171450" algn="l" defTabSz="755650">
            <a:lnSpc>
              <a:spcPct val="90000"/>
            </a:lnSpc>
            <a:spcBef>
              <a:spcPct val="0"/>
            </a:spcBef>
            <a:spcAft>
              <a:spcPts val="1000"/>
            </a:spcAft>
            <a:buChar char="•"/>
          </a:pPr>
          <a:r>
            <a:rPr lang="en-US" sz="1700" kern="1200" dirty="0"/>
            <a:t>Algorithm may not handle</a:t>
          </a:r>
        </a:p>
      </dsp:txBody>
      <dsp:txXfrm>
        <a:off x="8597106" y="724593"/>
        <a:ext cx="1856175" cy="3394043"/>
      </dsp:txXfrm>
    </dsp:sp>
    <dsp:sp modelId="{4BC1BE8E-BC44-4D43-B8C4-2B1A707F8EF5}">
      <dsp:nvSpPr>
        <dsp:cNvPr id="0" name=""/>
        <dsp:cNvSpPr/>
      </dsp:nvSpPr>
      <dsp:spPr>
        <a:xfrm>
          <a:off x="8224459" y="232700"/>
          <a:ext cx="745293" cy="745293"/>
        </a:xfrm>
        <a:prstGeom prst="rect">
          <a:avLst/>
        </a:prstGeom>
        <a:blipFill rotWithShape="1">
          <a:blip xmlns:r="http://schemas.openxmlformats.org/officeDocument/2006/relationships" r:embed="rId4"/>
          <a:srcRect/>
          <a:stretch>
            <a:fillRect l="-22000" r="-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86B0A-D4DD-4DED-AF9A-A0F2E2084DA6}">
      <dsp:nvSpPr>
        <dsp:cNvPr id="0" name=""/>
        <dsp:cNvSpPr/>
      </dsp:nvSpPr>
      <dsp:spPr>
        <a:xfrm>
          <a:off x="0" y="380742"/>
          <a:ext cx="6558223" cy="1087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Certain features are included whatsoever</a:t>
          </a:r>
          <a:br>
            <a:rPr lang="en-US" sz="2800" kern="1200" dirty="0"/>
          </a:br>
          <a:r>
            <a:rPr lang="en-US" sz="2800" kern="1200" dirty="0"/>
            <a:t>due to business practice in an industry</a:t>
          </a:r>
        </a:p>
      </dsp:txBody>
      <dsp:txXfrm>
        <a:off x="31862" y="412604"/>
        <a:ext cx="6494499" cy="1024110"/>
      </dsp:txXfrm>
    </dsp:sp>
    <dsp:sp modelId="{A4C371BA-93F6-4078-9198-1E668DC4F9F2}">
      <dsp:nvSpPr>
        <dsp:cNvPr id="0" name=""/>
        <dsp:cNvSpPr/>
      </dsp:nvSpPr>
      <dsp:spPr>
        <a:xfrm>
          <a:off x="0" y="1664386"/>
          <a:ext cx="1087834" cy="1087834"/>
        </a:xfrm>
        <a:prstGeom prst="roundRect">
          <a:avLst>
            <a:gd name="adj" fmla="val 16670"/>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40D8D-D2CE-48A2-B345-4DBA1755D3F5}">
      <dsp:nvSpPr>
        <dsp:cNvPr id="0" name=""/>
        <dsp:cNvSpPr/>
      </dsp:nvSpPr>
      <dsp:spPr>
        <a:xfrm>
          <a:off x="1153104" y="1664386"/>
          <a:ext cx="5405119" cy="108783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U.S. regions or census tracts for data that have a geographical element </a:t>
          </a:r>
        </a:p>
      </dsp:txBody>
      <dsp:txXfrm>
        <a:off x="1206217" y="1717499"/>
        <a:ext cx="5298893" cy="981608"/>
      </dsp:txXfrm>
    </dsp:sp>
    <dsp:sp modelId="{E9FD14ED-4BF7-47AA-838A-8EEA08D9E184}">
      <dsp:nvSpPr>
        <dsp:cNvPr id="0" name=""/>
        <dsp:cNvSpPr/>
      </dsp:nvSpPr>
      <dsp:spPr>
        <a:xfrm>
          <a:off x="0" y="2882761"/>
          <a:ext cx="1087834" cy="1087834"/>
        </a:xfrm>
        <a:prstGeom prst="roundRect">
          <a:avLst>
            <a:gd name="adj" fmla="val 16670"/>
          </a:avLst>
        </a:prstGeom>
        <a:blipFill rotWithShape="1">
          <a:blip xmlns:r="http://schemas.openxmlformats.org/officeDocument/2006/relationships" r:embed="rId2"/>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C267DB-3D02-4E0F-A42E-423EE711D9F8}">
      <dsp:nvSpPr>
        <dsp:cNvPr id="0" name=""/>
        <dsp:cNvSpPr/>
      </dsp:nvSpPr>
      <dsp:spPr>
        <a:xfrm>
          <a:off x="1153104" y="2882761"/>
          <a:ext cx="5405119" cy="108783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Marketing incentives in studying customer purchase behavior</a:t>
          </a:r>
        </a:p>
      </dsp:txBody>
      <dsp:txXfrm>
        <a:off x="1206217" y="2935874"/>
        <a:ext cx="5298893" cy="9816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F980A-F0B8-425C-A18B-9577C564E95E}">
      <dsp:nvSpPr>
        <dsp:cNvPr id="0" name=""/>
        <dsp:cNvSpPr/>
      </dsp:nvSpPr>
      <dsp:spPr>
        <a:xfrm>
          <a:off x="795" y="120813"/>
          <a:ext cx="3424758" cy="4109710"/>
        </a:xfrm>
        <a:prstGeom prst="roundRect">
          <a:avLst>
            <a:gd name="adj" fmla="val 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en-US" sz="3000" b="1" kern="1200" dirty="0">
              <a:solidFill>
                <a:schemeClr val="tx1"/>
              </a:solidFill>
            </a:rPr>
            <a:t>Number of Features</a:t>
          </a:r>
        </a:p>
      </dsp:txBody>
      <dsp:txXfrm rot="16200000">
        <a:off x="-1341709" y="1463319"/>
        <a:ext cx="3369962" cy="684951"/>
      </dsp:txXfrm>
    </dsp:sp>
    <dsp:sp modelId="{2BD846E4-8122-4AE9-8241-0121E3AF65E9}">
      <dsp:nvSpPr>
        <dsp:cNvPr id="0" name=""/>
        <dsp:cNvSpPr/>
      </dsp:nvSpPr>
      <dsp:spPr>
        <a:xfrm>
          <a:off x="685747" y="120813"/>
          <a:ext cx="2551445" cy="410971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96012" rIns="0" bIns="0" numCol="1" spcCol="1270" anchor="ctr" anchorCtr="0">
          <a:noAutofit/>
        </a:bodyPr>
        <a:lstStyle/>
        <a:p>
          <a:pPr marL="0" lvl="0" indent="0" algn="l" defTabSz="1244600">
            <a:lnSpc>
              <a:spcPct val="90000"/>
            </a:lnSpc>
            <a:spcBef>
              <a:spcPct val="0"/>
            </a:spcBef>
            <a:spcAft>
              <a:spcPct val="35000"/>
            </a:spcAft>
            <a:buNone/>
          </a:pPr>
          <a:r>
            <a:rPr lang="en-US" sz="2800" kern="1200" dirty="0"/>
            <a:t>From the viewpoint of a data scientist, too many features may be equally troublesome as too few features</a:t>
          </a:r>
        </a:p>
      </dsp:txBody>
      <dsp:txXfrm>
        <a:off x="685747" y="120813"/>
        <a:ext cx="2551445" cy="4109710"/>
      </dsp:txXfrm>
    </dsp:sp>
    <dsp:sp modelId="{35BDA4DC-F6EB-4286-900A-2D7EB14637A0}">
      <dsp:nvSpPr>
        <dsp:cNvPr id="0" name=""/>
        <dsp:cNvSpPr/>
      </dsp:nvSpPr>
      <dsp:spPr>
        <a:xfrm>
          <a:off x="3545420" y="120813"/>
          <a:ext cx="3424758" cy="4109710"/>
        </a:xfrm>
        <a:prstGeom prst="roundRect">
          <a:avLst>
            <a:gd name="adj" fmla="val 5000"/>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en-US" sz="3000" b="1" kern="1200" dirty="0">
              <a:solidFill>
                <a:schemeClr val="tx1"/>
              </a:solidFill>
            </a:rPr>
            <a:t>Learner Algorithm</a:t>
          </a:r>
        </a:p>
      </dsp:txBody>
      <dsp:txXfrm rot="16200000">
        <a:off x="2202915" y="1463319"/>
        <a:ext cx="3369962" cy="684951"/>
      </dsp:txXfrm>
    </dsp:sp>
    <dsp:sp modelId="{C9AA7FB9-3C80-4914-B32A-676972D0A243}">
      <dsp:nvSpPr>
        <dsp:cNvPr id="0" name=""/>
        <dsp:cNvSpPr/>
      </dsp:nvSpPr>
      <dsp:spPr>
        <a:xfrm rot="5400000">
          <a:off x="3260397" y="3389010"/>
          <a:ext cx="604294" cy="513713"/>
        </a:xfrm>
        <a:prstGeom prst="flowChartExtract">
          <a:avLst/>
        </a:prstGeom>
        <a:solidFill>
          <a:schemeClr val="accent4">
            <a:lumMod val="60000"/>
            <a:lumOff val="4000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1B3C03-C0C1-40AF-8529-0E5D5B3D5383}">
      <dsp:nvSpPr>
        <dsp:cNvPr id="0" name=""/>
        <dsp:cNvSpPr/>
      </dsp:nvSpPr>
      <dsp:spPr>
        <a:xfrm>
          <a:off x="4230372" y="120813"/>
          <a:ext cx="2551445" cy="410971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96012" rIns="0" bIns="0" numCol="1" spcCol="1270" anchor="ctr" anchorCtr="0">
          <a:noAutofit/>
        </a:bodyPr>
        <a:lstStyle/>
        <a:p>
          <a:pPr marL="0" lvl="0" indent="0" algn="l" defTabSz="1244600">
            <a:lnSpc>
              <a:spcPct val="90000"/>
            </a:lnSpc>
            <a:spcBef>
              <a:spcPct val="0"/>
            </a:spcBef>
            <a:spcAft>
              <a:spcPct val="35000"/>
            </a:spcAft>
            <a:buNone/>
          </a:pPr>
          <a:r>
            <a:rPr lang="en-US" sz="2800" kern="1200" dirty="0"/>
            <a:t>An algorithm is useful and effective only if it can take all the features that are specified, no matter how powerful it is</a:t>
          </a:r>
        </a:p>
      </dsp:txBody>
      <dsp:txXfrm>
        <a:off x="4230372" y="120813"/>
        <a:ext cx="2551445" cy="4109710"/>
      </dsp:txXfrm>
    </dsp:sp>
    <dsp:sp modelId="{469858F8-B8AB-4D0E-BB76-0184D2DBAA1C}">
      <dsp:nvSpPr>
        <dsp:cNvPr id="0" name=""/>
        <dsp:cNvSpPr/>
      </dsp:nvSpPr>
      <dsp:spPr>
        <a:xfrm>
          <a:off x="7090045" y="120813"/>
          <a:ext cx="3424758" cy="4109710"/>
        </a:xfrm>
        <a:prstGeom prst="roundRect">
          <a:avLst>
            <a:gd name="adj" fmla="val 5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102870" rIns="133350" bIns="0" numCol="1" spcCol="1270" anchor="t" anchorCtr="0">
          <a:noAutofit/>
        </a:bodyPr>
        <a:lstStyle/>
        <a:p>
          <a:pPr marL="0" lvl="0" indent="0" algn="r" defTabSz="1333500">
            <a:lnSpc>
              <a:spcPct val="90000"/>
            </a:lnSpc>
            <a:spcBef>
              <a:spcPct val="0"/>
            </a:spcBef>
            <a:spcAft>
              <a:spcPct val="35000"/>
            </a:spcAft>
            <a:buNone/>
          </a:pPr>
          <a:r>
            <a:rPr lang="en-US" sz="3000" b="1" kern="1200" dirty="0">
              <a:solidFill>
                <a:schemeClr val="tx1"/>
              </a:solidFill>
            </a:rPr>
            <a:t>Identify the Helpful</a:t>
          </a:r>
        </a:p>
      </dsp:txBody>
      <dsp:txXfrm rot="16200000">
        <a:off x="5747540" y="1463319"/>
        <a:ext cx="3369962" cy="684951"/>
      </dsp:txXfrm>
    </dsp:sp>
    <dsp:sp modelId="{5DE6A3B6-3ACE-4ADD-B568-A08519F16625}">
      <dsp:nvSpPr>
        <dsp:cNvPr id="0" name=""/>
        <dsp:cNvSpPr/>
      </dsp:nvSpPr>
      <dsp:spPr>
        <a:xfrm rot="5400000">
          <a:off x="6805022" y="3389010"/>
          <a:ext cx="604294" cy="513713"/>
        </a:xfrm>
        <a:prstGeom prst="flowChartExtract">
          <a:avLst/>
        </a:prstGeom>
        <a:solidFill>
          <a:schemeClr val="accent4">
            <a:lumMod val="60000"/>
            <a:lumOff val="4000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sp>
    <dsp:sp modelId="{03D7B8D8-2019-40F7-9992-56D7D119A34B}">
      <dsp:nvSpPr>
        <dsp:cNvPr id="0" name=""/>
        <dsp:cNvSpPr/>
      </dsp:nvSpPr>
      <dsp:spPr>
        <a:xfrm>
          <a:off x="7774997" y="120813"/>
          <a:ext cx="2551445" cy="4109710"/>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96012" rIns="0" bIns="0" numCol="1" spcCol="1270" anchor="ctr" anchorCtr="0">
          <a:noAutofit/>
        </a:bodyPr>
        <a:lstStyle/>
        <a:p>
          <a:pPr marL="0" lvl="0" indent="0" algn="l" defTabSz="1244600">
            <a:lnSpc>
              <a:spcPct val="90000"/>
            </a:lnSpc>
            <a:spcBef>
              <a:spcPct val="0"/>
            </a:spcBef>
            <a:spcAft>
              <a:spcPct val="35000"/>
            </a:spcAft>
            <a:buNone/>
          </a:pPr>
          <a:r>
            <a:rPr lang="en-US" sz="2800" kern="1200" dirty="0"/>
            <a:t>Therefore, we need to identify the features that help predict the target accurately before specifying them in the algorithm</a:t>
          </a:r>
        </a:p>
      </dsp:txBody>
      <dsp:txXfrm>
        <a:off x="7774997" y="120813"/>
        <a:ext cx="2551445" cy="41097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794F1-6959-4561-B210-2EEE8983DBBB}">
      <dsp:nvSpPr>
        <dsp:cNvPr id="0" name=""/>
        <dsp:cNvSpPr/>
      </dsp:nvSpPr>
      <dsp:spPr>
        <a:xfrm>
          <a:off x="2103119" y="0"/>
          <a:ext cx="8412480"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IF the feature is statistically independent of the target variable, then the feature will not help predict the target variable</a:t>
          </a:r>
        </a:p>
      </dsp:txBody>
      <dsp:txXfrm>
        <a:off x="3182745" y="28038"/>
        <a:ext cx="7304816" cy="901218"/>
      </dsp:txXfrm>
    </dsp:sp>
    <dsp:sp modelId="{BD9EE206-5AC5-4641-99EC-E3FDBBAC70E7}">
      <dsp:nvSpPr>
        <dsp:cNvPr id="0" name=""/>
        <dsp:cNvSpPr/>
      </dsp:nvSpPr>
      <dsp:spPr>
        <a:xfrm>
          <a:off x="1398574" y="1131347"/>
          <a:ext cx="8412480"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THEN the relative frequencies (or percentages) across the target categories are the </a:t>
          </a:r>
          <a:r>
            <a:rPr lang="en-US" sz="2200" u="sng" kern="1200" dirty="0"/>
            <a:t>same</a:t>
          </a:r>
          <a:r>
            <a:rPr lang="en-US" sz="2200" kern="1200" dirty="0"/>
            <a:t> for each feature’s category</a:t>
          </a:r>
        </a:p>
      </dsp:txBody>
      <dsp:txXfrm>
        <a:off x="2753399" y="1159385"/>
        <a:ext cx="7029617" cy="901218"/>
      </dsp:txXfrm>
    </dsp:sp>
    <dsp:sp modelId="{E53EA39B-D4A4-43EC-BA5B-A7D245813746}">
      <dsp:nvSpPr>
        <dsp:cNvPr id="0" name=""/>
        <dsp:cNvSpPr/>
      </dsp:nvSpPr>
      <dsp:spPr>
        <a:xfrm>
          <a:off x="704545" y="2262695"/>
          <a:ext cx="8412480"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THEREFORE, the common relative frequencies are be estimated by </a:t>
          </a:r>
          <a14:m xmlns:a14="http://schemas.microsoft.com/office/drawing/2010/main">
            <m:oMath xmlns:m="http://schemas.openxmlformats.org/officeDocument/2006/math">
              <m:f>
                <m:fPr>
                  <m:type m:val="lin"/>
                  <m:ctrlPr>
                    <a:rPr lang="en-US" sz="2200" i="1" kern="1200" smtClean="0">
                      <a:latin typeface="Cambria Math" panose="02040503050406030204" pitchFamily="18" charset="0"/>
                    </a:rPr>
                  </m:ctrlPr>
                </m:fPr>
                <m:num>
                  <m:sSub>
                    <m:sSubPr>
                      <m:ctrlPr>
                        <a:rPr lang="en-US" sz="2200" i="1" kern="1200">
                          <a:latin typeface="Cambria Math" panose="02040503050406030204" pitchFamily="18" charset="0"/>
                        </a:rPr>
                      </m:ctrlPr>
                    </m:sSubPr>
                    <m:e>
                      <m:r>
                        <a:rPr lang="en-US" sz="2200" i="1" kern="1200">
                          <a:latin typeface="Cambria Math" panose="02040503050406030204" pitchFamily="18" charset="0"/>
                        </a:rPr>
                        <m:t>𝑛</m:t>
                      </m:r>
                    </m:e>
                    <m:sub>
                      <m:r>
                        <a:rPr lang="en-US" sz="2200" i="1" kern="1200">
                          <a:latin typeface="Cambria Math" panose="02040503050406030204" pitchFamily="18" charset="0"/>
                        </a:rPr>
                        <m:t>+</m:t>
                      </m:r>
                      <m:r>
                        <a:rPr lang="en-US" sz="2200" i="1" kern="1200">
                          <a:latin typeface="Cambria Math" panose="02040503050406030204" pitchFamily="18" charset="0"/>
                        </a:rPr>
                        <m:t>𝑗</m:t>
                      </m:r>
                    </m:sub>
                  </m:sSub>
                </m:num>
                <m:den>
                  <m:sSub>
                    <m:sSubPr>
                      <m:ctrlPr>
                        <a:rPr lang="en-US" sz="2200" i="1" kern="1200">
                          <a:latin typeface="Cambria Math" panose="02040503050406030204" pitchFamily="18" charset="0"/>
                        </a:rPr>
                      </m:ctrlPr>
                    </m:sSubPr>
                    <m:e>
                      <m:r>
                        <a:rPr lang="en-US" sz="2200" i="1" kern="1200">
                          <a:latin typeface="Cambria Math" panose="02040503050406030204" pitchFamily="18" charset="0"/>
                        </a:rPr>
                        <m:t>𝑛</m:t>
                      </m:r>
                    </m:e>
                    <m:sub>
                      <m:r>
                        <a:rPr lang="en-US" sz="2200" i="1" kern="1200">
                          <a:latin typeface="Cambria Math" panose="02040503050406030204" pitchFamily="18" charset="0"/>
                        </a:rPr>
                        <m:t>+</m:t>
                      </m:r>
                      <m:r>
                        <a:rPr lang="en-US" sz="2200" b="0" i="1" kern="1200" smtClean="0">
                          <a:latin typeface="Cambria Math" panose="02040503050406030204" pitchFamily="18" charset="0"/>
                        </a:rPr>
                        <m:t>+</m:t>
                      </m:r>
                    </m:sub>
                  </m:sSub>
                </m:den>
              </m:f>
              <m:r>
                <a:rPr lang="en-US" sz="2200" b="0" i="1" kern="1200" smtClean="0">
                  <a:latin typeface="Cambria Math" panose="02040503050406030204" pitchFamily="18" charset="0"/>
                </a:rPr>
                <m:t>,</m:t>
              </m:r>
              <m:r>
                <a:rPr lang="en-US" sz="2200" b="0" i="1" kern="1200" smtClean="0">
                  <a:latin typeface="Cambria Math" panose="02040503050406030204" pitchFamily="18" charset="0"/>
                </a:rPr>
                <m:t>𝑗</m:t>
              </m:r>
              <m:r>
                <a:rPr lang="en-US" sz="2200" b="0" i="1" kern="1200" smtClean="0">
                  <a:latin typeface="Cambria Math" panose="02040503050406030204" pitchFamily="18" charset="0"/>
                </a:rPr>
                <m:t>=1,…,</m:t>
              </m:r>
              <m:r>
                <a:rPr lang="en-US" sz="2200" b="0" i="1" kern="1200" smtClean="0">
                  <a:latin typeface="Cambria Math" panose="02040503050406030204" pitchFamily="18" charset="0"/>
                </a:rPr>
                <m:t>𝐾</m:t>
              </m:r>
            </m:oMath>
          </a14:m>
          <a:endParaRPr lang="en-US" sz="2200" kern="1200" dirty="0"/>
        </a:p>
      </dsp:txBody>
      <dsp:txXfrm>
        <a:off x="2048854" y="2290733"/>
        <a:ext cx="7040133" cy="901218"/>
      </dsp:txXfrm>
    </dsp:sp>
    <dsp:sp modelId="{58F19910-06A9-4FA8-935D-5903561F865F}">
      <dsp:nvSpPr>
        <dsp:cNvPr id="0" name=""/>
        <dsp:cNvSpPr/>
      </dsp:nvSpPr>
      <dsp:spPr>
        <a:xfrm>
          <a:off x="0" y="3394043"/>
          <a:ext cx="8412480"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HENCE, the expected count in the </a:t>
          </a:r>
          <a14:m xmlns:a14="http://schemas.microsoft.com/office/drawing/2010/main">
            <m:oMath xmlns:m="http://schemas.openxmlformats.org/officeDocument/2006/math">
              <m:d>
                <m:dPr>
                  <m:ctrlPr>
                    <a:rPr lang="en-US" sz="2200" i="1" kern="1200" smtClean="0">
                      <a:latin typeface="Cambria Math" panose="02040503050406030204" pitchFamily="18" charset="0"/>
                    </a:rPr>
                  </m:ctrlPr>
                </m:dPr>
                <m:e>
                  <m:r>
                    <a:rPr lang="en-US" sz="2200" b="0" i="1" kern="1200" smtClean="0">
                      <a:latin typeface="Cambria Math" panose="02040503050406030204" pitchFamily="18" charset="0"/>
                    </a:rPr>
                    <m:t>𝑖</m:t>
                  </m:r>
                  <m:r>
                    <a:rPr lang="en-US" sz="2200" b="0" i="1" kern="1200" smtClean="0">
                      <a:latin typeface="Cambria Math" panose="02040503050406030204" pitchFamily="18" charset="0"/>
                    </a:rPr>
                    <m:t>,</m:t>
                  </m:r>
                  <m:r>
                    <a:rPr lang="en-US" sz="2200" b="0" i="1" kern="1200" smtClean="0">
                      <a:latin typeface="Cambria Math" panose="02040503050406030204" pitchFamily="18" charset="0"/>
                    </a:rPr>
                    <m:t>𝑗</m:t>
                  </m:r>
                </m:e>
              </m:d>
            </m:oMath>
          </a14:m>
          <a:r>
            <a:rPr lang="en-US" sz="2200" kern="1200" dirty="0"/>
            <a:t> cell is </a:t>
          </a:r>
          <a14:m xmlns:a14="http://schemas.microsoft.com/office/drawing/2010/main">
            <m:oMath xmlns:m="http://schemas.openxmlformats.org/officeDocument/2006/math">
              <m:sSub>
                <m:sSubPr>
                  <m:ctrlPr>
                    <a:rPr lang="en-US" sz="2200" i="1" kern="1200" smtClean="0">
                      <a:latin typeface="Cambria Math" panose="02040503050406030204" pitchFamily="18" charset="0"/>
                    </a:rPr>
                  </m:ctrlPr>
                </m:sSubPr>
                <m:e>
                  <m:r>
                    <a:rPr lang="en-US" sz="2200" b="0" i="1" kern="1200" smtClean="0">
                      <a:latin typeface="Cambria Math" panose="02040503050406030204" pitchFamily="18" charset="0"/>
                    </a:rPr>
                    <m:t>𝐸</m:t>
                  </m:r>
                </m:e>
                <m:sub>
                  <m:r>
                    <a:rPr lang="en-US" sz="2200" b="0" i="1" kern="1200" smtClean="0">
                      <a:latin typeface="Cambria Math" panose="02040503050406030204" pitchFamily="18" charset="0"/>
                    </a:rPr>
                    <m:t>𝑖𝑗</m:t>
                  </m:r>
                </m:sub>
              </m:sSub>
              <m:r>
                <a:rPr lang="en-US" sz="2200" b="0" i="1" kern="1200" smtClean="0">
                  <a:latin typeface="Cambria Math" panose="02040503050406030204" pitchFamily="18" charset="0"/>
                </a:rPr>
                <m:t>=</m:t>
              </m:r>
              <m:sSub>
                <m:sSubPr>
                  <m:ctrlPr>
                    <a:rPr lang="en-US" sz="2200" b="0" i="1" kern="1200" smtClean="0">
                      <a:latin typeface="Cambria Math" panose="02040503050406030204" pitchFamily="18" charset="0"/>
                    </a:rPr>
                  </m:ctrlPr>
                </m:sSubPr>
                <m:e>
                  <m:r>
                    <a:rPr lang="en-US" sz="2200" b="0" i="1" kern="1200" smtClean="0">
                      <a:latin typeface="Cambria Math" panose="02040503050406030204" pitchFamily="18" charset="0"/>
                    </a:rPr>
                    <m:t>𝑛</m:t>
                  </m:r>
                </m:e>
                <m:sub>
                  <m:r>
                    <a:rPr lang="en-US" sz="2200" b="0" i="1" kern="1200" smtClean="0">
                      <a:latin typeface="Cambria Math" panose="02040503050406030204" pitchFamily="18" charset="0"/>
                    </a:rPr>
                    <m:t>𝑖</m:t>
                  </m:r>
                  <m:r>
                    <a:rPr lang="en-US" sz="2200" b="0" i="1" kern="1200" smtClean="0">
                      <a:latin typeface="Cambria Math" panose="02040503050406030204" pitchFamily="18" charset="0"/>
                    </a:rPr>
                    <m:t>+</m:t>
                  </m:r>
                </m:sub>
              </m:sSub>
              <m:f>
                <m:fPr>
                  <m:ctrlPr>
                    <a:rPr lang="en-US" sz="2200" b="0" i="1" kern="1200" smtClean="0">
                      <a:latin typeface="Cambria Math" panose="02040503050406030204" pitchFamily="18" charset="0"/>
                    </a:rPr>
                  </m:ctrlPr>
                </m:fPr>
                <m:num>
                  <m:sSub>
                    <m:sSubPr>
                      <m:ctrlPr>
                        <a:rPr lang="en-US" sz="2200" b="0" i="1" kern="1200" smtClean="0">
                          <a:latin typeface="Cambria Math" panose="02040503050406030204" pitchFamily="18" charset="0"/>
                        </a:rPr>
                      </m:ctrlPr>
                    </m:sSubPr>
                    <m:e>
                      <m:r>
                        <a:rPr lang="en-US" sz="2200" b="0" i="1" kern="1200" smtClean="0">
                          <a:latin typeface="Cambria Math" panose="02040503050406030204" pitchFamily="18" charset="0"/>
                        </a:rPr>
                        <m:t>𝑛</m:t>
                      </m:r>
                    </m:e>
                    <m:sub>
                      <m:r>
                        <a:rPr lang="en-US" sz="2200" b="0" i="1" kern="1200" smtClean="0">
                          <a:latin typeface="Cambria Math" panose="02040503050406030204" pitchFamily="18" charset="0"/>
                        </a:rPr>
                        <m:t>+</m:t>
                      </m:r>
                      <m:r>
                        <a:rPr lang="en-US" sz="2200" b="0" i="1" kern="1200" smtClean="0">
                          <a:latin typeface="Cambria Math" panose="02040503050406030204" pitchFamily="18" charset="0"/>
                        </a:rPr>
                        <m:t>𝑗</m:t>
                      </m:r>
                    </m:sub>
                  </m:sSub>
                </m:num>
                <m:den>
                  <m:sSub>
                    <m:sSubPr>
                      <m:ctrlPr>
                        <a:rPr lang="en-US" sz="2200" b="0" i="1" kern="1200" smtClean="0">
                          <a:latin typeface="Cambria Math" panose="02040503050406030204" pitchFamily="18" charset="0"/>
                        </a:rPr>
                      </m:ctrlPr>
                    </m:sSubPr>
                    <m:e>
                      <m:r>
                        <a:rPr lang="en-US" sz="2200" b="0" i="1" kern="1200" smtClean="0">
                          <a:latin typeface="Cambria Math" panose="02040503050406030204" pitchFamily="18" charset="0"/>
                        </a:rPr>
                        <m:t>𝑛</m:t>
                      </m:r>
                    </m:e>
                    <m:sub>
                      <m:r>
                        <a:rPr lang="en-US" sz="2200" b="0" i="1" kern="1200" smtClean="0">
                          <a:latin typeface="Cambria Math" panose="02040503050406030204" pitchFamily="18" charset="0"/>
                        </a:rPr>
                        <m:t>++</m:t>
                      </m:r>
                    </m:sub>
                  </m:sSub>
                </m:den>
              </m:f>
            </m:oMath>
          </a14:m>
          <a:endParaRPr lang="en-US" sz="2200" kern="1200" dirty="0"/>
        </a:p>
      </dsp:txBody>
      <dsp:txXfrm>
        <a:off x="1354824" y="3422081"/>
        <a:ext cx="7029617" cy="901218"/>
      </dsp:txXfrm>
    </dsp:sp>
    <dsp:sp modelId="{7DD9E798-6712-4E09-8849-DA2B23FB2DAF}">
      <dsp:nvSpPr>
        <dsp:cNvPr id="0" name=""/>
        <dsp:cNvSpPr/>
      </dsp:nvSpPr>
      <dsp:spPr>
        <a:xfrm>
          <a:off x="2103119" y="733200"/>
          <a:ext cx="622241" cy="622241"/>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243123" y="733200"/>
        <a:ext cx="342233" cy="468236"/>
      </dsp:txXfrm>
    </dsp:sp>
    <dsp:sp modelId="{BD0C5D94-23EA-459B-80DE-36F0D0C85536}">
      <dsp:nvSpPr>
        <dsp:cNvPr id="0" name=""/>
        <dsp:cNvSpPr/>
      </dsp:nvSpPr>
      <dsp:spPr>
        <a:xfrm>
          <a:off x="1398574" y="1864548"/>
          <a:ext cx="622241" cy="622241"/>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538578" y="1864548"/>
        <a:ext cx="342233" cy="468236"/>
      </dsp:txXfrm>
    </dsp:sp>
    <dsp:sp modelId="{52066F07-F03D-44BD-8FEC-686A98D9F4A6}">
      <dsp:nvSpPr>
        <dsp:cNvPr id="0" name=""/>
        <dsp:cNvSpPr/>
      </dsp:nvSpPr>
      <dsp:spPr>
        <a:xfrm>
          <a:off x="704545" y="2995896"/>
          <a:ext cx="622241" cy="622241"/>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44549" y="2995896"/>
        <a:ext cx="342233" cy="4682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794F1-6959-4561-B210-2EEE8983DBBB}">
      <dsp:nvSpPr>
        <dsp:cNvPr id="0" name=""/>
        <dsp:cNvSpPr/>
      </dsp:nvSpPr>
      <dsp:spPr>
        <a:xfrm>
          <a:off x="2103119" y="0"/>
          <a:ext cx="8412480"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IF the feature is statistically independent of the target variable, then the feature will not help predict the target variable</a:t>
          </a:r>
        </a:p>
      </dsp:txBody>
      <dsp:txXfrm>
        <a:off x="3182745" y="28038"/>
        <a:ext cx="7304816" cy="901218"/>
      </dsp:txXfrm>
    </dsp:sp>
    <dsp:sp modelId="{BD9EE206-5AC5-4641-99EC-E3FDBBAC70E7}">
      <dsp:nvSpPr>
        <dsp:cNvPr id="0" name=""/>
        <dsp:cNvSpPr/>
      </dsp:nvSpPr>
      <dsp:spPr>
        <a:xfrm>
          <a:off x="1398574" y="1131347"/>
          <a:ext cx="8412480"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THEN the target has the same mean across all feature’s categories</a:t>
          </a:r>
        </a:p>
      </dsp:txBody>
      <dsp:txXfrm>
        <a:off x="2753399" y="1159385"/>
        <a:ext cx="7029617" cy="901218"/>
      </dsp:txXfrm>
    </dsp:sp>
    <dsp:sp modelId="{E53EA39B-D4A4-43EC-BA5B-A7D245813746}">
      <dsp:nvSpPr>
        <dsp:cNvPr id="0" name=""/>
        <dsp:cNvSpPr/>
      </dsp:nvSpPr>
      <dsp:spPr>
        <a:xfrm>
          <a:off x="704545" y="2262695"/>
          <a:ext cx="8412480"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THEREFORE, both </a:t>
          </a:r>
          <a14:m xmlns:a14="http://schemas.microsoft.com/office/drawing/2010/main">
            <m:oMath xmlns:m="http://schemas.openxmlformats.org/officeDocument/2006/math">
              <m:f>
                <m:fPr>
                  <m:type m:val="lin"/>
                  <m:ctrlPr>
                    <a:rPr lang="en-US" sz="2200" b="0" i="1" kern="1200" smtClean="0">
                      <a:latin typeface="Cambria Math" panose="02040503050406030204" pitchFamily="18" charset="0"/>
                    </a:rPr>
                  </m:ctrlPr>
                </m:fPr>
                <m:num>
                  <m:r>
                    <a:rPr lang="en-US" sz="2200" b="0" i="1" kern="1200" smtClean="0">
                      <a:latin typeface="Cambria Math" panose="02040503050406030204" pitchFamily="18" charset="0"/>
                    </a:rPr>
                    <m:t>𝑆𝑆𝐺</m:t>
                  </m:r>
                </m:num>
                <m:den>
                  <m:r>
                    <a:rPr lang="en-US" sz="2200" b="0" i="1" kern="1200" smtClean="0">
                      <a:latin typeface="Cambria Math" panose="02040503050406030204" pitchFamily="18" charset="0"/>
                    </a:rPr>
                    <m:t>𝐷𝐹𝐺</m:t>
                  </m:r>
                </m:den>
              </m:f>
            </m:oMath>
          </a14:m>
          <a:r>
            <a:rPr lang="en-US" sz="2200" kern="1200" dirty="0"/>
            <a:t> and </a:t>
          </a:r>
          <a14:m xmlns:a14="http://schemas.microsoft.com/office/drawing/2010/main">
            <m:oMath xmlns:m="http://schemas.openxmlformats.org/officeDocument/2006/math">
              <m:f>
                <m:fPr>
                  <m:type m:val="lin"/>
                  <m:ctrlPr>
                    <a:rPr lang="en-US" sz="2200" b="0" i="1" kern="1200" smtClean="0">
                      <a:latin typeface="Cambria Math" panose="02040503050406030204" pitchFamily="18" charset="0"/>
                    </a:rPr>
                  </m:ctrlPr>
                </m:fPr>
                <m:num>
                  <m:r>
                    <a:rPr lang="en-US" sz="2200" b="0" i="1" kern="1200" smtClean="0">
                      <a:latin typeface="Cambria Math" panose="02040503050406030204" pitchFamily="18" charset="0"/>
                    </a:rPr>
                    <m:t>𝑆𝑆𝑊</m:t>
                  </m:r>
                </m:num>
                <m:den>
                  <m:r>
                    <a:rPr lang="en-US" sz="2200" b="0" i="1" kern="1200" smtClean="0">
                      <a:latin typeface="Cambria Math" panose="02040503050406030204" pitchFamily="18" charset="0"/>
                    </a:rPr>
                    <m:t>𝐷𝐹𝑊</m:t>
                  </m:r>
                </m:den>
              </m:f>
            </m:oMath>
          </a14:m>
          <a:r>
            <a:rPr lang="en-US" sz="2200" kern="1200" dirty="0"/>
            <a:t> both estimate the population variance.</a:t>
          </a:r>
        </a:p>
      </dsp:txBody>
      <dsp:txXfrm>
        <a:off x="2048854" y="2290733"/>
        <a:ext cx="7040133" cy="901218"/>
      </dsp:txXfrm>
    </dsp:sp>
    <dsp:sp modelId="{58F19910-06A9-4FA8-935D-5903561F865F}">
      <dsp:nvSpPr>
        <dsp:cNvPr id="0" name=""/>
        <dsp:cNvSpPr/>
      </dsp:nvSpPr>
      <dsp:spPr>
        <a:xfrm>
          <a:off x="0" y="3394043"/>
          <a:ext cx="8412480" cy="95729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HENCE, the ratio </a:t>
          </a:r>
          <a14:m xmlns:a14="http://schemas.microsoft.com/office/drawing/2010/main">
            <m:oMath xmlns:m="http://schemas.openxmlformats.org/officeDocument/2006/math">
              <m:r>
                <a:rPr lang="en-US" sz="2200" b="0" i="1" kern="1200" smtClean="0">
                  <a:latin typeface="Cambria Math" panose="02040503050406030204" pitchFamily="18" charset="0"/>
                </a:rPr>
                <m:t>𝐹</m:t>
              </m:r>
              <m:r>
                <a:rPr lang="en-US" sz="2200" b="0" i="1" kern="1200" smtClean="0">
                  <a:latin typeface="Cambria Math" panose="02040503050406030204" pitchFamily="18" charset="0"/>
                </a:rPr>
                <m:t>=</m:t>
              </m:r>
              <m:f>
                <m:fPr>
                  <m:ctrlPr>
                    <a:rPr lang="en-US" sz="2200" b="0" i="1" kern="1200" smtClean="0">
                      <a:latin typeface="Cambria Math" panose="02040503050406030204" pitchFamily="18" charset="0"/>
                    </a:rPr>
                  </m:ctrlPr>
                </m:fPr>
                <m:num>
                  <m:f>
                    <m:fPr>
                      <m:type m:val="lin"/>
                      <m:ctrlPr>
                        <a:rPr lang="en-US" sz="2200" b="0" i="1" kern="1200" smtClean="0">
                          <a:latin typeface="Cambria Math" panose="02040503050406030204" pitchFamily="18" charset="0"/>
                        </a:rPr>
                      </m:ctrlPr>
                    </m:fPr>
                    <m:num>
                      <m:r>
                        <a:rPr lang="en-US" sz="2200" b="0" i="1" kern="1200" smtClean="0">
                          <a:latin typeface="Cambria Math" panose="02040503050406030204" pitchFamily="18" charset="0"/>
                        </a:rPr>
                        <m:t>𝑆𝑆𝐺</m:t>
                      </m:r>
                    </m:num>
                    <m:den>
                      <m:r>
                        <a:rPr lang="en-US" sz="2200" b="0" i="1" kern="1200" smtClean="0">
                          <a:latin typeface="Cambria Math" panose="02040503050406030204" pitchFamily="18" charset="0"/>
                        </a:rPr>
                        <m:t>𝐷𝐹𝐺</m:t>
                      </m:r>
                    </m:den>
                  </m:f>
                </m:num>
                <m:den>
                  <m:f>
                    <m:fPr>
                      <m:type m:val="lin"/>
                      <m:ctrlPr>
                        <a:rPr lang="en-US" sz="2200" b="0" i="1" kern="1200" smtClean="0">
                          <a:latin typeface="Cambria Math" panose="02040503050406030204" pitchFamily="18" charset="0"/>
                        </a:rPr>
                      </m:ctrlPr>
                    </m:fPr>
                    <m:num>
                      <m:r>
                        <a:rPr lang="en-US" sz="2200" b="0" i="1" kern="1200" smtClean="0">
                          <a:latin typeface="Cambria Math" panose="02040503050406030204" pitchFamily="18" charset="0"/>
                        </a:rPr>
                        <m:t>𝑆𝑆𝑊</m:t>
                      </m:r>
                    </m:num>
                    <m:den>
                      <m:r>
                        <a:rPr lang="en-US" sz="2200" b="0" i="1" kern="1200" smtClean="0">
                          <a:latin typeface="Cambria Math" panose="02040503050406030204" pitchFamily="18" charset="0"/>
                        </a:rPr>
                        <m:t>𝐷𝐹𝑊</m:t>
                      </m:r>
                    </m:den>
                  </m:f>
                </m:den>
              </m:f>
            </m:oMath>
          </a14:m>
          <a:r>
            <a:rPr lang="en-US" sz="2200" kern="1200" dirty="0"/>
            <a:t> follows a F distribution</a:t>
          </a:r>
        </a:p>
      </dsp:txBody>
      <dsp:txXfrm>
        <a:off x="1354824" y="3422081"/>
        <a:ext cx="7029617" cy="901218"/>
      </dsp:txXfrm>
    </dsp:sp>
    <dsp:sp modelId="{7DD9E798-6712-4E09-8849-DA2B23FB2DAF}">
      <dsp:nvSpPr>
        <dsp:cNvPr id="0" name=""/>
        <dsp:cNvSpPr/>
      </dsp:nvSpPr>
      <dsp:spPr>
        <a:xfrm>
          <a:off x="2103119" y="733200"/>
          <a:ext cx="622241" cy="622241"/>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243123" y="733200"/>
        <a:ext cx="342233" cy="468236"/>
      </dsp:txXfrm>
    </dsp:sp>
    <dsp:sp modelId="{BD0C5D94-23EA-459B-80DE-36F0D0C85536}">
      <dsp:nvSpPr>
        <dsp:cNvPr id="0" name=""/>
        <dsp:cNvSpPr/>
      </dsp:nvSpPr>
      <dsp:spPr>
        <a:xfrm>
          <a:off x="1398574" y="1864548"/>
          <a:ext cx="622241" cy="622241"/>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538578" y="1864548"/>
        <a:ext cx="342233" cy="468236"/>
      </dsp:txXfrm>
    </dsp:sp>
    <dsp:sp modelId="{52066F07-F03D-44BD-8FEC-686A98D9F4A6}">
      <dsp:nvSpPr>
        <dsp:cNvPr id="0" name=""/>
        <dsp:cNvSpPr/>
      </dsp:nvSpPr>
      <dsp:spPr>
        <a:xfrm>
          <a:off x="704545" y="2995896"/>
          <a:ext cx="622241" cy="622241"/>
        </a:xfrm>
        <a:prstGeom prst="downArrow">
          <a:avLst>
            <a:gd name="adj1" fmla="val 55000"/>
            <a:gd name="adj2" fmla="val 45000"/>
          </a:avLst>
        </a:prstGeom>
        <a:solidFill>
          <a:schemeClr val="bg1">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44549"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10/21/2020</a:t>
            </a:fld>
            <a:endParaRPr 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dirty="0"/>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dirty="0"/>
          </a:p>
        </p:txBody>
      </p:sp>
    </p:spTree>
    <p:extLst>
      <p:ext uri="{BB962C8B-B14F-4D97-AF65-F5344CB8AC3E}">
        <p14:creationId xmlns:p14="http://schemas.microsoft.com/office/powerpoint/2010/main" val="34463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dirty="0"/>
          </a:p>
        </p:txBody>
      </p:sp>
    </p:spTree>
    <p:extLst>
      <p:ext uri="{BB962C8B-B14F-4D97-AF65-F5344CB8AC3E}">
        <p14:creationId xmlns:p14="http://schemas.microsoft.com/office/powerpoint/2010/main" val="360095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dirty="0"/>
          </a:p>
        </p:txBody>
      </p:sp>
    </p:spTree>
    <p:extLst>
      <p:ext uri="{BB962C8B-B14F-4D97-AF65-F5344CB8AC3E}">
        <p14:creationId xmlns:p14="http://schemas.microsoft.com/office/powerpoint/2010/main" val="94797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dirty="0"/>
          </a:p>
        </p:txBody>
      </p:sp>
    </p:spTree>
    <p:extLst>
      <p:ext uri="{BB962C8B-B14F-4D97-AF65-F5344CB8AC3E}">
        <p14:creationId xmlns:p14="http://schemas.microsoft.com/office/powerpoint/2010/main" val="299806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dirty="0"/>
          </a:p>
        </p:txBody>
      </p:sp>
    </p:spTree>
    <p:extLst>
      <p:ext uri="{BB962C8B-B14F-4D97-AF65-F5344CB8AC3E}">
        <p14:creationId xmlns:p14="http://schemas.microsoft.com/office/powerpoint/2010/main" val="1646404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dirty="0"/>
          </a:p>
        </p:txBody>
      </p:sp>
    </p:spTree>
    <p:extLst>
      <p:ext uri="{BB962C8B-B14F-4D97-AF65-F5344CB8AC3E}">
        <p14:creationId xmlns:p14="http://schemas.microsoft.com/office/powerpoint/2010/main" val="2075862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dirty="0"/>
          </a:p>
        </p:txBody>
      </p:sp>
    </p:spTree>
    <p:extLst>
      <p:ext uri="{BB962C8B-B14F-4D97-AF65-F5344CB8AC3E}">
        <p14:creationId xmlns:p14="http://schemas.microsoft.com/office/powerpoint/2010/main" val="1241372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dirty="0"/>
          </a:p>
        </p:txBody>
      </p:sp>
    </p:spTree>
    <p:extLst>
      <p:ext uri="{BB962C8B-B14F-4D97-AF65-F5344CB8AC3E}">
        <p14:creationId xmlns:p14="http://schemas.microsoft.com/office/powerpoint/2010/main" val="2914169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dirty="0"/>
          </a:p>
        </p:txBody>
      </p:sp>
    </p:spTree>
    <p:extLst>
      <p:ext uri="{BB962C8B-B14F-4D97-AF65-F5344CB8AC3E}">
        <p14:creationId xmlns:p14="http://schemas.microsoft.com/office/powerpoint/2010/main" val="3991144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dirty="0"/>
          </a:p>
        </p:txBody>
      </p:sp>
    </p:spTree>
    <p:extLst>
      <p:ext uri="{BB962C8B-B14F-4D97-AF65-F5344CB8AC3E}">
        <p14:creationId xmlns:p14="http://schemas.microsoft.com/office/powerpoint/2010/main" val="556676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118050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289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3989591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955754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2475379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3502711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329771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1973404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688708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1169067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2634471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287684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dirty="0"/>
          </a:p>
        </p:txBody>
      </p:sp>
    </p:spTree>
    <p:extLst>
      <p:ext uri="{BB962C8B-B14F-4D97-AF65-F5344CB8AC3E}">
        <p14:creationId xmlns:p14="http://schemas.microsoft.com/office/powerpoint/2010/main" val="3314476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118726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49759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504844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4135952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1797945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824800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2930464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386078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dirty="0"/>
          </a:p>
        </p:txBody>
      </p:sp>
    </p:spTree>
    <p:extLst>
      <p:ext uri="{BB962C8B-B14F-4D97-AF65-F5344CB8AC3E}">
        <p14:creationId xmlns:p14="http://schemas.microsoft.com/office/powerpoint/2010/main" val="2889628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520363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3196346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190393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27121587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1191875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1786017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3536111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2696409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dirty="0"/>
          </a:p>
        </p:txBody>
      </p:sp>
    </p:spTree>
    <p:extLst>
      <p:ext uri="{BB962C8B-B14F-4D97-AF65-F5344CB8AC3E}">
        <p14:creationId xmlns:p14="http://schemas.microsoft.com/office/powerpoint/2010/main" val="3168266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2768058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397346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3421241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758892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2965404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11009933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40528466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28449004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2162554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2213475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17816502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3758089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2186655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634075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6595714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1356288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1265294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27235430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903338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5180078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73</a:t>
            </a:fld>
            <a:endParaRPr lang="en-US" dirty="0"/>
          </a:p>
        </p:txBody>
      </p:sp>
    </p:spTree>
    <p:extLst>
      <p:ext uri="{BB962C8B-B14F-4D97-AF65-F5344CB8AC3E}">
        <p14:creationId xmlns:p14="http://schemas.microsoft.com/office/powerpoint/2010/main" val="23452080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74</a:t>
            </a:fld>
            <a:endParaRPr lang="en-US" dirty="0"/>
          </a:p>
        </p:txBody>
      </p:sp>
    </p:spTree>
    <p:extLst>
      <p:ext uri="{BB962C8B-B14F-4D97-AF65-F5344CB8AC3E}">
        <p14:creationId xmlns:p14="http://schemas.microsoft.com/office/powerpoint/2010/main" val="2490295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75</a:t>
            </a:fld>
            <a:endParaRPr lang="en-US" dirty="0"/>
          </a:p>
        </p:txBody>
      </p:sp>
    </p:spTree>
    <p:extLst>
      <p:ext uri="{BB962C8B-B14F-4D97-AF65-F5344CB8AC3E}">
        <p14:creationId xmlns:p14="http://schemas.microsoft.com/office/powerpoint/2010/main" val="26493601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76</a:t>
            </a:fld>
            <a:endParaRPr lang="en-US" dirty="0"/>
          </a:p>
        </p:txBody>
      </p:sp>
    </p:spTree>
    <p:extLst>
      <p:ext uri="{BB962C8B-B14F-4D97-AF65-F5344CB8AC3E}">
        <p14:creationId xmlns:p14="http://schemas.microsoft.com/office/powerpoint/2010/main" val="11029721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77</a:t>
            </a:fld>
            <a:endParaRPr lang="en-US" dirty="0"/>
          </a:p>
        </p:txBody>
      </p:sp>
    </p:spTree>
    <p:extLst>
      <p:ext uri="{BB962C8B-B14F-4D97-AF65-F5344CB8AC3E}">
        <p14:creationId xmlns:p14="http://schemas.microsoft.com/office/powerpoint/2010/main" val="15384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33760708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78</a:t>
            </a:fld>
            <a:endParaRPr lang="en-US" dirty="0"/>
          </a:p>
        </p:txBody>
      </p:sp>
    </p:spTree>
    <p:extLst>
      <p:ext uri="{BB962C8B-B14F-4D97-AF65-F5344CB8AC3E}">
        <p14:creationId xmlns:p14="http://schemas.microsoft.com/office/powerpoint/2010/main" val="3387257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79</a:t>
            </a:fld>
            <a:endParaRPr lang="en-US" dirty="0"/>
          </a:p>
        </p:txBody>
      </p:sp>
    </p:spTree>
    <p:extLst>
      <p:ext uri="{BB962C8B-B14F-4D97-AF65-F5344CB8AC3E}">
        <p14:creationId xmlns:p14="http://schemas.microsoft.com/office/powerpoint/2010/main" val="7994389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80</a:t>
            </a:fld>
            <a:endParaRPr lang="en-US" dirty="0"/>
          </a:p>
        </p:txBody>
      </p:sp>
    </p:spTree>
    <p:extLst>
      <p:ext uri="{BB962C8B-B14F-4D97-AF65-F5344CB8AC3E}">
        <p14:creationId xmlns:p14="http://schemas.microsoft.com/office/powerpoint/2010/main" val="36349587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81</a:t>
            </a:fld>
            <a:endParaRPr lang="en-US" dirty="0"/>
          </a:p>
        </p:txBody>
      </p:sp>
    </p:spTree>
    <p:extLst>
      <p:ext uri="{BB962C8B-B14F-4D97-AF65-F5344CB8AC3E}">
        <p14:creationId xmlns:p14="http://schemas.microsoft.com/office/powerpoint/2010/main" val="23236806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82</a:t>
            </a:fld>
            <a:endParaRPr lang="en-US" dirty="0"/>
          </a:p>
        </p:txBody>
      </p:sp>
    </p:spTree>
    <p:extLst>
      <p:ext uri="{BB962C8B-B14F-4D97-AF65-F5344CB8AC3E}">
        <p14:creationId xmlns:p14="http://schemas.microsoft.com/office/powerpoint/2010/main" val="1524130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dirty="0"/>
          </a:p>
        </p:txBody>
      </p:sp>
    </p:spTree>
    <p:extLst>
      <p:ext uri="{BB962C8B-B14F-4D97-AF65-F5344CB8AC3E}">
        <p14:creationId xmlns:p14="http://schemas.microsoft.com/office/powerpoint/2010/main" val="333778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dirty="0"/>
          </a:p>
        </p:txBody>
      </p:sp>
    </p:spTree>
    <p:extLst>
      <p:ext uri="{BB962C8B-B14F-4D97-AF65-F5344CB8AC3E}">
        <p14:creationId xmlns:p14="http://schemas.microsoft.com/office/powerpoint/2010/main" val="4023420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2FA9E1-7BA8-420B-90EA-98928018A18E}" type="datetime1">
              <a:rPr lang="en-US" smtClean="0"/>
              <a:t>10/21/2020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3DB4F5-F5E4-4C41-9600-1B5137024F32}" type="datetime1">
              <a:rPr lang="en-US" smtClean="0"/>
              <a:t>10/21/2020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98C77B-F87A-4C60-9C4A-EC7377582FFE}" type="datetime1">
              <a:rPr lang="en-US" smtClean="0"/>
              <a:t>10/21/2020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46C1E2-A38A-41AE-9D93-0498BB4CECC8}" type="datetime1">
              <a:rPr lang="en-US" smtClean="0"/>
              <a:t>10/21/2020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dirty="0"/>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359B8-E34B-4E18-9691-FDE4E2519E9C}" type="datetime1">
              <a:rPr lang="en-US" smtClean="0"/>
              <a:t>10/21/2020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852375-F66D-4286-BF3E-AA4613EB85BB}" type="datetime1">
              <a:rPr lang="en-US" smtClean="0"/>
              <a:t>10/21/2020</a:t>
            </a:fld>
            <a:endParaRPr lang="en-US" dirty="0"/>
          </a:p>
        </p:txBody>
      </p:sp>
      <p:sp>
        <p:nvSpPr>
          <p:cNvPr id="6" name="Footer Placeholder 5"/>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6E4E76-92D4-429A-8407-104A43472C69}" type="datetime1">
              <a:rPr lang="en-US" smtClean="0"/>
              <a:t>10/21/2020</a:t>
            </a:fld>
            <a:endParaRPr lang="en-US" dirty="0"/>
          </a:p>
        </p:txBody>
      </p:sp>
      <p:sp>
        <p:nvSpPr>
          <p:cNvPr id="8" name="Footer Placeholder 7"/>
          <p:cNvSpPr>
            <a:spLocks noGrp="1"/>
          </p:cNvSpPr>
          <p:nvPr>
            <p:ph type="ftr" sz="quarter" idx="11"/>
          </p:nvPr>
        </p:nvSpPr>
        <p:spPr/>
        <p:txBody>
          <a:bodyPr/>
          <a:lstStyle/>
          <a:p>
            <a:r>
              <a:rPr lang="en-US"/>
              <a:t>Copyright © 2020 by Ming-Long Lam, Ph.D.</a:t>
            </a:r>
            <a:endParaRPr lang="en-US" dirty="0"/>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178A55-EC02-43E8-BF4C-87D46AC2B17D}" type="datetime1">
              <a:rPr lang="en-US" smtClean="0"/>
              <a:t>10/21/2020</a:t>
            </a:fld>
            <a:endParaRPr lang="en-US" dirty="0"/>
          </a:p>
        </p:txBody>
      </p:sp>
      <p:sp>
        <p:nvSpPr>
          <p:cNvPr id="4" name="Footer Placeholder 3"/>
          <p:cNvSpPr>
            <a:spLocks noGrp="1"/>
          </p:cNvSpPr>
          <p:nvPr>
            <p:ph type="ftr" sz="quarter" idx="11"/>
          </p:nvPr>
        </p:nvSpPr>
        <p:spPr/>
        <p:txBody>
          <a:bodyPr/>
          <a:lstStyle/>
          <a:p>
            <a:r>
              <a:rPr lang="en-US"/>
              <a:t>Copyright © 2020 by Ming-Long Lam, Ph.D.</a:t>
            </a:r>
            <a:endParaRPr lang="en-US" dirty="0"/>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92F264-3200-40B8-AEB7-759F75D70149}" type="datetime1">
              <a:rPr lang="en-US" smtClean="0"/>
              <a:t>10/21/2020</a:t>
            </a:fld>
            <a:endParaRPr lang="en-US" dirty="0"/>
          </a:p>
        </p:txBody>
      </p:sp>
      <p:sp>
        <p:nvSpPr>
          <p:cNvPr id="3" name="Footer Placeholder 2"/>
          <p:cNvSpPr>
            <a:spLocks noGrp="1"/>
          </p:cNvSpPr>
          <p:nvPr>
            <p:ph type="ftr" sz="quarter" idx="11"/>
          </p:nvPr>
        </p:nvSpPr>
        <p:spPr/>
        <p:txBody>
          <a:bodyPr/>
          <a:lstStyle/>
          <a:p>
            <a:r>
              <a:rPr lang="en-US"/>
              <a:t>Copyright © 2020 by Ming-Long Lam, Ph.D.</a:t>
            </a:r>
            <a:endParaRPr lang="en-US" dirty="0"/>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7D36E4-6BBD-4F56-87BC-2C45B0F3BCAA}" type="datetime1">
              <a:rPr lang="en-US" smtClean="0"/>
              <a:t>10/21/2020</a:t>
            </a:fld>
            <a:endParaRPr lang="en-US" dirty="0"/>
          </a:p>
        </p:txBody>
      </p:sp>
      <p:sp>
        <p:nvSpPr>
          <p:cNvPr id="6" name="Footer Placeholder 5"/>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9CF0C6-A935-4D3E-8FD1-DCE9DFF89818}" type="datetime1">
              <a:rPr lang="en-US" smtClean="0"/>
              <a:t>10/21/2020</a:t>
            </a:fld>
            <a:endParaRPr lang="en-US" dirty="0"/>
          </a:p>
        </p:txBody>
      </p:sp>
      <p:sp>
        <p:nvSpPr>
          <p:cNvPr id="6" name="Footer Placeholder 5"/>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519579-F4E9-46E6-B21B-78E37F8E4BE9}" type="datetime1">
              <a:rPr lang="en-US" smtClean="0"/>
              <a:t>10/21/2020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2020 by Ming-Long Lam, Ph.D.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dirty="0"/>
          </a:p>
        </p:txBody>
      </p:sp>
      <p:pic>
        <p:nvPicPr>
          <p:cNvPr id="7" name="Picture 6" descr="A picture containing table&#10;&#10;Description automatically generated">
            <a:extLst>
              <a:ext uri="{FF2B5EF4-FFF2-40B4-BE49-F238E27FC236}">
                <a16:creationId xmlns:a16="http://schemas.microsoft.com/office/drawing/2014/main" id="{18978180-C235-40BE-8782-10EF9B571A9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diagramLayout" Target="../diagrams/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4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0.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diagramLayout" Target="../diagrams/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8" Type="http://schemas.microsoft.com/office/2007/relationships/diagramDrawing" Target="../diagrams/drawing11.xml"/><Relationship Id="rId13" Type="http://schemas.openxmlformats.org/officeDocument/2006/relationships/diagramColors" Target="../diagrams/colors11.xml"/><Relationship Id="rId3" Type="http://schemas.openxmlformats.org/officeDocument/2006/relationships/image" Target="../media/image49.png"/><Relationship Id="rId7" Type="http://schemas.openxmlformats.org/officeDocument/2006/relationships/diagramColors" Target="../diagrams/colors11.xml"/><Relationship Id="rId12" Type="http://schemas.openxmlformats.org/officeDocument/2006/relationships/diagramQuickStyle" Target="../diagrams/quickStyle11.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QuickStyle" Target="../diagrams/quickStyle11.xml"/><Relationship Id="rId11" Type="http://schemas.openxmlformats.org/officeDocument/2006/relationships/diagramLayout" Target="../diagrams/layout11.xml"/><Relationship Id="rId5" Type="http://schemas.openxmlformats.org/officeDocument/2006/relationships/diagramLayout" Target="../diagrams/layout11.xml"/><Relationship Id="rId10" Type="http://schemas.openxmlformats.org/officeDocument/2006/relationships/diagramData" Target="../diagrams/data15.xml"/><Relationship Id="rId4" Type="http://schemas.openxmlformats.org/officeDocument/2006/relationships/diagramData" Target="../diagrams/data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2.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430.png"/><Relationship Id="rId7" Type="http://schemas.openxmlformats.org/officeDocument/2006/relationships/diagramColors" Target="../diagrams/colors13.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7.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4.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diagramLayout" Target="../diagrams/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52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15.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3916" y="2117627"/>
            <a:ext cx="10621108" cy="1885206"/>
          </a:xfrm>
          <a:noFill/>
        </p:spPr>
        <p:txBody>
          <a:bodyPr>
            <a:noAutofit/>
          </a:bodyPr>
          <a:lstStyle/>
          <a:p>
            <a:br>
              <a:rPr lang="en-US" sz="7000" b="1" dirty="0">
                <a:solidFill>
                  <a:schemeClr val="bg1"/>
                </a:solidFill>
              </a:rPr>
            </a:br>
            <a:br>
              <a:rPr lang="en-US" sz="7000" b="1" dirty="0">
                <a:solidFill>
                  <a:schemeClr val="bg1"/>
                </a:solidFill>
              </a:rPr>
            </a:br>
            <a:br>
              <a:rPr lang="en-US" sz="7000" b="1" dirty="0">
                <a:solidFill>
                  <a:schemeClr val="bg1"/>
                </a:solidFill>
              </a:rPr>
            </a:br>
            <a:r>
              <a:rPr lang="en-US" sz="7000" b="1" dirty="0">
                <a:solidFill>
                  <a:schemeClr val="accent5">
                    <a:lumMod val="50000"/>
                  </a:schemeClr>
                </a:solidFill>
              </a:rPr>
              <a:t>CS 484</a:t>
            </a:r>
            <a:br>
              <a:rPr lang="en-US" sz="7000" b="1" dirty="0">
                <a:solidFill>
                  <a:schemeClr val="accent5">
                    <a:lumMod val="50000"/>
                  </a:schemeClr>
                </a:solidFill>
              </a:rPr>
            </a:br>
            <a:r>
              <a:rPr lang="en-US" sz="7000" b="1" dirty="0">
                <a:solidFill>
                  <a:schemeClr val="accent5">
                    <a:lumMod val="50000"/>
                  </a:schemeClr>
                </a:solidFill>
              </a:rPr>
              <a:t>Intro to Machine Learning</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4000" dirty="0"/>
              <a:t>Week 9 </a:t>
            </a:r>
          </a:p>
          <a:p>
            <a:r>
              <a:rPr lang="en-US" sz="4000" dirty="0"/>
              <a:t>October 21, 2020</a:t>
            </a:r>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dirty="0">
              <a:solidFill>
                <a:srgbClr val="FFFF00"/>
              </a:solidFill>
            </a:endParaRPr>
          </a:p>
        </p:txBody>
      </p:sp>
      <p:pic>
        <p:nvPicPr>
          <p:cNvPr id="5" name="Picture 4" descr="A picture containing drawing&#10;&#10;Description automatically generated">
            <a:extLst>
              <a:ext uri="{FF2B5EF4-FFF2-40B4-BE49-F238E27FC236}">
                <a16:creationId xmlns:a16="http://schemas.microsoft.com/office/drawing/2014/main" id="{6FA015BE-09F2-4D92-B3A3-7A14BE48C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852" y="182562"/>
            <a:ext cx="6550927" cy="1828800"/>
          </a:xfrm>
          <a:prstGeom prst="rect">
            <a:avLst/>
          </a:prstGeom>
        </p:spPr>
      </p:pic>
      <p:sp>
        <p:nvSpPr>
          <p:cNvPr id="6" name="Footer Placeholder 5">
            <a:extLst>
              <a:ext uri="{FF2B5EF4-FFF2-40B4-BE49-F238E27FC236}">
                <a16:creationId xmlns:a16="http://schemas.microsoft.com/office/drawing/2014/main" id="{74FD01BE-3D02-4883-BC9F-D73575207879}"/>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70260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8</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8" name="Content Placeholder 7">
            <a:extLst>
              <a:ext uri="{FF2B5EF4-FFF2-40B4-BE49-F238E27FC236}">
                <a16:creationId xmlns:a16="http://schemas.microsoft.com/office/drawing/2014/main" id="{AA0DE20C-1D41-4163-9538-D335DAE25E4E}"/>
              </a:ext>
            </a:extLst>
          </p:cNvPr>
          <p:cNvSpPr>
            <a:spLocks noGrp="1"/>
          </p:cNvSpPr>
          <p:nvPr>
            <p:ph idx="1"/>
          </p:nvPr>
        </p:nvSpPr>
        <p:spPr>
          <a:xfrm>
            <a:off x="838199" y="1825625"/>
            <a:ext cx="10255885" cy="4015338"/>
          </a:xfrm>
          <a:solidFill>
            <a:schemeClr val="bg1"/>
          </a:solidFill>
        </p:spPr>
        <p:txBody>
          <a:bodyPr>
            <a:normAutofit/>
          </a:bodyPr>
          <a:lstStyle/>
          <a:p>
            <a:pPr marL="0" marR="0" indent="0">
              <a:lnSpc>
                <a:spcPct val="120000"/>
              </a:lnSpc>
              <a:spcBef>
                <a:spcPts val="0"/>
              </a:spcBef>
              <a:spcAft>
                <a:spcPts val="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Suppose we trained a classification tree using 5,000 observations.  The target field has five categories whose frequencies are listed below. What is the Entropy value of the root node?</a:t>
            </a:r>
          </a:p>
          <a:p>
            <a:pPr marL="0" marR="0" indent="0">
              <a:lnSpc>
                <a:spcPct val="120000"/>
              </a:lnSpc>
              <a:spcBef>
                <a:spcPts val="0"/>
              </a:spcBef>
              <a:spcAft>
                <a:spcPts val="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0"/>
              </a:spcAft>
              <a:buNone/>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following table shows the steps in getting the answer.</a:t>
            </a:r>
          </a:p>
          <a:p>
            <a:pPr marL="0" marR="0" indent="0">
              <a:lnSpc>
                <a:spcPct val="120000"/>
              </a:lnSpc>
              <a:spcBef>
                <a:spcPts val="0"/>
              </a:spcBef>
              <a:spcAft>
                <a:spcPts val="0"/>
              </a:spcAft>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213BF51D-DB7E-4F0C-BBC2-BD8EA5D89F63}"/>
                  </a:ext>
                </a:extLst>
              </p:cNvPr>
              <p:cNvGraphicFramePr>
                <a:graphicFrameLocks noGrp="1"/>
              </p:cNvGraphicFramePr>
              <p:nvPr>
                <p:extLst>
                  <p:ext uri="{D42A27DB-BD31-4B8C-83A1-F6EECF244321}">
                    <p14:modId xmlns:p14="http://schemas.microsoft.com/office/powerpoint/2010/main" val="2160423463"/>
                  </p:ext>
                </p:extLst>
              </p:nvPr>
            </p:nvGraphicFramePr>
            <p:xfrm>
              <a:off x="917575" y="3535425"/>
              <a:ext cx="10073887" cy="1626088"/>
            </p:xfrm>
            <a:graphic>
              <a:graphicData uri="http://schemas.openxmlformats.org/drawingml/2006/table">
                <a:tbl>
                  <a:tblPr firstRow="1" firstCol="1" bandRow="1">
                    <a:tableStyleId>{5C22544A-7EE6-4342-B048-85BDC9FD1C3A}</a:tableStyleId>
                  </a:tblPr>
                  <a:tblGrid>
                    <a:gridCol w="1678447">
                      <a:extLst>
                        <a:ext uri="{9D8B030D-6E8A-4147-A177-3AD203B41FA5}">
                          <a16:colId xmlns:a16="http://schemas.microsoft.com/office/drawing/2014/main" val="4062353407"/>
                        </a:ext>
                      </a:extLst>
                    </a:gridCol>
                    <a:gridCol w="1399240">
                      <a:extLst>
                        <a:ext uri="{9D8B030D-6E8A-4147-A177-3AD203B41FA5}">
                          <a16:colId xmlns:a16="http://schemas.microsoft.com/office/drawing/2014/main" val="1068447229"/>
                        </a:ext>
                      </a:extLst>
                    </a:gridCol>
                    <a:gridCol w="1399240">
                      <a:extLst>
                        <a:ext uri="{9D8B030D-6E8A-4147-A177-3AD203B41FA5}">
                          <a16:colId xmlns:a16="http://schemas.microsoft.com/office/drawing/2014/main" val="1868052662"/>
                        </a:ext>
                      </a:extLst>
                    </a:gridCol>
                    <a:gridCol w="1399240">
                      <a:extLst>
                        <a:ext uri="{9D8B030D-6E8A-4147-A177-3AD203B41FA5}">
                          <a16:colId xmlns:a16="http://schemas.microsoft.com/office/drawing/2014/main" val="1742426863"/>
                        </a:ext>
                      </a:extLst>
                    </a:gridCol>
                    <a:gridCol w="1399240">
                      <a:extLst>
                        <a:ext uri="{9D8B030D-6E8A-4147-A177-3AD203B41FA5}">
                          <a16:colId xmlns:a16="http://schemas.microsoft.com/office/drawing/2014/main" val="1223171757"/>
                        </a:ext>
                      </a:extLst>
                    </a:gridCol>
                    <a:gridCol w="1399240">
                      <a:extLst>
                        <a:ext uri="{9D8B030D-6E8A-4147-A177-3AD203B41FA5}">
                          <a16:colId xmlns:a16="http://schemas.microsoft.com/office/drawing/2014/main" val="3983068789"/>
                        </a:ext>
                      </a:extLst>
                    </a:gridCol>
                    <a:gridCol w="1399240">
                      <a:extLst>
                        <a:ext uri="{9D8B030D-6E8A-4147-A177-3AD203B41FA5}">
                          <a16:colId xmlns:a16="http://schemas.microsoft.com/office/drawing/2014/main" val="989343847"/>
                        </a:ext>
                      </a:extLst>
                    </a:gridCol>
                  </a:tblGrid>
                  <a:tr h="476738">
                    <a:tc>
                      <a:txBody>
                        <a:bodyPr/>
                        <a:lstStyle/>
                        <a:p>
                          <a:pPr marL="0" marR="0">
                            <a:lnSpc>
                              <a:spcPct val="100000"/>
                            </a:lnSpc>
                            <a:spcBef>
                              <a:spcPts val="0"/>
                            </a:spcBef>
                            <a:spcAft>
                              <a:spcPts val="0"/>
                            </a:spcAft>
                          </a:pPr>
                          <a:r>
                            <a:rPr lang="en-US" sz="1600" dirty="0">
                              <a:effectLst/>
                            </a:rPr>
                            <a:t>Target Category</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I</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II</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III</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IV</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V</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Total</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1498022"/>
                      </a:ext>
                    </a:extLst>
                  </a:tr>
                  <a:tr h="338409">
                    <a:tc>
                      <a:txBody>
                        <a:bodyPr/>
                        <a:lstStyle/>
                        <a:p>
                          <a:pPr marL="0" marR="0">
                            <a:lnSpc>
                              <a:spcPct val="150000"/>
                            </a:lnSpc>
                            <a:spcBef>
                              <a:spcPts val="0"/>
                            </a:spcBef>
                            <a:spcAft>
                              <a:spcPts val="0"/>
                            </a:spcAft>
                          </a:pPr>
                          <a:r>
                            <a:rPr lang="en-US" sz="1800">
                              <a:effectLst/>
                            </a:rPr>
                            <a:t>Frequency</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262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1,007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1,662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1,510</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559</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b="1" dirty="0">
                              <a:effectLst/>
                            </a:rPr>
                            <a:t>5,000</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9281704"/>
                      </a:ext>
                    </a:extLst>
                  </a:tr>
                  <a:tr h="338409">
                    <a:tc>
                      <a:txBody>
                        <a:bodyPr/>
                        <a:lstStyle/>
                        <a:p>
                          <a:pPr marL="0" marR="0">
                            <a:lnSpc>
                              <a:spcPct val="150000"/>
                            </a:lnSpc>
                            <a:spcBef>
                              <a:spcPts val="0"/>
                            </a:spcBef>
                            <a:spcAft>
                              <a:spcPts val="0"/>
                            </a:spcAft>
                          </a:pPr>
                          <a:r>
                            <a:rPr lang="en-US" sz="1800">
                              <a:effectLst/>
                            </a:rPr>
                            <a:t>Proportion (</a:t>
                          </a:r>
                          <a14:m>
                            <m:oMath xmlns:m="http://schemas.openxmlformats.org/officeDocument/2006/math">
                              <m:r>
                                <a:rPr lang="en-US" sz="1800">
                                  <a:effectLst/>
                                  <a:latin typeface="Cambria Math" panose="02040503050406030204" pitchFamily="18" charset="0"/>
                                </a:rPr>
                                <m:t>𝑝</m:t>
                              </m:r>
                            </m:oMath>
                          </a14:m>
                          <a:r>
                            <a:rPr lang="en-US" sz="1800">
                              <a:effectLst/>
                            </a:rPr>
                            <a:t>)</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a:effectLst/>
                            </a:rPr>
                            <a:t>0.0524</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a:effectLst/>
                            </a:rPr>
                            <a:t>0.2014</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0.3324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0.302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0.1118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b="1" dirty="0">
                              <a:effectLst/>
                            </a:rPr>
                            <a:t>1.0</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91406378"/>
                      </a:ext>
                    </a:extLst>
                  </a:tr>
                  <a:tr h="377386">
                    <a:tc>
                      <a:txBody>
                        <a:bodyPr/>
                        <a:lstStyle/>
                        <a:p>
                          <a:pPr marL="0" marR="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a:effectLst/>
                                    <a:latin typeface="Cambria Math" panose="02040503050406030204" pitchFamily="18" charset="0"/>
                                  </a:rPr>
                                  <m:t>𝑝</m:t>
                                </m:r>
                                <m:r>
                                  <a:rPr lang="en-US" sz="1800">
                                    <a:effectLst/>
                                    <a:latin typeface="Cambria Math" panose="02040503050406030204" pitchFamily="18" charset="0"/>
                                  </a:rPr>
                                  <m:t>×</m:t>
                                </m:r>
                                <m:sSub>
                                  <m:sSubPr>
                                    <m:ctrlPr>
                                      <a:rPr lang="en-US" sz="1800" i="1">
                                        <a:effectLst/>
                                        <a:latin typeface="Cambria Math" panose="02040503050406030204" pitchFamily="18" charset="0"/>
                                      </a:rPr>
                                    </m:ctrlPr>
                                  </m:sSubPr>
                                  <m:e>
                                    <m:r>
                                      <m:rPr>
                                        <m:sty m:val="p"/>
                                      </m:rPr>
                                      <a:rPr lang="en-US" sz="1800">
                                        <a:effectLst/>
                                        <a:latin typeface="Cambria Math" panose="02040503050406030204" pitchFamily="18" charset="0"/>
                                      </a:rPr>
                                      <m:t>log</m:t>
                                    </m:r>
                                  </m:e>
                                  <m:sub>
                                    <m:r>
                                      <a:rPr lang="en-US" sz="1800">
                                        <a:effectLst/>
                                        <a:latin typeface="Cambria Math" panose="02040503050406030204" pitchFamily="18" charset="0"/>
                                      </a:rPr>
                                      <m:t>2</m:t>
                                    </m:r>
                                  </m:sub>
                                </m:sSub>
                                <m:r>
                                  <a:rPr lang="en-US" sz="1800">
                                    <a:effectLst/>
                                    <a:latin typeface="Cambria Math" panose="02040503050406030204" pitchFamily="18" charset="0"/>
                                  </a:rPr>
                                  <m:t>(</m:t>
                                </m:r>
                                <m:r>
                                  <a:rPr lang="en-US" sz="1800">
                                    <a:effectLst/>
                                    <a:latin typeface="Cambria Math" panose="02040503050406030204" pitchFamily="18" charset="0"/>
                                  </a:rPr>
                                  <m:t>𝑝</m:t>
                                </m:r>
                                <m:r>
                                  <a:rPr lang="en-US" sz="1800">
                                    <a:effectLst/>
                                    <a:latin typeface="Cambria Math" panose="02040503050406030204" pitchFamily="18" charset="0"/>
                                  </a:rPr>
                                  <m:t>)</m:t>
                                </m:r>
                              </m:oMath>
                            </m:oMathPara>
                          </a14:m>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-0.2229248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a:effectLst/>
                            </a:rPr>
                            <a:t>-0.4656095</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dirty="0">
                              <a:effectLst/>
                            </a:rPr>
                            <a:t>-0.5281862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dirty="0">
                              <a:effectLst/>
                            </a:rPr>
                            <a:t>-0.5216686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dirty="0">
                              <a:effectLst/>
                            </a:rPr>
                            <a:t>-0.3534007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b="1" dirty="0">
                              <a:effectLst/>
                            </a:rPr>
                            <a:t>-2.0917897</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162049"/>
                      </a:ext>
                    </a:extLst>
                  </a:tr>
                </a:tbl>
              </a:graphicData>
            </a:graphic>
          </p:graphicFrame>
        </mc:Choice>
        <mc:Fallback xmlns="">
          <p:graphicFrame>
            <p:nvGraphicFramePr>
              <p:cNvPr id="19" name="Table 18">
                <a:extLst>
                  <a:ext uri="{FF2B5EF4-FFF2-40B4-BE49-F238E27FC236}">
                    <a16:creationId xmlns:a16="http://schemas.microsoft.com/office/drawing/2014/main" id="{213BF51D-DB7E-4F0C-BBC2-BD8EA5D89F63}"/>
                  </a:ext>
                </a:extLst>
              </p:cNvPr>
              <p:cNvGraphicFramePr>
                <a:graphicFrameLocks noGrp="1"/>
              </p:cNvGraphicFramePr>
              <p:nvPr>
                <p:extLst>
                  <p:ext uri="{D42A27DB-BD31-4B8C-83A1-F6EECF244321}">
                    <p14:modId xmlns:p14="http://schemas.microsoft.com/office/powerpoint/2010/main" val="2160423463"/>
                  </p:ext>
                </p:extLst>
              </p:nvPr>
            </p:nvGraphicFramePr>
            <p:xfrm>
              <a:off x="917575" y="3535425"/>
              <a:ext cx="10073887" cy="1626088"/>
            </p:xfrm>
            <a:graphic>
              <a:graphicData uri="http://schemas.openxmlformats.org/drawingml/2006/table">
                <a:tbl>
                  <a:tblPr firstRow="1" firstCol="1" bandRow="1">
                    <a:tableStyleId>{5C22544A-7EE6-4342-B048-85BDC9FD1C3A}</a:tableStyleId>
                  </a:tblPr>
                  <a:tblGrid>
                    <a:gridCol w="1678447">
                      <a:extLst>
                        <a:ext uri="{9D8B030D-6E8A-4147-A177-3AD203B41FA5}">
                          <a16:colId xmlns:a16="http://schemas.microsoft.com/office/drawing/2014/main" val="4062353407"/>
                        </a:ext>
                      </a:extLst>
                    </a:gridCol>
                    <a:gridCol w="1399240">
                      <a:extLst>
                        <a:ext uri="{9D8B030D-6E8A-4147-A177-3AD203B41FA5}">
                          <a16:colId xmlns:a16="http://schemas.microsoft.com/office/drawing/2014/main" val="1068447229"/>
                        </a:ext>
                      </a:extLst>
                    </a:gridCol>
                    <a:gridCol w="1399240">
                      <a:extLst>
                        <a:ext uri="{9D8B030D-6E8A-4147-A177-3AD203B41FA5}">
                          <a16:colId xmlns:a16="http://schemas.microsoft.com/office/drawing/2014/main" val="1868052662"/>
                        </a:ext>
                      </a:extLst>
                    </a:gridCol>
                    <a:gridCol w="1399240">
                      <a:extLst>
                        <a:ext uri="{9D8B030D-6E8A-4147-A177-3AD203B41FA5}">
                          <a16:colId xmlns:a16="http://schemas.microsoft.com/office/drawing/2014/main" val="1742426863"/>
                        </a:ext>
                      </a:extLst>
                    </a:gridCol>
                    <a:gridCol w="1399240">
                      <a:extLst>
                        <a:ext uri="{9D8B030D-6E8A-4147-A177-3AD203B41FA5}">
                          <a16:colId xmlns:a16="http://schemas.microsoft.com/office/drawing/2014/main" val="1223171757"/>
                        </a:ext>
                      </a:extLst>
                    </a:gridCol>
                    <a:gridCol w="1399240">
                      <a:extLst>
                        <a:ext uri="{9D8B030D-6E8A-4147-A177-3AD203B41FA5}">
                          <a16:colId xmlns:a16="http://schemas.microsoft.com/office/drawing/2014/main" val="3983068789"/>
                        </a:ext>
                      </a:extLst>
                    </a:gridCol>
                    <a:gridCol w="1399240">
                      <a:extLst>
                        <a:ext uri="{9D8B030D-6E8A-4147-A177-3AD203B41FA5}">
                          <a16:colId xmlns:a16="http://schemas.microsoft.com/office/drawing/2014/main" val="989343847"/>
                        </a:ext>
                      </a:extLst>
                    </a:gridCol>
                  </a:tblGrid>
                  <a:tr h="476738">
                    <a:tc>
                      <a:txBody>
                        <a:bodyPr/>
                        <a:lstStyle/>
                        <a:p>
                          <a:pPr marL="0" marR="0">
                            <a:lnSpc>
                              <a:spcPct val="100000"/>
                            </a:lnSpc>
                            <a:spcBef>
                              <a:spcPts val="0"/>
                            </a:spcBef>
                            <a:spcAft>
                              <a:spcPts val="0"/>
                            </a:spcAft>
                          </a:pPr>
                          <a:r>
                            <a:rPr lang="en-US" sz="1600" dirty="0">
                              <a:effectLst/>
                            </a:rPr>
                            <a:t>Target Category</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I</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II</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III</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IV</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V</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0000"/>
                            </a:lnSpc>
                            <a:spcBef>
                              <a:spcPts val="0"/>
                            </a:spcBef>
                            <a:spcAft>
                              <a:spcPts val="0"/>
                            </a:spcAft>
                          </a:pPr>
                          <a:r>
                            <a:rPr lang="en-US" sz="1600" dirty="0">
                              <a:effectLst/>
                            </a:rPr>
                            <a:t>Total</a:t>
                          </a:r>
                          <a:endParaRPr lang="en-US" sz="16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11498022"/>
                      </a:ext>
                    </a:extLst>
                  </a:tr>
                  <a:tr h="368935">
                    <a:tc>
                      <a:txBody>
                        <a:bodyPr/>
                        <a:lstStyle/>
                        <a:p>
                          <a:pPr marL="0" marR="0">
                            <a:lnSpc>
                              <a:spcPct val="150000"/>
                            </a:lnSpc>
                            <a:spcBef>
                              <a:spcPts val="0"/>
                            </a:spcBef>
                            <a:spcAft>
                              <a:spcPts val="0"/>
                            </a:spcAft>
                          </a:pPr>
                          <a:r>
                            <a:rPr lang="en-US" sz="1800">
                              <a:effectLst/>
                            </a:rPr>
                            <a:t>Frequency</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262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1,007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1,662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1,510</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559</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b="1" dirty="0">
                              <a:effectLst/>
                            </a:rPr>
                            <a:t>5,000</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89281704"/>
                      </a:ext>
                    </a:extLst>
                  </a:tr>
                  <a:tr h="368935">
                    <a:tc>
                      <a:txBody>
                        <a:bodyPr/>
                        <a:lstStyle/>
                        <a:p>
                          <a:endParaRPr lang="en-US"/>
                        </a:p>
                      </a:txBody>
                      <a:tcPr marL="68580" marR="68580" marT="0" marB="0" anchor="ctr">
                        <a:blipFill>
                          <a:blip r:embed="rId3"/>
                          <a:stretch>
                            <a:fillRect l="-362" t="-229508" r="-500725" b="-150820"/>
                          </a:stretch>
                        </a:blipFill>
                      </a:tcPr>
                    </a:tc>
                    <a:tc>
                      <a:txBody>
                        <a:bodyPr/>
                        <a:lstStyle/>
                        <a:p>
                          <a:pPr marL="0" marR="0" algn="r">
                            <a:lnSpc>
                              <a:spcPct val="150000"/>
                            </a:lnSpc>
                            <a:spcBef>
                              <a:spcPts val="0"/>
                            </a:spcBef>
                            <a:spcAft>
                              <a:spcPts val="0"/>
                            </a:spcAft>
                          </a:pPr>
                          <a:r>
                            <a:rPr lang="en-US" sz="1800">
                              <a:effectLst/>
                            </a:rPr>
                            <a:t>0.0524</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a:effectLst/>
                            </a:rPr>
                            <a:t>0.2014</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0.3324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0.302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dirty="0">
                              <a:effectLst/>
                            </a:rPr>
                            <a:t>0.1118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800" b="1" dirty="0">
                              <a:effectLst/>
                            </a:rPr>
                            <a:t>1.0</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91406378"/>
                      </a:ext>
                    </a:extLst>
                  </a:tr>
                  <a:tr h="411480">
                    <a:tc>
                      <a:txBody>
                        <a:bodyPr/>
                        <a:lstStyle/>
                        <a:p>
                          <a:endParaRPr lang="en-US"/>
                        </a:p>
                      </a:txBody>
                      <a:tcPr marL="68580" marR="68580" marT="0" marB="0" anchor="ctr">
                        <a:blipFill>
                          <a:blip r:embed="rId3"/>
                          <a:stretch>
                            <a:fillRect l="-362" t="-295588" r="-500725" b="-35294"/>
                          </a:stretch>
                        </a:blipFill>
                      </a:tcPr>
                    </a:tc>
                    <a:tc>
                      <a:txBody>
                        <a:bodyPr/>
                        <a:lstStyle/>
                        <a:p>
                          <a:pPr marL="0" marR="0" algn="r">
                            <a:lnSpc>
                              <a:spcPct val="150000"/>
                            </a:lnSpc>
                            <a:spcBef>
                              <a:spcPts val="0"/>
                            </a:spcBef>
                            <a:spcAft>
                              <a:spcPts val="0"/>
                            </a:spcAft>
                          </a:pPr>
                          <a:r>
                            <a:rPr lang="en-US" sz="1800" dirty="0">
                              <a:effectLst/>
                            </a:rPr>
                            <a:t>-0.2229248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a:effectLst/>
                            </a:rPr>
                            <a:t>-0.4656095</a:t>
                          </a:r>
                          <a:endParaRPr lang="en-US" sz="180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dirty="0">
                              <a:effectLst/>
                            </a:rPr>
                            <a:t>-0.5281862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dirty="0">
                              <a:effectLst/>
                            </a:rPr>
                            <a:t>-0.5216686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dirty="0">
                              <a:effectLst/>
                            </a:rPr>
                            <a:t>-0.3534007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50000"/>
                            </a:lnSpc>
                            <a:spcBef>
                              <a:spcPts val="0"/>
                            </a:spcBef>
                            <a:spcAft>
                              <a:spcPts val="0"/>
                            </a:spcAft>
                          </a:pPr>
                          <a:r>
                            <a:rPr lang="en-US" sz="1800" b="1" dirty="0">
                              <a:effectLst/>
                            </a:rPr>
                            <a:t>-2.0917897</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162049"/>
                      </a:ext>
                    </a:extLst>
                  </a:tr>
                </a:tbl>
              </a:graphicData>
            </a:graphic>
          </p:graphicFrame>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F05308C-1E93-487D-988F-0792E6EF06B1}"/>
                  </a:ext>
                </a:extLst>
              </p:cNvPr>
              <p:cNvSpPr/>
              <p:nvPr/>
            </p:nvSpPr>
            <p:spPr>
              <a:xfrm>
                <a:off x="890587" y="5161513"/>
                <a:ext cx="10410826" cy="564835"/>
              </a:xfrm>
              <a:prstGeom prst="rect">
                <a:avLst/>
              </a:prstGeom>
            </p:spPr>
            <p:txBody>
              <a:bodyPr wrap="square">
                <a:spAutoFit/>
              </a:bodyPr>
              <a:lstStyle/>
              <a:p>
                <a:pPr>
                  <a:lnSpc>
                    <a:spcPct val="150000"/>
                  </a:lnSpc>
                </a:pPr>
                <a:r>
                  <a:rPr lang="en-US" sz="2000" dirty="0">
                    <a:solidFill>
                      <a:srgbClr val="0070C0"/>
                    </a:solidFill>
                    <a:ea typeface="Calibri" panose="020F0502020204030204" pitchFamily="34" charset="0"/>
                    <a:cs typeface="Times New Roman" panose="02020603050405020304" pitchFamily="18" charset="0"/>
                  </a:rPr>
                  <a:t>The Entropy value of the root node is </a:t>
                </a:r>
                <a14:m>
                  <m:oMath xmlns:m="http://schemas.openxmlformats.org/officeDocument/2006/math">
                    <m: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subHide m:val="on"/>
                        <m:supHide m:val="on"/>
                        <m:ctrlP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naryPr>
                      <m:sub/>
                      <m:sup/>
                      <m:e>
                        <m:d>
                          <m:dPr>
                            <m:ctrlP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𝑝</m:t>
                            </m:r>
                            <m: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solidFill>
                                      <a:srgbClr val="0070C0"/>
                                    </a:solidFill>
                                    <a:latin typeface="Cambria Math" panose="02040503050406030204" pitchFamily="18" charset="0"/>
                                    <a:ea typeface="Calibri" panose="020F0502020204030204" pitchFamily="34" charset="0"/>
                                    <a:cs typeface="Times New Roman" panose="02020603050405020304" pitchFamily="18" charset="0"/>
                                  </a:rPr>
                                  <m:t>log</m:t>
                                </m:r>
                              </m:e>
                              <m:sub>
                                <m: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2</m:t>
                                </m:r>
                              </m:sub>
                            </m:sSub>
                            <m:d>
                              <m:dPr>
                                <m:ctrlP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dPr>
                              <m:e>
                                <m: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𝑝</m:t>
                                </m:r>
                              </m:e>
                            </m:d>
                          </m:e>
                        </m:d>
                      </m:e>
                    </m:nary>
                    <m: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oMath>
                </a14:m>
                <a:r>
                  <a:rPr lang="en-US" sz="2000" dirty="0">
                    <a:solidFill>
                      <a:srgbClr val="0070C0"/>
                    </a:solidFill>
                    <a:ea typeface="Calibri" panose="020F0502020204030204" pitchFamily="34" charset="0"/>
                    <a:cs typeface="Times New Roman" panose="02020603050405020304" pitchFamily="18" charset="0"/>
                  </a:rPr>
                  <a:t> 2.0918.</a:t>
                </a:r>
                <a:endParaRPr lang="en-US" sz="2000" dirty="0">
                  <a:ea typeface="Calibri" panose="020F0502020204030204" pitchFamily="34" charset="0"/>
                  <a:cs typeface="Times New Roman" panose="02020603050405020304" pitchFamily="18" charset="0"/>
                </a:endParaRPr>
              </a:p>
            </p:txBody>
          </p:sp>
        </mc:Choice>
        <mc:Fallback xmlns="">
          <p:sp>
            <p:nvSpPr>
              <p:cNvPr id="21" name="Rectangle 20">
                <a:extLst>
                  <a:ext uri="{FF2B5EF4-FFF2-40B4-BE49-F238E27FC236}">
                    <a16:creationId xmlns:a16="http://schemas.microsoft.com/office/drawing/2014/main" id="{2F05308C-1E93-487D-988F-0792E6EF06B1}"/>
                  </a:ext>
                </a:extLst>
              </p:cNvPr>
              <p:cNvSpPr>
                <a:spLocks noRot="1" noChangeAspect="1" noMove="1" noResize="1" noEditPoints="1" noAdjustHandles="1" noChangeArrowheads="1" noChangeShapeType="1" noTextEdit="1"/>
              </p:cNvSpPr>
              <p:nvPr/>
            </p:nvSpPr>
            <p:spPr>
              <a:xfrm>
                <a:off x="890587" y="5161513"/>
                <a:ext cx="10410826" cy="564835"/>
              </a:xfrm>
              <a:prstGeom prst="rect">
                <a:avLst/>
              </a:prstGeom>
              <a:blipFill>
                <a:blip r:embed="rId4"/>
                <a:stretch>
                  <a:fillRect l="-585" t="-60870" b="-129348"/>
                </a:stretch>
              </a:blipFill>
            </p:spPr>
            <p:txBody>
              <a:bodyPr/>
              <a:lstStyle/>
              <a:p>
                <a:r>
                  <a:rPr lang="en-US">
                    <a:noFill/>
                  </a:rPr>
                  <a:t> </a:t>
                </a:r>
              </a:p>
            </p:txBody>
          </p:sp>
        </mc:Fallback>
      </mc:AlternateContent>
    </p:spTree>
    <p:extLst>
      <p:ext uri="{BB962C8B-B14F-4D97-AF65-F5344CB8AC3E}">
        <p14:creationId xmlns:p14="http://schemas.microsoft.com/office/powerpoint/2010/main" val="1839317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9</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8" name="Content Placeholder 7">
            <a:extLst>
              <a:ext uri="{FF2B5EF4-FFF2-40B4-BE49-F238E27FC236}">
                <a16:creationId xmlns:a16="http://schemas.microsoft.com/office/drawing/2014/main" id="{AA0DE20C-1D41-4163-9538-D335DAE25E4E}"/>
              </a:ext>
            </a:extLst>
          </p:cNvPr>
          <p:cNvSpPr>
            <a:spLocks noGrp="1"/>
          </p:cNvSpPr>
          <p:nvPr>
            <p:ph idx="1"/>
          </p:nvPr>
        </p:nvSpPr>
        <p:spPr>
          <a:xfrm>
            <a:off x="838199" y="1743035"/>
            <a:ext cx="10255885" cy="1936750"/>
          </a:xfrm>
          <a:solidFill>
            <a:schemeClr val="bg1"/>
          </a:solidFill>
        </p:spPr>
        <p:txBody>
          <a:bodyPr>
            <a:normAutofit/>
          </a:bodyPr>
          <a:lstStyle/>
          <a:p>
            <a:pPr marL="0" marR="0" indent="0">
              <a:lnSpc>
                <a:spcPct val="150000"/>
              </a:lnSpc>
              <a:spcBef>
                <a:spcPts val="0"/>
              </a:spcBef>
              <a:spcAft>
                <a:spcPts val="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We observed 5,000 observations for a target field that has five categories.  The categories are I, II, III, IV, and V.  The following table shows their frequencies.  We trained a multinomial logistic model that contains only the Intercept terms.  Suppose the reference target category is Category III.  What is the estimated Intercept of Category V? </a:t>
            </a:r>
          </a:p>
        </p:txBody>
      </p:sp>
      <p:graphicFrame>
        <p:nvGraphicFramePr>
          <p:cNvPr id="3" name="Table 2">
            <a:extLst>
              <a:ext uri="{FF2B5EF4-FFF2-40B4-BE49-F238E27FC236}">
                <a16:creationId xmlns:a16="http://schemas.microsoft.com/office/drawing/2014/main" id="{D14E70B6-3783-4B1C-B4DB-DA229DF3CBA2}"/>
              </a:ext>
            </a:extLst>
          </p:cNvPr>
          <p:cNvGraphicFramePr>
            <a:graphicFrameLocks noGrp="1"/>
          </p:cNvGraphicFramePr>
          <p:nvPr>
            <p:extLst>
              <p:ext uri="{D42A27DB-BD31-4B8C-83A1-F6EECF244321}">
                <p14:modId xmlns:p14="http://schemas.microsoft.com/office/powerpoint/2010/main" val="3748997319"/>
              </p:ext>
            </p:extLst>
          </p:nvPr>
        </p:nvGraphicFramePr>
        <p:xfrm>
          <a:off x="838201" y="3775805"/>
          <a:ext cx="10255883" cy="833516"/>
        </p:xfrm>
        <a:graphic>
          <a:graphicData uri="http://schemas.openxmlformats.org/drawingml/2006/table">
            <a:tbl>
              <a:tblPr firstRow="1" firstCol="1" bandRow="1">
                <a:tableStyleId>{5C22544A-7EE6-4342-B048-85BDC9FD1C3A}</a:tableStyleId>
              </a:tblPr>
              <a:tblGrid>
                <a:gridCol w="2931718">
                  <a:extLst>
                    <a:ext uri="{9D8B030D-6E8A-4147-A177-3AD203B41FA5}">
                      <a16:colId xmlns:a16="http://schemas.microsoft.com/office/drawing/2014/main" val="3377793604"/>
                    </a:ext>
                  </a:extLst>
                </a:gridCol>
                <a:gridCol w="1464833">
                  <a:extLst>
                    <a:ext uri="{9D8B030D-6E8A-4147-A177-3AD203B41FA5}">
                      <a16:colId xmlns:a16="http://schemas.microsoft.com/office/drawing/2014/main" val="2839414872"/>
                    </a:ext>
                  </a:extLst>
                </a:gridCol>
                <a:gridCol w="1464833">
                  <a:extLst>
                    <a:ext uri="{9D8B030D-6E8A-4147-A177-3AD203B41FA5}">
                      <a16:colId xmlns:a16="http://schemas.microsoft.com/office/drawing/2014/main" val="3351587327"/>
                    </a:ext>
                  </a:extLst>
                </a:gridCol>
                <a:gridCol w="1464833">
                  <a:extLst>
                    <a:ext uri="{9D8B030D-6E8A-4147-A177-3AD203B41FA5}">
                      <a16:colId xmlns:a16="http://schemas.microsoft.com/office/drawing/2014/main" val="40819177"/>
                    </a:ext>
                  </a:extLst>
                </a:gridCol>
                <a:gridCol w="1464833">
                  <a:extLst>
                    <a:ext uri="{9D8B030D-6E8A-4147-A177-3AD203B41FA5}">
                      <a16:colId xmlns:a16="http://schemas.microsoft.com/office/drawing/2014/main" val="3874968916"/>
                    </a:ext>
                  </a:extLst>
                </a:gridCol>
                <a:gridCol w="1464833">
                  <a:extLst>
                    <a:ext uri="{9D8B030D-6E8A-4147-A177-3AD203B41FA5}">
                      <a16:colId xmlns:a16="http://schemas.microsoft.com/office/drawing/2014/main" val="3765058462"/>
                    </a:ext>
                  </a:extLst>
                </a:gridCol>
              </a:tblGrid>
              <a:tr h="416758">
                <a:tc>
                  <a:txBody>
                    <a:bodyPr/>
                    <a:lstStyle/>
                    <a:p>
                      <a:pPr marL="0" marR="0">
                        <a:lnSpc>
                          <a:spcPct val="150000"/>
                        </a:lnSpc>
                        <a:spcBef>
                          <a:spcPts val="0"/>
                        </a:spcBef>
                        <a:spcAft>
                          <a:spcPts val="0"/>
                        </a:spcAft>
                      </a:pPr>
                      <a:r>
                        <a:rPr lang="en-US" sz="2000" dirty="0">
                          <a:effectLst/>
                        </a:rPr>
                        <a:t>Target Category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II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a:effectLst/>
                        </a:rPr>
                        <a:t>III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a:effectLst/>
                        </a:rPr>
                        <a:t>IV</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V</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5502082"/>
                  </a:ext>
                </a:extLst>
              </a:tr>
              <a:tr h="416758">
                <a:tc>
                  <a:txBody>
                    <a:bodyPr/>
                    <a:lstStyle/>
                    <a:p>
                      <a:pPr marL="0" marR="0">
                        <a:lnSpc>
                          <a:spcPct val="150000"/>
                        </a:lnSpc>
                        <a:spcBef>
                          <a:spcPts val="0"/>
                        </a:spcBef>
                        <a:spcAft>
                          <a:spcPts val="0"/>
                        </a:spcAft>
                      </a:pPr>
                      <a:r>
                        <a:rPr lang="en-US" sz="2000">
                          <a:effectLst/>
                        </a:rPr>
                        <a:t>Frequency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a:effectLst/>
                        </a:rPr>
                        <a:t>262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1,007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1,662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1,510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559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6960247"/>
                  </a:ext>
                </a:extLst>
              </a:tr>
            </a:tbl>
          </a:graphicData>
        </a:graphic>
      </p:graphicFrame>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77F091B-AE03-4AD3-A7E2-9862CE9E187C}"/>
                  </a:ext>
                </a:extLst>
              </p:cNvPr>
              <p:cNvSpPr/>
              <p:nvPr/>
            </p:nvSpPr>
            <p:spPr>
              <a:xfrm>
                <a:off x="838199" y="4622751"/>
                <a:ext cx="10255883" cy="1710661"/>
              </a:xfrm>
              <a:prstGeom prst="rect">
                <a:avLst/>
              </a:prstGeom>
              <a:solidFill>
                <a:schemeClr val="bg1"/>
              </a:solidFill>
            </p:spPr>
            <p:txBody>
              <a:bodyPr wrap="square">
                <a:spAutoFit/>
              </a:bodyPr>
              <a:lstStyle/>
              <a:p>
                <a:pPr>
                  <a:lnSpc>
                    <a:spcPct val="150000"/>
                  </a:lnSpc>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According to the model formulation, the Intercept of Category V is the natural logarithm of the ratio of the probability of Category V to the probability of Category III.  An intuitive estimate of this ratio of probabilities is the ratio of the respective counts.  Therefore, the estimated Intercept of Category V is</a:t>
                </a:r>
                <a:b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br>
                <a14:m>
                  <m:oMath xmlns:m="http://schemas.openxmlformats.org/officeDocument/2006/math">
                    <m:func>
                      <m:funcPr>
                        <m:ctrlP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funcPr>
                      <m:fName>
                        <m:sSub>
                          <m:sSubPr>
                            <m:ctrlP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solidFill>
                                  <a:srgbClr val="0070C0"/>
                                </a:solidFill>
                                <a:latin typeface="Cambria Math" panose="02040503050406030204" pitchFamily="18" charset="0"/>
                                <a:ea typeface="Calibri" panose="020F0502020204030204" pitchFamily="34" charset="0"/>
                                <a:cs typeface="Times New Roman" panose="02020603050405020304" pitchFamily="18" charset="0"/>
                              </a:rPr>
                              <m:t>log</m:t>
                            </m:r>
                          </m:e>
                          <m:sub>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𝑒</m:t>
                            </m:r>
                          </m:sub>
                        </m:sSub>
                      </m:fName>
                      <m:e>
                        <m:d>
                          <m:dPr>
                            <m:ctrlP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dPr>
                          <m:e>
                            <m:f>
                              <m:fPr>
                                <m:type m:val="lin"/>
                                <m:ctrlP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fPr>
                              <m:num>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559</m:t>
                                </m:r>
                              </m:num>
                              <m:den>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1662</m:t>
                                </m:r>
                              </m:den>
                            </m:f>
                          </m:e>
                        </m:d>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e>
                    </m:func>
                    <m:r>
                      <a:rPr lang="en-US" i="1">
                        <a:solidFill>
                          <a:srgbClr val="0070C0"/>
                        </a:solidFill>
                        <a:latin typeface="Cambria Math" panose="02040503050406030204" pitchFamily="18" charset="0"/>
                        <a:ea typeface="Times New Roman" panose="02020603050405020304" pitchFamily="18" charset="0"/>
                        <a:cs typeface="Calibri" panose="020F0502020204030204" pitchFamily="34" charset="0"/>
                      </a:rPr>
                      <m:t>−</m:t>
                    </m:r>
                    <m:r>
                      <a:rPr lang="en-US">
                        <a:solidFill>
                          <a:srgbClr val="0070C0"/>
                        </a:solidFill>
                        <a:latin typeface="Cambria Math" panose="02040503050406030204" pitchFamily="18" charset="0"/>
                        <a:ea typeface="Times New Roman" panose="02020603050405020304" pitchFamily="18" charset="0"/>
                        <a:cs typeface="Calibri" panose="020F0502020204030204" pitchFamily="34" charset="0"/>
                      </a:rPr>
                      <m:t>1.089627502</m:t>
                    </m:r>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The correct answer is -1.0896.</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777F091B-AE03-4AD3-A7E2-9862CE9E187C}"/>
                  </a:ext>
                </a:extLst>
              </p:cNvPr>
              <p:cNvSpPr>
                <a:spLocks noRot="1" noChangeAspect="1" noMove="1" noResize="1" noEditPoints="1" noAdjustHandles="1" noChangeArrowheads="1" noChangeShapeType="1" noTextEdit="1"/>
              </p:cNvSpPr>
              <p:nvPr/>
            </p:nvSpPr>
            <p:spPr>
              <a:xfrm>
                <a:off x="838199" y="4622751"/>
                <a:ext cx="10255883" cy="1710661"/>
              </a:xfrm>
              <a:prstGeom prst="rect">
                <a:avLst/>
              </a:prstGeom>
              <a:blipFill>
                <a:blip r:embed="rId3"/>
                <a:stretch>
                  <a:fillRect l="-475" r="-178" b="-37367"/>
                </a:stretch>
              </a:blipFill>
            </p:spPr>
            <p:txBody>
              <a:bodyPr/>
              <a:lstStyle/>
              <a:p>
                <a:r>
                  <a:rPr lang="en-US">
                    <a:noFill/>
                  </a:rPr>
                  <a:t> </a:t>
                </a:r>
              </a:p>
            </p:txBody>
          </p:sp>
        </mc:Fallback>
      </mc:AlternateContent>
    </p:spTree>
    <p:extLst>
      <p:ext uri="{BB962C8B-B14F-4D97-AF65-F5344CB8AC3E}">
        <p14:creationId xmlns:p14="http://schemas.microsoft.com/office/powerpoint/2010/main" val="266221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10</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11" name="Rectangle 10">
            <a:extLst>
              <a:ext uri="{FF2B5EF4-FFF2-40B4-BE49-F238E27FC236}">
                <a16:creationId xmlns:a16="http://schemas.microsoft.com/office/drawing/2014/main" id="{5BBBD445-75BE-45A7-9427-BCD573BF05F1}"/>
              </a:ext>
            </a:extLst>
          </p:cNvPr>
          <p:cNvSpPr/>
          <p:nvPr/>
        </p:nvSpPr>
        <p:spPr>
          <a:xfrm>
            <a:off x="838200" y="1517779"/>
            <a:ext cx="10668000" cy="4619854"/>
          </a:xfrm>
          <a:prstGeom prst="rect">
            <a:avLst/>
          </a:prstGeom>
          <a:solidFill>
            <a:schemeClr val="bg1"/>
          </a:solidFill>
        </p:spPr>
        <p:txBody>
          <a:bodyPr wrap="square">
            <a:spAutoFit/>
          </a:bodyPr>
          <a:lstStyle/>
          <a:p>
            <a:pPr>
              <a:lnSpc>
                <a:spcPct val="150000"/>
              </a:lnSpc>
            </a:pPr>
            <a:r>
              <a:rPr lang="en-US" dirty="0">
                <a:latin typeface="Calibri" panose="020F0502020204030204" pitchFamily="34" charset="0"/>
                <a:ea typeface="Calibri" panose="020F0502020204030204" pitchFamily="34" charset="0"/>
                <a:cs typeface="Times New Roman" panose="02020603050405020304" pitchFamily="18" charset="0"/>
              </a:rPr>
              <a:t>I invited six friends to my home to watch a basketball game. </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My friends brought snacks and beverages along.</a:t>
            </a:r>
          </a:p>
          <a:p>
            <a:pPr>
              <a:lnSpc>
                <a:spcPct val="150000"/>
              </a:lnSpc>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dirty="0">
                <a:latin typeface="Calibri" panose="020F0502020204030204" pitchFamily="34" charset="0"/>
                <a:ea typeface="Calibri" panose="020F0502020204030204" pitchFamily="34" charset="0"/>
                <a:cs typeface="Times New Roman" panose="02020603050405020304" pitchFamily="18" charset="0"/>
              </a:rPr>
              <a:t>I noticed that a few of my friends brought Cheese, Soda, and Wings together.  Since I prefer to spend your money on other food besides Wings, I am curious to know how likely my friends will bring Wings if they have already brought Cheese and Soda.  Therefore, please help me determine the Lift of this association rule {Cheese, Soda} ==&gt; {Wings}.</a:t>
            </a:r>
          </a:p>
          <a:p>
            <a:pPr>
              <a:lnSpc>
                <a:spcPct val="150000"/>
              </a:lnSpc>
            </a:pPr>
            <a:r>
              <a:rPr lang="en-US" dirty="0">
                <a:latin typeface="Calibri" panose="020F0502020204030204" pitchFamily="34" charset="0"/>
                <a:ea typeface="Calibri" panose="020F0502020204030204" pitchFamily="34" charset="0"/>
                <a:cs typeface="Times New Roman" panose="02020603050405020304" pitchFamily="18" charset="0"/>
              </a:rPr>
              <a:t> </a:t>
            </a:r>
          </a:p>
          <a:p>
            <a:pPr>
              <a:lnSpc>
                <a:spcPct val="150000"/>
              </a:lnSpc>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Conference of this rule is Prob(Cheese, Soda, Wings) / Prob(Cheese, Soda) = (3/6)  / (4/6) = 3/4.  The Expected Conference of this rule is Prob(Wings) = 5/6.  Therefore, the Lift = Conference / (Expected Conference) = (3/4) / (5/6) = 9/10 = 0.9.</a:t>
            </a:r>
            <a:endParaRPr lang="en-US" dirty="0"/>
          </a:p>
        </p:txBody>
      </p:sp>
      <p:graphicFrame>
        <p:nvGraphicFramePr>
          <p:cNvPr id="10" name="Table 9">
            <a:extLst>
              <a:ext uri="{FF2B5EF4-FFF2-40B4-BE49-F238E27FC236}">
                <a16:creationId xmlns:a16="http://schemas.microsoft.com/office/drawing/2014/main" id="{23F4E7F5-0EE1-446B-AC0E-B0F39D0CA77A}"/>
              </a:ext>
            </a:extLst>
          </p:cNvPr>
          <p:cNvGraphicFramePr>
            <a:graphicFrameLocks noGrp="1"/>
          </p:cNvGraphicFramePr>
          <p:nvPr>
            <p:extLst>
              <p:ext uri="{D42A27DB-BD31-4B8C-83A1-F6EECF244321}">
                <p14:modId xmlns:p14="http://schemas.microsoft.com/office/powerpoint/2010/main" val="3149690153"/>
              </p:ext>
            </p:extLst>
          </p:nvPr>
        </p:nvGraphicFramePr>
        <p:xfrm>
          <a:off x="7391400" y="1120193"/>
          <a:ext cx="4114800" cy="1578423"/>
        </p:xfrm>
        <a:graphic>
          <a:graphicData uri="http://schemas.openxmlformats.org/drawingml/2006/table">
            <a:tbl>
              <a:tblPr firstRow="1" firstCol="1" bandRow="1">
                <a:tableStyleId>{5C22544A-7EE6-4342-B048-85BDC9FD1C3A}</a:tableStyleId>
              </a:tblPr>
              <a:tblGrid>
                <a:gridCol w="631523">
                  <a:extLst>
                    <a:ext uri="{9D8B030D-6E8A-4147-A177-3AD203B41FA5}">
                      <a16:colId xmlns:a16="http://schemas.microsoft.com/office/drawing/2014/main" val="2560392746"/>
                    </a:ext>
                  </a:extLst>
                </a:gridCol>
                <a:gridCol w="3483277">
                  <a:extLst>
                    <a:ext uri="{9D8B030D-6E8A-4147-A177-3AD203B41FA5}">
                      <a16:colId xmlns:a16="http://schemas.microsoft.com/office/drawing/2014/main" val="48343579"/>
                    </a:ext>
                  </a:extLst>
                </a:gridCol>
              </a:tblGrid>
              <a:tr h="0">
                <a:tc>
                  <a:txBody>
                    <a:bodyPr/>
                    <a:lstStyle/>
                    <a:p>
                      <a:pPr marL="0" marR="0">
                        <a:lnSpc>
                          <a:spcPct val="150000"/>
                        </a:lnSpc>
                        <a:spcBef>
                          <a:spcPts val="0"/>
                        </a:spcBef>
                        <a:spcAft>
                          <a:spcPts val="0"/>
                        </a:spcAft>
                      </a:pPr>
                      <a:r>
                        <a:rPr lang="en-US" sz="1100">
                          <a:effectLst/>
                        </a:rPr>
                        <a:t>Friend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a:effectLst/>
                        </a:rPr>
                        <a:t>Items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8831432"/>
                  </a:ext>
                </a:extLst>
              </a:tr>
              <a:tr h="0">
                <a:tc>
                  <a:txBody>
                    <a:bodyPr/>
                    <a:lstStyle/>
                    <a:p>
                      <a:pPr marL="0" marR="0">
                        <a:lnSpc>
                          <a:spcPct val="150000"/>
                        </a:lnSpc>
                        <a:spcBef>
                          <a:spcPts val="0"/>
                        </a:spcBef>
                        <a:spcAft>
                          <a:spcPts val="0"/>
                        </a:spcAft>
                      </a:pPr>
                      <a:r>
                        <a:rPr lang="en-US" sz="1100">
                          <a:effectLst/>
                        </a:rPr>
                        <a:t>Andrew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dirty="0">
                          <a:effectLst/>
                        </a:rPr>
                        <a:t>Cheese, Cracker, Salsa, Soda, Tortilla, Wings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2971358"/>
                  </a:ext>
                </a:extLst>
              </a:tr>
              <a:tr h="0">
                <a:tc>
                  <a:txBody>
                    <a:bodyPr/>
                    <a:lstStyle/>
                    <a:p>
                      <a:pPr marL="0" marR="0">
                        <a:lnSpc>
                          <a:spcPct val="150000"/>
                        </a:lnSpc>
                        <a:spcBef>
                          <a:spcPts val="0"/>
                        </a:spcBef>
                        <a:spcAft>
                          <a:spcPts val="0"/>
                        </a:spcAft>
                      </a:pPr>
                      <a:r>
                        <a:rPr lang="en-US" sz="1100">
                          <a:effectLst/>
                        </a:rPr>
                        <a:t>Betty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dirty="0">
                          <a:effectLst/>
                        </a:rPr>
                        <a:t>Cheese, Soda, Tortilla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1454555"/>
                  </a:ext>
                </a:extLst>
              </a:tr>
              <a:tr h="0">
                <a:tc>
                  <a:txBody>
                    <a:bodyPr/>
                    <a:lstStyle/>
                    <a:p>
                      <a:pPr marL="0" marR="0">
                        <a:lnSpc>
                          <a:spcPct val="150000"/>
                        </a:lnSpc>
                        <a:spcBef>
                          <a:spcPts val="0"/>
                        </a:spcBef>
                        <a:spcAft>
                          <a:spcPts val="0"/>
                        </a:spcAft>
                      </a:pPr>
                      <a:r>
                        <a:rPr lang="en-US" sz="1100">
                          <a:effectLst/>
                        </a:rPr>
                        <a:t>Carl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a:effectLst/>
                        </a:rPr>
                        <a:t>Cheese, Ice Cream, Soda, Wings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9946939"/>
                  </a:ext>
                </a:extLst>
              </a:tr>
              <a:tr h="0">
                <a:tc>
                  <a:txBody>
                    <a:bodyPr/>
                    <a:lstStyle/>
                    <a:p>
                      <a:pPr marL="0" marR="0">
                        <a:lnSpc>
                          <a:spcPct val="150000"/>
                        </a:lnSpc>
                        <a:spcBef>
                          <a:spcPts val="0"/>
                        </a:spcBef>
                        <a:spcAft>
                          <a:spcPts val="0"/>
                        </a:spcAft>
                      </a:pPr>
                      <a:r>
                        <a:rPr lang="en-US" sz="1100">
                          <a:effectLst/>
                        </a:rPr>
                        <a:t>Danny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a:effectLst/>
                        </a:rPr>
                        <a:t>Cheese, Ice Cream, Salsa, Tortilla, Wings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8662713"/>
                  </a:ext>
                </a:extLst>
              </a:tr>
              <a:tr h="0">
                <a:tc>
                  <a:txBody>
                    <a:bodyPr/>
                    <a:lstStyle/>
                    <a:p>
                      <a:pPr marL="0" marR="0">
                        <a:lnSpc>
                          <a:spcPct val="150000"/>
                        </a:lnSpc>
                        <a:spcBef>
                          <a:spcPts val="0"/>
                        </a:spcBef>
                        <a:spcAft>
                          <a:spcPts val="0"/>
                        </a:spcAft>
                      </a:pPr>
                      <a:r>
                        <a:rPr lang="en-US" sz="1100">
                          <a:effectLst/>
                        </a:rPr>
                        <a:t>Emily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a:effectLst/>
                        </a:rPr>
                        <a:t>Salsa, Soda, Tortilla, Wings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8650027"/>
                  </a:ext>
                </a:extLst>
              </a:tr>
              <a:tr h="0">
                <a:tc>
                  <a:txBody>
                    <a:bodyPr/>
                    <a:lstStyle/>
                    <a:p>
                      <a:pPr marL="0" marR="0">
                        <a:lnSpc>
                          <a:spcPct val="150000"/>
                        </a:lnSpc>
                        <a:spcBef>
                          <a:spcPts val="0"/>
                        </a:spcBef>
                        <a:spcAft>
                          <a:spcPts val="0"/>
                        </a:spcAft>
                      </a:pPr>
                      <a:r>
                        <a:rPr lang="en-US" sz="1100">
                          <a:effectLst/>
                        </a:rPr>
                        <a:t>Frank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100" dirty="0">
                          <a:effectLst/>
                        </a:rPr>
                        <a:t>Cheese, Cracker, Ice Cream, Soda, Wings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8519426"/>
                  </a:ext>
                </a:extLst>
              </a:tr>
            </a:tbl>
          </a:graphicData>
        </a:graphic>
      </p:graphicFrame>
    </p:spTree>
    <p:extLst>
      <p:ext uri="{BB962C8B-B14F-4D97-AF65-F5344CB8AC3E}">
        <p14:creationId xmlns:p14="http://schemas.microsoft.com/office/powerpoint/2010/main" val="139839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11</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3" name="Rectangle 2">
            <a:extLst>
              <a:ext uri="{FF2B5EF4-FFF2-40B4-BE49-F238E27FC236}">
                <a16:creationId xmlns:a16="http://schemas.microsoft.com/office/drawing/2014/main" id="{3420B216-44C5-4A1B-9429-7BCBCAEE9822}"/>
              </a:ext>
            </a:extLst>
          </p:cNvPr>
          <p:cNvSpPr/>
          <p:nvPr/>
        </p:nvSpPr>
        <p:spPr>
          <a:xfrm>
            <a:off x="838199" y="1536196"/>
            <a:ext cx="10265229" cy="3737946"/>
          </a:xfrm>
          <a:prstGeom prst="rect">
            <a:avLst/>
          </a:prstGeom>
          <a:solidFill>
            <a:schemeClr val="bg1"/>
          </a:solidFill>
        </p:spPr>
        <p:txBody>
          <a:bodyPr wrap="square">
            <a:spAutoFit/>
          </a:bodyPr>
          <a:lstStyle/>
          <a:p>
            <a:pPr>
              <a:lnSpc>
                <a:spcPct val="150000"/>
              </a:lnSpc>
            </a:pPr>
            <a:r>
              <a:rPr lang="en-US" sz="2000" dirty="0"/>
              <a:t>Given the following confusion matrix, w</a:t>
            </a:r>
            <a:r>
              <a:rPr lang="en-US" sz="2000" dirty="0">
                <a:latin typeface="Calibri" panose="020F0502020204030204" pitchFamily="34" charset="0"/>
                <a:ea typeface="Calibri" panose="020F0502020204030204" pitchFamily="34" charset="0"/>
                <a:cs typeface="Times New Roman" panose="02020603050405020304" pitchFamily="18" charset="0"/>
              </a:rPr>
              <a:t>hat is the F1 Score value?</a:t>
            </a:r>
          </a:p>
          <a:p>
            <a:pPr>
              <a:lnSpc>
                <a:spcPct val="150000"/>
              </a:lnSpc>
            </a:pPr>
            <a:r>
              <a:rPr lang="en-US" sz="2000" dirty="0">
                <a:latin typeface="Calibri" panose="020F0502020204030204" pitchFamily="34" charset="0"/>
                <a:ea typeface="Calibri" panose="020F0502020204030204" pitchFamily="34" charset="0"/>
                <a:cs typeface="Times New Roman" panose="02020603050405020304" pitchFamily="18" charset="0"/>
              </a:rPr>
              <a:t> </a:t>
            </a:r>
          </a:p>
          <a:p>
            <a:pPr>
              <a:lnSpc>
                <a:spcPct val="150000"/>
              </a:lnSpc>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Precision = 18 / (18 + 12) = 0.6 and Recall = 18 / (18 + 7) = 0.72.  The F1 Score is the harmonic mean of Precision and Recall.  Therefore, F1 Score is 2 / (1/0.6 + 1/0.72) = 0.6545.</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BC9BA6A3-BD33-400D-B399-F5659717130D}"/>
              </a:ext>
            </a:extLst>
          </p:cNvPr>
          <p:cNvGraphicFramePr>
            <a:graphicFrameLocks noGrp="1"/>
          </p:cNvGraphicFramePr>
          <p:nvPr>
            <p:extLst>
              <p:ext uri="{D42A27DB-BD31-4B8C-83A1-F6EECF244321}">
                <p14:modId xmlns:p14="http://schemas.microsoft.com/office/powerpoint/2010/main" val="1902267220"/>
              </p:ext>
            </p:extLst>
          </p:nvPr>
        </p:nvGraphicFramePr>
        <p:xfrm>
          <a:off x="912843" y="2332026"/>
          <a:ext cx="7578015" cy="1614825"/>
        </p:xfrm>
        <a:graphic>
          <a:graphicData uri="http://schemas.openxmlformats.org/drawingml/2006/table">
            <a:tbl>
              <a:tblPr firstRow="1" firstCol="1" bandRow="1">
                <a:tableStyleId>{5C22544A-7EE6-4342-B048-85BDC9FD1C3A}</a:tableStyleId>
              </a:tblPr>
              <a:tblGrid>
                <a:gridCol w="2526005">
                  <a:extLst>
                    <a:ext uri="{9D8B030D-6E8A-4147-A177-3AD203B41FA5}">
                      <a16:colId xmlns:a16="http://schemas.microsoft.com/office/drawing/2014/main" val="3680589287"/>
                    </a:ext>
                  </a:extLst>
                </a:gridCol>
                <a:gridCol w="2526005">
                  <a:extLst>
                    <a:ext uri="{9D8B030D-6E8A-4147-A177-3AD203B41FA5}">
                      <a16:colId xmlns:a16="http://schemas.microsoft.com/office/drawing/2014/main" val="924102577"/>
                    </a:ext>
                  </a:extLst>
                </a:gridCol>
                <a:gridCol w="2526005">
                  <a:extLst>
                    <a:ext uri="{9D8B030D-6E8A-4147-A177-3AD203B41FA5}">
                      <a16:colId xmlns:a16="http://schemas.microsoft.com/office/drawing/2014/main" val="3339996965"/>
                    </a:ext>
                  </a:extLst>
                </a:gridCol>
              </a:tblGrid>
              <a:tr h="538275">
                <a:tc>
                  <a:txBody>
                    <a:bodyPr/>
                    <a:lstStyle/>
                    <a:p>
                      <a:pPr marL="0" marR="0">
                        <a:lnSpc>
                          <a:spcPct val="150000"/>
                        </a:lnSpc>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Predicted Event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Predicted Non-Event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1947499"/>
                  </a:ext>
                </a:extLst>
              </a:tr>
              <a:tr h="538275">
                <a:tc>
                  <a:txBody>
                    <a:bodyPr/>
                    <a:lstStyle/>
                    <a:p>
                      <a:pPr marL="0" marR="0">
                        <a:lnSpc>
                          <a:spcPct val="150000"/>
                        </a:lnSpc>
                        <a:spcBef>
                          <a:spcPts val="0"/>
                        </a:spcBef>
                        <a:spcAft>
                          <a:spcPts val="0"/>
                        </a:spcAft>
                      </a:pPr>
                      <a:r>
                        <a:rPr lang="en-US" sz="2000" dirty="0">
                          <a:effectLst/>
                        </a:rPr>
                        <a:t>Observed Event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a:effectLst/>
                        </a:rPr>
                        <a:t>18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0651828"/>
                  </a:ext>
                </a:extLst>
              </a:tr>
              <a:tr h="538275">
                <a:tc>
                  <a:txBody>
                    <a:bodyPr/>
                    <a:lstStyle/>
                    <a:p>
                      <a:pPr marL="0" marR="0">
                        <a:lnSpc>
                          <a:spcPct val="150000"/>
                        </a:lnSpc>
                        <a:spcBef>
                          <a:spcPts val="0"/>
                        </a:spcBef>
                        <a:spcAft>
                          <a:spcPts val="0"/>
                        </a:spcAft>
                      </a:pPr>
                      <a:r>
                        <a:rPr lang="en-US" sz="2000">
                          <a:effectLst/>
                        </a:rPr>
                        <a:t>Observed Non-Event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a:effectLst/>
                        </a:rPr>
                        <a:t>12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2000" dirty="0">
                          <a:effectLst/>
                        </a:rPr>
                        <a:t>22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2901120"/>
                  </a:ext>
                </a:extLst>
              </a:tr>
            </a:tbl>
          </a:graphicData>
        </a:graphic>
      </p:graphicFrame>
    </p:spTree>
    <p:extLst>
      <p:ext uri="{BB962C8B-B14F-4D97-AF65-F5344CB8AC3E}">
        <p14:creationId xmlns:p14="http://schemas.microsoft.com/office/powerpoint/2010/main" val="1345668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12</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3" name="Rectangle 2">
            <a:extLst>
              <a:ext uri="{FF2B5EF4-FFF2-40B4-BE49-F238E27FC236}">
                <a16:creationId xmlns:a16="http://schemas.microsoft.com/office/drawing/2014/main" id="{3420B216-44C5-4A1B-9429-7BCBCAEE9822}"/>
              </a:ext>
            </a:extLst>
          </p:cNvPr>
          <p:cNvSpPr/>
          <p:nvPr/>
        </p:nvSpPr>
        <p:spPr>
          <a:xfrm>
            <a:off x="838199" y="1536196"/>
            <a:ext cx="4685523" cy="4199611"/>
          </a:xfrm>
          <a:prstGeom prst="rect">
            <a:avLst/>
          </a:prstGeom>
          <a:solidFill>
            <a:schemeClr val="bg1"/>
          </a:solidFill>
        </p:spPr>
        <p:txBody>
          <a:bodyPr wrap="square">
            <a:spAutoFit/>
          </a:bodyPr>
          <a:lstStyle/>
          <a:p>
            <a:pPr>
              <a:lnSpc>
                <a:spcPct val="150000"/>
              </a:lnSpc>
            </a:pPr>
            <a:r>
              <a:rPr lang="en-US" sz="2000" dirty="0"/>
              <a:t>We are given the following classification tree diagram.  The target variable has two categories 0 and 1.</a:t>
            </a:r>
          </a:p>
          <a:p>
            <a:pPr>
              <a:lnSpc>
                <a:spcPct val="150000"/>
              </a:lnSpc>
            </a:pPr>
            <a:endParaRPr lang="en-US" sz="2000" dirty="0">
              <a:ea typeface="Calibri" panose="020F0502020204030204" pitchFamily="34" charset="0"/>
              <a:cs typeface="Times New Roman" panose="02020603050405020304" pitchFamily="18" charset="0"/>
            </a:endParaRPr>
          </a:p>
          <a:p>
            <a:pPr>
              <a:lnSpc>
                <a:spcPct val="150000"/>
              </a:lnSpc>
            </a:pPr>
            <a:r>
              <a:rPr lang="en-US" sz="2000" dirty="0">
                <a:ea typeface="Calibri" panose="020F0502020204030204" pitchFamily="34" charset="0"/>
                <a:cs typeface="Times New Roman" panose="02020603050405020304" pitchFamily="18" charset="0"/>
              </a:rPr>
              <a:t>Suppose we are interested in predicting the class 1 of the target variable.  In other words, the predicted event probability is the Prob (class = 1).  What is the Root Average Squared Error?</a:t>
            </a:r>
          </a:p>
        </p:txBody>
      </p:sp>
      <p:pic>
        <p:nvPicPr>
          <p:cNvPr id="8" name="Picture 7">
            <a:extLst>
              <a:ext uri="{FF2B5EF4-FFF2-40B4-BE49-F238E27FC236}">
                <a16:creationId xmlns:a16="http://schemas.microsoft.com/office/drawing/2014/main" id="{E465FA83-4123-47AC-96A1-52ED59575E13}"/>
              </a:ext>
            </a:extLst>
          </p:cNvPr>
          <p:cNvPicPr/>
          <p:nvPr/>
        </p:nvPicPr>
        <p:blipFill>
          <a:blip r:embed="rId3"/>
          <a:stretch>
            <a:fillRect/>
          </a:stretch>
        </p:blipFill>
        <p:spPr>
          <a:xfrm>
            <a:off x="5703337" y="1536196"/>
            <a:ext cx="5486400" cy="4572000"/>
          </a:xfrm>
          <a:prstGeom prst="rect">
            <a:avLst/>
          </a:prstGeom>
        </p:spPr>
      </p:pic>
    </p:spTree>
    <p:extLst>
      <p:ext uri="{BB962C8B-B14F-4D97-AF65-F5344CB8AC3E}">
        <p14:creationId xmlns:p14="http://schemas.microsoft.com/office/powerpoint/2010/main" val="2041843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12 (continued)</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3" name="Rectangle 2">
            <a:extLst>
              <a:ext uri="{FF2B5EF4-FFF2-40B4-BE49-F238E27FC236}">
                <a16:creationId xmlns:a16="http://schemas.microsoft.com/office/drawing/2014/main" id="{3420B216-44C5-4A1B-9429-7BCBCAEE9822}"/>
              </a:ext>
            </a:extLst>
          </p:cNvPr>
          <p:cNvSpPr/>
          <p:nvPr/>
        </p:nvSpPr>
        <p:spPr>
          <a:xfrm>
            <a:off x="838199" y="1536196"/>
            <a:ext cx="10265229" cy="4661276"/>
          </a:xfrm>
          <a:prstGeom prst="rect">
            <a:avLst/>
          </a:prstGeom>
          <a:solidFill>
            <a:schemeClr val="bg1"/>
          </a:solidFill>
        </p:spPr>
        <p:txBody>
          <a:bodyPr wrap="square">
            <a:spAutoFit/>
          </a:bodyPr>
          <a:lstStyle/>
          <a:p>
            <a:pPr>
              <a:lnSpc>
                <a:spcPct val="150000"/>
              </a:lnSpc>
            </a:pPr>
            <a:r>
              <a:rPr lang="en-US" sz="2000" dirty="0">
                <a:solidFill>
                  <a:srgbClr val="0070C0"/>
                </a:solidFill>
                <a:latin typeface="Calibri" panose="020F0502020204030204" pitchFamily="34" charset="0"/>
                <a:ea typeface="Times New Roman" panose="02020603050405020304" pitchFamily="18" charset="0"/>
              </a:rPr>
              <a:t>The decision tree has five leaves.  The following table shows the steps in obtaining the answer.</a:t>
            </a:r>
          </a:p>
          <a:p>
            <a:pPr>
              <a:lnSpc>
                <a:spcPct val="150000"/>
              </a:lnSpc>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overall number of observations is 8307.  The overall sum of squared error is 1106.1951888.  The average squared error (ASE) is 1106.1951888 / 8307 = 0.1331642.  Finally, the root average squared error (RASE) is 0.3649.</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FC4FEF4F-382D-4155-8280-FC5E51FB8546}"/>
              </a:ext>
            </a:extLst>
          </p:cNvPr>
          <p:cNvGraphicFramePr>
            <a:graphicFrameLocks noGrp="1"/>
          </p:cNvGraphicFramePr>
          <p:nvPr>
            <p:extLst>
              <p:ext uri="{D42A27DB-BD31-4B8C-83A1-F6EECF244321}">
                <p14:modId xmlns:p14="http://schemas.microsoft.com/office/powerpoint/2010/main" val="2484548646"/>
              </p:ext>
            </p:extLst>
          </p:nvPr>
        </p:nvGraphicFramePr>
        <p:xfrm>
          <a:off x="970383" y="2284982"/>
          <a:ext cx="10030408" cy="2907668"/>
        </p:xfrm>
        <a:graphic>
          <a:graphicData uri="http://schemas.openxmlformats.org/drawingml/2006/table">
            <a:tbl>
              <a:tblPr firstRow="1" firstCol="1" bandRow="1">
                <a:tableStyleId>{5C22544A-7EE6-4342-B048-85BDC9FD1C3A}</a:tableStyleId>
              </a:tblPr>
              <a:tblGrid>
                <a:gridCol w="737119">
                  <a:extLst>
                    <a:ext uri="{9D8B030D-6E8A-4147-A177-3AD203B41FA5}">
                      <a16:colId xmlns:a16="http://schemas.microsoft.com/office/drawing/2014/main" val="3305658175"/>
                    </a:ext>
                  </a:extLst>
                </a:gridCol>
                <a:gridCol w="1427584">
                  <a:extLst>
                    <a:ext uri="{9D8B030D-6E8A-4147-A177-3AD203B41FA5}">
                      <a16:colId xmlns:a16="http://schemas.microsoft.com/office/drawing/2014/main" val="161649599"/>
                    </a:ext>
                  </a:extLst>
                </a:gridCol>
                <a:gridCol w="1296955">
                  <a:extLst>
                    <a:ext uri="{9D8B030D-6E8A-4147-A177-3AD203B41FA5}">
                      <a16:colId xmlns:a16="http://schemas.microsoft.com/office/drawing/2014/main" val="3817609250"/>
                    </a:ext>
                  </a:extLst>
                </a:gridCol>
                <a:gridCol w="2052735">
                  <a:extLst>
                    <a:ext uri="{9D8B030D-6E8A-4147-A177-3AD203B41FA5}">
                      <a16:colId xmlns:a16="http://schemas.microsoft.com/office/drawing/2014/main" val="2637038590"/>
                    </a:ext>
                  </a:extLst>
                </a:gridCol>
                <a:gridCol w="2164702">
                  <a:extLst>
                    <a:ext uri="{9D8B030D-6E8A-4147-A177-3AD203B41FA5}">
                      <a16:colId xmlns:a16="http://schemas.microsoft.com/office/drawing/2014/main" val="287465167"/>
                    </a:ext>
                  </a:extLst>
                </a:gridCol>
                <a:gridCol w="2351313">
                  <a:extLst>
                    <a:ext uri="{9D8B030D-6E8A-4147-A177-3AD203B41FA5}">
                      <a16:colId xmlns:a16="http://schemas.microsoft.com/office/drawing/2014/main" val="3858045910"/>
                    </a:ext>
                  </a:extLst>
                </a:gridCol>
              </a:tblGrid>
              <a:tr h="236238">
                <a:tc rowSpan="2">
                  <a:txBody>
                    <a:bodyPr/>
                    <a:lstStyle/>
                    <a:p>
                      <a:pPr marL="0" marR="0" algn="ctr">
                        <a:lnSpc>
                          <a:spcPct val="107000"/>
                        </a:lnSpc>
                        <a:spcBef>
                          <a:spcPts val="0"/>
                        </a:spcBef>
                        <a:spcAft>
                          <a:spcPts val="0"/>
                        </a:spcAft>
                      </a:pPr>
                      <a:r>
                        <a:rPr lang="en-US" sz="1800" dirty="0">
                          <a:effectLst/>
                        </a:rPr>
                        <a:t>Leaf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ctr">
                        <a:lnSpc>
                          <a:spcPct val="107000"/>
                        </a:lnSpc>
                        <a:spcBef>
                          <a:spcPts val="0"/>
                        </a:spcBef>
                        <a:spcAft>
                          <a:spcPts val="0"/>
                        </a:spcAft>
                      </a:pPr>
                      <a:r>
                        <a:rPr lang="en-US" sz="2000" dirty="0">
                          <a:effectLst/>
                        </a:rPr>
                        <a:t>Number of Observations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rowSpan="2">
                  <a:txBody>
                    <a:bodyPr/>
                    <a:lstStyle/>
                    <a:p>
                      <a:pPr marL="0" marR="0" algn="ctr">
                        <a:lnSpc>
                          <a:spcPct val="107000"/>
                        </a:lnSpc>
                        <a:spcBef>
                          <a:spcPts val="0"/>
                        </a:spcBef>
                        <a:spcAft>
                          <a:spcPts val="0"/>
                        </a:spcAft>
                      </a:pPr>
                      <a:r>
                        <a:rPr lang="en-US" sz="1800">
                          <a:effectLst/>
                        </a:rPr>
                        <a:t>Predicted Event Probability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ctr">
                        <a:lnSpc>
                          <a:spcPct val="107000"/>
                        </a:lnSpc>
                        <a:spcBef>
                          <a:spcPts val="0"/>
                        </a:spcBef>
                        <a:spcAft>
                          <a:spcPts val="0"/>
                        </a:spcAft>
                      </a:pPr>
                      <a:r>
                        <a:rPr lang="en-US" sz="2000" dirty="0">
                          <a:effectLst/>
                        </a:rPr>
                        <a:t>Sum of Squared Error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26241476"/>
                  </a:ext>
                </a:extLst>
              </a:tr>
              <a:tr h="457073">
                <a:tc vMerge="1">
                  <a:txBody>
                    <a:bodyPr/>
                    <a:lstStyle/>
                    <a:p>
                      <a:endParaRPr lang="en-US"/>
                    </a:p>
                  </a:txBody>
                  <a:tcPr/>
                </a:tc>
                <a:tc>
                  <a:txBody>
                    <a:bodyPr/>
                    <a:lstStyle/>
                    <a:p>
                      <a:pPr marL="0" marR="0" algn="ctr">
                        <a:lnSpc>
                          <a:spcPct val="107000"/>
                        </a:lnSpc>
                        <a:spcBef>
                          <a:spcPts val="0"/>
                        </a:spcBef>
                        <a:spcAft>
                          <a:spcPts val="0"/>
                        </a:spcAft>
                      </a:pPr>
                      <a:r>
                        <a:rPr lang="en-US" sz="1800" dirty="0">
                          <a:effectLst/>
                        </a:rPr>
                        <a:t>Non-Event</a:t>
                      </a:r>
                      <a:br>
                        <a:rPr lang="en-US" sz="1800" dirty="0">
                          <a:effectLst/>
                        </a:rPr>
                      </a:br>
                      <a:r>
                        <a:rPr lang="en-US" sz="1800" dirty="0">
                          <a:effectLst/>
                        </a:rPr>
                        <a:t>(class = 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rPr>
                        <a:t>Event</a:t>
                      </a:r>
                      <a:br>
                        <a:rPr lang="en-US" sz="1800" dirty="0">
                          <a:effectLst/>
                        </a:rPr>
                      </a:br>
                      <a:r>
                        <a:rPr lang="en-US" sz="1800" dirty="0">
                          <a:effectLst/>
                        </a:rPr>
                        <a:t>(class =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vMerge="1">
                  <a:txBody>
                    <a:bodyPr/>
                    <a:lstStyle/>
                    <a:p>
                      <a:endParaRPr lang="en-US"/>
                    </a:p>
                  </a:txBody>
                  <a:tcPr/>
                </a:tc>
                <a:tc>
                  <a:txBody>
                    <a:bodyPr/>
                    <a:lstStyle/>
                    <a:p>
                      <a:pPr marL="0" marR="0" algn="ctr">
                        <a:lnSpc>
                          <a:spcPct val="107000"/>
                        </a:lnSpc>
                        <a:spcBef>
                          <a:spcPts val="0"/>
                        </a:spcBef>
                        <a:spcAft>
                          <a:spcPts val="0"/>
                        </a:spcAft>
                      </a:pPr>
                      <a:r>
                        <a:rPr lang="en-US" sz="1800">
                          <a:effectLst/>
                        </a:rPr>
                        <a:t>Non-Event</a:t>
                      </a:r>
                      <a:br>
                        <a:rPr lang="en-US" sz="1800">
                          <a:effectLst/>
                        </a:rPr>
                      </a:br>
                      <a:r>
                        <a:rPr lang="en-US" sz="1800">
                          <a:effectLst/>
                        </a:rPr>
                        <a:t>(class = 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rPr>
                        <a:t>Event</a:t>
                      </a:r>
                      <a:br>
                        <a:rPr lang="en-US" sz="1800">
                          <a:effectLst/>
                        </a:rPr>
                      </a:br>
                      <a:r>
                        <a:rPr lang="en-US" sz="1800">
                          <a:effectLst/>
                        </a:rPr>
                        <a:t>(class = 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81913913"/>
                  </a:ext>
                </a:extLst>
              </a:tr>
              <a:tr h="223366">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1351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587695"/>
                  </a:ext>
                </a:extLst>
              </a:tr>
              <a:tr h="223366">
                <a:tc>
                  <a:txBody>
                    <a:bodyPr/>
                    <a:lstStyle/>
                    <a:p>
                      <a:pPr marL="0" marR="0" algn="ctr">
                        <a:lnSpc>
                          <a:spcPct val="107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119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579467"/>
                  </a:ext>
                </a:extLst>
              </a:tr>
              <a:tr h="223366">
                <a:tc>
                  <a:txBody>
                    <a:bodyPr/>
                    <a:lstStyle/>
                    <a:p>
                      <a:pPr marL="0" marR="0" algn="ctr">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759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1034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1034/(759+1034) = 0.5766871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759*(0-0.5766871)^2 = 252.4191351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1034*(1-0.5766871)^2 =185.2863864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44861056"/>
                  </a:ext>
                </a:extLst>
              </a:tr>
              <a:tr h="223366">
                <a:tc>
                  <a:txBody>
                    <a:bodyPr/>
                    <a:lstStyle/>
                    <a:p>
                      <a:pPr marL="0" marR="0" algn="ctr">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1076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81600329"/>
                  </a:ext>
                </a:extLst>
              </a:tr>
              <a:tr h="223366">
                <a:tc>
                  <a:txBody>
                    <a:bodyPr/>
                    <a:lstStyle/>
                    <a:p>
                      <a:pPr marL="0" marR="0" algn="ctr">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3117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851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0.2144657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143.3681217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525.1215456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9810528"/>
                  </a:ext>
                </a:extLst>
              </a:tr>
            </a:tbl>
          </a:graphicData>
        </a:graphic>
      </p:graphicFrame>
    </p:spTree>
    <p:extLst>
      <p:ext uri="{BB962C8B-B14F-4D97-AF65-F5344CB8AC3E}">
        <p14:creationId xmlns:p14="http://schemas.microsoft.com/office/powerpoint/2010/main" val="1832477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13, 14, and 15</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dirty="0"/>
              <a:t>Copyright © 2020 by Ming-Long Lam, Ph.D.</a:t>
            </a:r>
          </a:p>
        </p:txBody>
      </p:sp>
      <p:sp>
        <p:nvSpPr>
          <p:cNvPr id="3" name="Rectangle 2">
            <a:extLst>
              <a:ext uri="{FF2B5EF4-FFF2-40B4-BE49-F238E27FC236}">
                <a16:creationId xmlns:a16="http://schemas.microsoft.com/office/drawing/2014/main" id="{3420B216-44C5-4A1B-9429-7BCBCAEE9822}"/>
              </a:ext>
            </a:extLst>
          </p:cNvPr>
          <p:cNvSpPr/>
          <p:nvPr/>
        </p:nvSpPr>
        <p:spPr>
          <a:xfrm>
            <a:off x="838199" y="1605649"/>
            <a:ext cx="5725885" cy="2542363"/>
          </a:xfrm>
          <a:prstGeom prst="rect">
            <a:avLst/>
          </a:prstGeom>
          <a:solidFill>
            <a:schemeClr val="bg1"/>
          </a:solidFill>
        </p:spPr>
        <p:txBody>
          <a:bodyPr wrap="square">
            <a:spAutoFit/>
          </a:bodyPr>
          <a:lstStyle/>
          <a:p>
            <a:pPr>
              <a:lnSpc>
                <a:spcPct val="150000"/>
              </a:lnSpc>
            </a:pPr>
            <a:r>
              <a:rPr lang="en-US" dirty="0">
                <a:latin typeface="Calibri" panose="020F0502020204030204" pitchFamily="34" charset="0"/>
                <a:ea typeface="Calibri" panose="020F0502020204030204" pitchFamily="34" charset="0"/>
                <a:cs typeface="Times New Roman" panose="02020603050405020304" pitchFamily="18" charset="0"/>
              </a:rPr>
              <a:t>We are going to train a multinomial logistic regression on 5,000 observations.  The target field has five categories, namely, A, B, C, D, and E.  The categorical feature has four categories, namely, I, II, III, and IV.  Instead of a casewise dataset, the data have been aggregated and shown in the following table.</a:t>
            </a:r>
          </a:p>
        </p:txBody>
      </p:sp>
      <p:graphicFrame>
        <p:nvGraphicFramePr>
          <p:cNvPr id="4" name="Table 3">
            <a:extLst>
              <a:ext uri="{FF2B5EF4-FFF2-40B4-BE49-F238E27FC236}">
                <a16:creationId xmlns:a16="http://schemas.microsoft.com/office/drawing/2014/main" id="{F60C4EBE-27D5-44F9-925F-13D218855411}"/>
              </a:ext>
            </a:extLst>
          </p:cNvPr>
          <p:cNvGraphicFramePr>
            <a:graphicFrameLocks noGrp="1"/>
          </p:cNvGraphicFramePr>
          <p:nvPr>
            <p:extLst>
              <p:ext uri="{D42A27DB-BD31-4B8C-83A1-F6EECF244321}">
                <p14:modId xmlns:p14="http://schemas.microsoft.com/office/powerpoint/2010/main" val="3932439606"/>
              </p:ext>
            </p:extLst>
          </p:nvPr>
        </p:nvGraphicFramePr>
        <p:xfrm>
          <a:off x="6679938" y="1605649"/>
          <a:ext cx="4789716" cy="2578602"/>
        </p:xfrm>
        <a:graphic>
          <a:graphicData uri="http://schemas.openxmlformats.org/drawingml/2006/table">
            <a:tbl>
              <a:tblPr firstRow="1" firstCol="1" bandRow="1">
                <a:tableStyleId>{5C22544A-7EE6-4342-B048-85BDC9FD1C3A}</a:tableStyleId>
              </a:tblPr>
              <a:tblGrid>
                <a:gridCol w="798286">
                  <a:extLst>
                    <a:ext uri="{9D8B030D-6E8A-4147-A177-3AD203B41FA5}">
                      <a16:colId xmlns:a16="http://schemas.microsoft.com/office/drawing/2014/main" val="1629965503"/>
                    </a:ext>
                  </a:extLst>
                </a:gridCol>
                <a:gridCol w="798286">
                  <a:extLst>
                    <a:ext uri="{9D8B030D-6E8A-4147-A177-3AD203B41FA5}">
                      <a16:colId xmlns:a16="http://schemas.microsoft.com/office/drawing/2014/main" val="1756773416"/>
                    </a:ext>
                  </a:extLst>
                </a:gridCol>
                <a:gridCol w="798286">
                  <a:extLst>
                    <a:ext uri="{9D8B030D-6E8A-4147-A177-3AD203B41FA5}">
                      <a16:colId xmlns:a16="http://schemas.microsoft.com/office/drawing/2014/main" val="3937224692"/>
                    </a:ext>
                  </a:extLst>
                </a:gridCol>
                <a:gridCol w="798286">
                  <a:extLst>
                    <a:ext uri="{9D8B030D-6E8A-4147-A177-3AD203B41FA5}">
                      <a16:colId xmlns:a16="http://schemas.microsoft.com/office/drawing/2014/main" val="1180920212"/>
                    </a:ext>
                  </a:extLst>
                </a:gridCol>
                <a:gridCol w="798286">
                  <a:extLst>
                    <a:ext uri="{9D8B030D-6E8A-4147-A177-3AD203B41FA5}">
                      <a16:colId xmlns:a16="http://schemas.microsoft.com/office/drawing/2014/main" val="3135725022"/>
                    </a:ext>
                  </a:extLst>
                </a:gridCol>
                <a:gridCol w="798286">
                  <a:extLst>
                    <a:ext uri="{9D8B030D-6E8A-4147-A177-3AD203B41FA5}">
                      <a16:colId xmlns:a16="http://schemas.microsoft.com/office/drawing/2014/main" val="723182023"/>
                    </a:ext>
                  </a:extLst>
                </a:gridCol>
              </a:tblGrid>
              <a:tr h="429767">
                <a:tc>
                  <a:txBody>
                    <a:bodyPr/>
                    <a:lstStyle/>
                    <a:p>
                      <a:endParaRPr lang="en-US" sz="1600" dirty="0">
                        <a:effectLst/>
                        <a:latin typeface="Calibri" panose="020F0502020204030204" pitchFamily="34" charset="0"/>
                        <a:cs typeface="Times New Roman" panose="02020603050405020304" pitchFamily="18" charset="0"/>
                      </a:endParaRPr>
                    </a:p>
                  </a:txBody>
                  <a:tcPr marL="68580" marR="68580" marT="0" marB="0" anchor="ctr"/>
                </a:tc>
                <a:tc gridSpan="5">
                  <a:txBody>
                    <a:bodyPr/>
                    <a:lstStyle/>
                    <a:p>
                      <a:pPr marL="0" marR="0" algn="ctr">
                        <a:lnSpc>
                          <a:spcPct val="150000"/>
                        </a:lnSpc>
                        <a:spcBef>
                          <a:spcPts val="0"/>
                        </a:spcBef>
                        <a:spcAft>
                          <a:spcPts val="0"/>
                        </a:spcAft>
                      </a:pPr>
                      <a:r>
                        <a:rPr lang="en-US" sz="1600" dirty="0">
                          <a:effectLst/>
                        </a:rPr>
                        <a:t>Target Field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9705114"/>
                  </a:ext>
                </a:extLst>
              </a:tr>
              <a:tr h="429767">
                <a:tc>
                  <a:txBody>
                    <a:bodyPr/>
                    <a:lstStyle/>
                    <a:p>
                      <a:pPr marL="0" marR="0" algn="r">
                        <a:lnSpc>
                          <a:spcPct val="150000"/>
                        </a:lnSpc>
                        <a:spcBef>
                          <a:spcPts val="0"/>
                        </a:spcBef>
                        <a:spcAft>
                          <a:spcPts val="0"/>
                        </a:spcAft>
                      </a:pPr>
                      <a:r>
                        <a:rPr lang="en-US" sz="1600">
                          <a:effectLst/>
                        </a:rPr>
                        <a:t>Feature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97492439"/>
                  </a:ext>
                </a:extLst>
              </a:tr>
              <a:tr h="429767">
                <a:tc>
                  <a:txBody>
                    <a:bodyPr/>
                    <a:lstStyle/>
                    <a:p>
                      <a:pPr marL="0" marR="0" algn="r">
                        <a:lnSpc>
                          <a:spcPct val="150000"/>
                        </a:lnSpc>
                        <a:spcBef>
                          <a:spcPts val="0"/>
                        </a:spcBef>
                        <a:spcAft>
                          <a:spcPts val="0"/>
                        </a:spcAft>
                      </a:pPr>
                      <a:r>
                        <a:rPr lang="en-US" sz="1600">
                          <a:effectLst/>
                        </a:rPr>
                        <a:t>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dirty="0">
                          <a:effectLst/>
                        </a:rPr>
                        <a:t>304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dirty="0">
                          <a:effectLst/>
                        </a:rPr>
                        <a:t>530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487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140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6514179"/>
                  </a:ext>
                </a:extLst>
              </a:tr>
              <a:tr h="429767">
                <a:tc>
                  <a:txBody>
                    <a:bodyPr/>
                    <a:lstStyle/>
                    <a:p>
                      <a:pPr marL="0" marR="0" algn="r">
                        <a:lnSpc>
                          <a:spcPct val="150000"/>
                        </a:lnSpc>
                        <a:spcBef>
                          <a:spcPts val="0"/>
                        </a:spcBef>
                        <a:spcAft>
                          <a:spcPts val="0"/>
                        </a:spcAft>
                      </a:pPr>
                      <a:r>
                        <a:rPr lang="en-US" sz="1600">
                          <a:effectLst/>
                        </a:rPr>
                        <a:t>II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74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185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dirty="0">
                          <a:effectLst/>
                        </a:rPr>
                        <a:t>160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16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414872"/>
                  </a:ext>
                </a:extLst>
              </a:tr>
              <a:tr h="429767">
                <a:tc>
                  <a:txBody>
                    <a:bodyPr/>
                    <a:lstStyle/>
                    <a:p>
                      <a:pPr marL="0" marR="0" algn="r">
                        <a:lnSpc>
                          <a:spcPct val="150000"/>
                        </a:lnSpc>
                        <a:spcBef>
                          <a:spcPts val="0"/>
                        </a:spcBef>
                        <a:spcAft>
                          <a:spcPts val="0"/>
                        </a:spcAft>
                      </a:pPr>
                      <a:r>
                        <a:rPr lang="en-US" sz="1600">
                          <a:effectLst/>
                        </a:rPr>
                        <a:t>III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33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228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dirty="0">
                          <a:effectLst/>
                        </a:rPr>
                        <a:t>623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755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363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17685229"/>
                  </a:ext>
                </a:extLst>
              </a:tr>
              <a:tr h="429767">
                <a:tc>
                  <a:txBody>
                    <a:bodyPr/>
                    <a:lstStyle/>
                    <a:p>
                      <a:pPr marL="0" marR="0" algn="r">
                        <a:lnSpc>
                          <a:spcPct val="150000"/>
                        </a:lnSpc>
                        <a:spcBef>
                          <a:spcPts val="0"/>
                        </a:spcBef>
                        <a:spcAft>
                          <a:spcPts val="0"/>
                        </a:spcAft>
                      </a:pPr>
                      <a:r>
                        <a:rPr lang="en-US" sz="1600">
                          <a:effectLst/>
                        </a:rPr>
                        <a:t>IV</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90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a:effectLst/>
                        </a:rPr>
                        <a:t>290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dirty="0">
                          <a:effectLst/>
                        </a:rPr>
                        <a:t>349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dirty="0">
                          <a:effectLst/>
                        </a:rPr>
                        <a:t>213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50000"/>
                        </a:lnSpc>
                        <a:spcBef>
                          <a:spcPts val="0"/>
                        </a:spcBef>
                        <a:spcAft>
                          <a:spcPts val="0"/>
                        </a:spcAft>
                      </a:pPr>
                      <a:r>
                        <a:rPr lang="en-US" sz="1600" dirty="0">
                          <a:effectLst/>
                        </a:rPr>
                        <a:t>40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09941643"/>
                  </a:ext>
                </a:extLst>
              </a:tr>
            </a:tbl>
          </a:graphicData>
        </a:graphic>
      </p:graphicFrame>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D446F83-482E-4BCE-ABF9-6E65D91D567E}"/>
                  </a:ext>
                </a:extLst>
              </p:cNvPr>
              <p:cNvSpPr/>
              <p:nvPr/>
            </p:nvSpPr>
            <p:spPr>
              <a:xfrm>
                <a:off x="838199" y="4396874"/>
                <a:ext cx="10631455" cy="1711366"/>
              </a:xfrm>
              <a:prstGeom prst="rect">
                <a:avLst/>
              </a:prstGeom>
              <a:solidFill>
                <a:schemeClr val="bg1"/>
              </a:solidFill>
            </p:spPr>
            <p:txBody>
              <a:bodyPr wrap="square">
                <a:spAutoFit/>
              </a:bodyPr>
              <a:lstStyle/>
              <a:p>
                <a:pPr>
                  <a:lnSpc>
                    <a:spcPct val="150000"/>
                  </a:lnSpc>
                </a:pPr>
                <a:r>
                  <a:rPr lang="en-US" dirty="0">
                    <a:latin typeface="Calibri" panose="020F0502020204030204" pitchFamily="34" charset="0"/>
                    <a:ea typeface="Calibri" panose="020F0502020204030204" pitchFamily="34" charset="0"/>
                    <a:cs typeface="Times New Roman" panose="02020603050405020304" pitchFamily="18" charset="0"/>
                  </a:rPr>
                  <a:t>We will use the Deviance Test to determine if the categorical feature is predictive for the categorical target.  We will first train a model, say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𝑀</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with only the Intercept terms.  The log-likelihood value of the model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𝑀</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7249.5908 and the degree of freedom is 4.</a:t>
                </a:r>
                <a:r>
                  <a:rPr lang="en-US" dirty="0">
                    <a:latin typeface="Calibri" panose="020F0502020204030204" pitchFamily="34" charset="0"/>
                    <a:ea typeface="Calibri" panose="020F0502020204030204" pitchFamily="34" charset="0"/>
                    <a:cs typeface="Times New Roman" panose="02020603050405020304" pitchFamily="18" charset="0"/>
                  </a:rPr>
                  <a:t>  Next, we train another model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𝑀</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with the Intercept terms and the categorical feature.</a:t>
                </a:r>
              </a:p>
            </p:txBody>
          </p:sp>
        </mc:Choice>
        <mc:Fallback xmlns="">
          <p:sp>
            <p:nvSpPr>
              <p:cNvPr id="8" name="Rectangle 7">
                <a:extLst>
                  <a:ext uri="{FF2B5EF4-FFF2-40B4-BE49-F238E27FC236}">
                    <a16:creationId xmlns:a16="http://schemas.microsoft.com/office/drawing/2014/main" id="{ED446F83-482E-4BCE-ABF9-6E65D91D567E}"/>
                  </a:ext>
                </a:extLst>
              </p:cNvPr>
              <p:cNvSpPr>
                <a:spLocks noRot="1" noChangeAspect="1" noMove="1" noResize="1" noEditPoints="1" noAdjustHandles="1" noChangeArrowheads="1" noChangeShapeType="1" noTextEdit="1"/>
              </p:cNvSpPr>
              <p:nvPr/>
            </p:nvSpPr>
            <p:spPr>
              <a:xfrm>
                <a:off x="838199" y="4396874"/>
                <a:ext cx="10631455" cy="1711366"/>
              </a:xfrm>
              <a:prstGeom prst="rect">
                <a:avLst/>
              </a:prstGeom>
              <a:blipFill>
                <a:blip r:embed="rId3"/>
                <a:stretch>
                  <a:fillRect l="-458" r="-57" b="-4626"/>
                </a:stretch>
              </a:blipFill>
            </p:spPr>
            <p:txBody>
              <a:bodyPr/>
              <a:lstStyle/>
              <a:p>
                <a:r>
                  <a:rPr lang="en-US">
                    <a:noFill/>
                  </a:rPr>
                  <a:t> </a:t>
                </a:r>
              </a:p>
            </p:txBody>
          </p:sp>
        </mc:Fallback>
      </mc:AlternateContent>
    </p:spTree>
    <p:extLst>
      <p:ext uri="{BB962C8B-B14F-4D97-AF65-F5344CB8AC3E}">
        <p14:creationId xmlns:p14="http://schemas.microsoft.com/office/powerpoint/2010/main" val="1484984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13</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dirty="0"/>
              <a:t>Copyright © 2020 by Ming-Long Lam, Ph.D.</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7C0BDE9-8DC3-463D-B938-8444EC95A426}"/>
                  </a:ext>
                </a:extLst>
              </p:cNvPr>
              <p:cNvSpPr/>
              <p:nvPr/>
            </p:nvSpPr>
            <p:spPr>
              <a:xfrm>
                <a:off x="838199" y="1406109"/>
                <a:ext cx="10302551" cy="2053639"/>
              </a:xfrm>
              <a:prstGeom prst="rect">
                <a:avLst/>
              </a:prstGeom>
              <a:solidFill>
                <a:schemeClr val="bg1"/>
              </a:solidFill>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What is the log-likelihood value of the model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𝑀</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Times New Roman" panose="02020603050405020304" pitchFamily="18" charset="0"/>
                    <a:cs typeface="Times New Roman" panose="02020603050405020304" pitchFamily="18" charset="0"/>
                  </a:rPr>
                  <a:t>(Hint: When a multinomial logistic model includes only one categorical predictor, what are the predicted probabilities without training the model?)</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If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a multinomial logistic model includes only one categorical predictor, then the predicted probabilities are the marginal row proportions of that predictor.  The following table shows the predicted probabilities </a:t>
                </a:r>
                <a14:m>
                  <m:oMath xmlns:m="http://schemas.openxmlformats.org/officeDocument/2006/math">
                    <m:sSub>
                      <m:sSubPr>
                        <m:ctrlPr>
                          <a:rPr lang="en-US" i="1">
                            <a:solidFill>
                              <a:srgbClr val="0070C0"/>
                            </a:solidFill>
                            <a:effectLst/>
                            <a:latin typeface="Cambria Math" panose="02040503050406030204" pitchFamily="18" charset="0"/>
                          </a:rPr>
                        </m:ctrlPr>
                      </m:sSubPr>
                      <m:e>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𝑝</m:t>
                        </m:r>
                      </m:e>
                      <m:sub>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𝑖𝑗</m:t>
                        </m:r>
                      </m:sub>
                    </m:sSub>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𝑗</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𝐴</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 </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𝐵</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𝐶</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𝐷</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𝐸</m:t>
                    </m:r>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and </a:t>
                </a:r>
                <a14:m>
                  <m:oMath xmlns:m="http://schemas.openxmlformats.org/officeDocument/2006/math">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𝑖</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𝐼</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𝐼𝐼</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𝐼𝐼𝐼</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𝐼𝑉</m:t>
                    </m:r>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a:t>
                </a:r>
                <a:endParaRPr lang="en-US" dirty="0"/>
              </a:p>
            </p:txBody>
          </p:sp>
        </mc:Choice>
        <mc:Fallback xmlns="">
          <p:sp>
            <p:nvSpPr>
              <p:cNvPr id="6" name="Rectangle 5">
                <a:extLst>
                  <a:ext uri="{FF2B5EF4-FFF2-40B4-BE49-F238E27FC236}">
                    <a16:creationId xmlns:a16="http://schemas.microsoft.com/office/drawing/2014/main" id="{17C0BDE9-8DC3-463D-B938-8444EC95A426}"/>
                  </a:ext>
                </a:extLst>
              </p:cNvPr>
              <p:cNvSpPr>
                <a:spLocks noRot="1" noChangeAspect="1" noMove="1" noResize="1" noEditPoints="1" noAdjustHandles="1" noChangeArrowheads="1" noChangeShapeType="1" noTextEdit="1"/>
              </p:cNvSpPr>
              <p:nvPr/>
            </p:nvSpPr>
            <p:spPr>
              <a:xfrm>
                <a:off x="838199" y="1406109"/>
                <a:ext cx="10302551" cy="2053639"/>
              </a:xfrm>
              <a:prstGeom prst="rect">
                <a:avLst/>
              </a:prstGeom>
              <a:blipFill>
                <a:blip r:embed="rId3"/>
                <a:stretch>
                  <a:fillRect l="-473" t="-1780" b="-3858"/>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6D9C22EF-0661-4500-8515-9C63A4624AB2}"/>
              </a:ext>
            </a:extLst>
          </p:cNvPr>
          <p:cNvGraphicFramePr>
            <a:graphicFrameLocks noGrp="1"/>
          </p:cNvGraphicFramePr>
          <p:nvPr>
            <p:extLst>
              <p:ext uri="{D42A27DB-BD31-4B8C-83A1-F6EECF244321}">
                <p14:modId xmlns:p14="http://schemas.microsoft.com/office/powerpoint/2010/main" val="464513595"/>
              </p:ext>
            </p:extLst>
          </p:nvPr>
        </p:nvGraphicFramePr>
        <p:xfrm>
          <a:off x="838199" y="3546545"/>
          <a:ext cx="10302551" cy="2049780"/>
        </p:xfrm>
        <a:graphic>
          <a:graphicData uri="http://schemas.openxmlformats.org/drawingml/2006/table">
            <a:tbl>
              <a:tblPr firstRow="1" firstCol="1" bandRow="1">
                <a:tableStyleId>{5C22544A-7EE6-4342-B048-85BDC9FD1C3A}</a:tableStyleId>
              </a:tblPr>
              <a:tblGrid>
                <a:gridCol w="1389108">
                  <a:extLst>
                    <a:ext uri="{9D8B030D-6E8A-4147-A177-3AD203B41FA5}">
                      <a16:colId xmlns:a16="http://schemas.microsoft.com/office/drawing/2014/main" val="1637917850"/>
                    </a:ext>
                  </a:extLst>
                </a:gridCol>
                <a:gridCol w="1504867">
                  <a:extLst>
                    <a:ext uri="{9D8B030D-6E8A-4147-A177-3AD203B41FA5}">
                      <a16:colId xmlns:a16="http://schemas.microsoft.com/office/drawing/2014/main" val="685891142"/>
                    </a:ext>
                  </a:extLst>
                </a:gridCol>
                <a:gridCol w="1504867">
                  <a:extLst>
                    <a:ext uri="{9D8B030D-6E8A-4147-A177-3AD203B41FA5}">
                      <a16:colId xmlns:a16="http://schemas.microsoft.com/office/drawing/2014/main" val="2573175248"/>
                    </a:ext>
                  </a:extLst>
                </a:gridCol>
                <a:gridCol w="1504867">
                  <a:extLst>
                    <a:ext uri="{9D8B030D-6E8A-4147-A177-3AD203B41FA5}">
                      <a16:colId xmlns:a16="http://schemas.microsoft.com/office/drawing/2014/main" val="3751933322"/>
                    </a:ext>
                  </a:extLst>
                </a:gridCol>
                <a:gridCol w="1504867">
                  <a:extLst>
                    <a:ext uri="{9D8B030D-6E8A-4147-A177-3AD203B41FA5}">
                      <a16:colId xmlns:a16="http://schemas.microsoft.com/office/drawing/2014/main" val="2497355164"/>
                    </a:ext>
                  </a:extLst>
                </a:gridCol>
                <a:gridCol w="1504867">
                  <a:extLst>
                    <a:ext uri="{9D8B030D-6E8A-4147-A177-3AD203B41FA5}">
                      <a16:colId xmlns:a16="http://schemas.microsoft.com/office/drawing/2014/main" val="3689032695"/>
                    </a:ext>
                  </a:extLst>
                </a:gridCol>
                <a:gridCol w="1389108">
                  <a:extLst>
                    <a:ext uri="{9D8B030D-6E8A-4147-A177-3AD203B41FA5}">
                      <a16:colId xmlns:a16="http://schemas.microsoft.com/office/drawing/2014/main" val="2110307421"/>
                    </a:ext>
                  </a:extLst>
                </a:gridCol>
              </a:tblGrid>
              <a:tr h="235815">
                <a:tc>
                  <a:txBody>
                    <a:bodyPr/>
                    <a:lstStyle/>
                    <a:p>
                      <a:pPr marL="0" marR="0" algn="ctr">
                        <a:lnSpc>
                          <a:spcPct val="150000"/>
                        </a:lnSpc>
                        <a:spcBef>
                          <a:spcPts val="0"/>
                        </a:spcBef>
                        <a:spcAft>
                          <a:spcPts val="0"/>
                        </a:spcAft>
                      </a:pPr>
                      <a:r>
                        <a:rPr lang="en-US" sz="2000" dirty="0">
                          <a:effectLst/>
                        </a:rPr>
                        <a:t>Feature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Total</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2481621"/>
                  </a:ext>
                </a:extLst>
              </a:tr>
              <a:tr h="182880">
                <a:tc>
                  <a:txBody>
                    <a:bodyPr/>
                    <a:lstStyle/>
                    <a:p>
                      <a:pPr marL="0" marR="0" algn="ctr">
                        <a:lnSpc>
                          <a:spcPct val="150000"/>
                        </a:lnSpc>
                        <a:spcBef>
                          <a:spcPts val="0"/>
                        </a:spcBef>
                        <a:spcAft>
                          <a:spcPts val="0"/>
                        </a:spcAft>
                      </a:pPr>
                      <a:r>
                        <a:rPr lang="en-US" sz="2000">
                          <a:effectLst/>
                        </a:rPr>
                        <a:t>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0.0425950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0.1992136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0.3473132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0.3191350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0.0917431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2348932"/>
                  </a:ext>
                </a:extLst>
              </a:tr>
              <a:tr h="182880">
                <a:tc>
                  <a:txBody>
                    <a:bodyPr/>
                    <a:lstStyle/>
                    <a:p>
                      <a:pPr marL="0" marR="0" algn="ctr">
                        <a:lnSpc>
                          <a:spcPct val="150000"/>
                        </a:lnSpc>
                        <a:spcBef>
                          <a:spcPts val="0"/>
                        </a:spcBef>
                        <a:spcAft>
                          <a:spcPts val="0"/>
                        </a:spcAft>
                      </a:pPr>
                      <a:r>
                        <a:rPr lang="en-US" sz="2000">
                          <a:effectLst/>
                        </a:rPr>
                        <a:t>II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0.1510204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0.3775510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0.3265306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0.1122449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0.0326531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7575423"/>
                  </a:ext>
                </a:extLst>
              </a:tr>
              <a:tr h="182880">
                <a:tc>
                  <a:txBody>
                    <a:bodyPr/>
                    <a:lstStyle/>
                    <a:p>
                      <a:pPr marL="0" marR="0" algn="ctr">
                        <a:lnSpc>
                          <a:spcPct val="150000"/>
                        </a:lnSpc>
                        <a:spcBef>
                          <a:spcPts val="0"/>
                        </a:spcBef>
                        <a:spcAft>
                          <a:spcPts val="0"/>
                        </a:spcAft>
                      </a:pPr>
                      <a:r>
                        <a:rPr lang="en-US" sz="2000">
                          <a:effectLst/>
                        </a:rPr>
                        <a:t>III</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0.0164835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0.1138861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0.3111888</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0.3771229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0.1813187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6594209"/>
                  </a:ext>
                </a:extLst>
              </a:tr>
              <a:tr h="182880">
                <a:tc>
                  <a:txBody>
                    <a:bodyPr/>
                    <a:lstStyle/>
                    <a:p>
                      <a:pPr marL="0" marR="0" algn="ctr">
                        <a:lnSpc>
                          <a:spcPct val="150000"/>
                        </a:lnSpc>
                        <a:spcBef>
                          <a:spcPts val="0"/>
                        </a:spcBef>
                        <a:spcAft>
                          <a:spcPts val="0"/>
                        </a:spcAft>
                      </a:pPr>
                      <a:r>
                        <a:rPr lang="en-US" sz="2000">
                          <a:effectLst/>
                        </a:rPr>
                        <a:t>IV</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0.0916497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0.2953157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0.3553971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0.2169043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0.0407332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556229"/>
                  </a:ext>
                </a:extLst>
              </a:tr>
            </a:tbl>
          </a:graphicData>
        </a:graphic>
      </p:graphicFrame>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BA68754-06BD-4E0A-92DE-2D19E66E401A}"/>
                  </a:ext>
                </a:extLst>
              </p:cNvPr>
              <p:cNvSpPr/>
              <p:nvPr/>
            </p:nvSpPr>
            <p:spPr>
              <a:xfrm>
                <a:off x="838200" y="5725814"/>
                <a:ext cx="10302550" cy="543739"/>
              </a:xfrm>
              <a:prstGeom prst="rect">
                <a:avLst/>
              </a:prstGeom>
              <a:solidFill>
                <a:schemeClr val="bg1"/>
              </a:solidFill>
            </p:spPr>
            <p:txBody>
              <a:bodyPr wrap="square">
                <a:spAutoFit/>
              </a:bodyPr>
              <a:lstStyle/>
              <a:p>
                <a:pPr>
                  <a:lnSpc>
                    <a:spcPct val="150000"/>
                  </a:lnSpc>
                </a:pPr>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The log-likelihood value of this model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𝑀</m:t>
                        </m:r>
                      </m:e>
                      <m:sub>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is </a:t>
                </a:r>
                <a14:m>
                  <m:oMath xmlns:m="http://schemas.openxmlformats.org/officeDocument/2006/math">
                    <m:nary>
                      <m:naryPr>
                        <m:chr m:val="∑"/>
                        <m:limLoc m:val="undOvr"/>
                        <m:ctrlP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ctrlPr>
                      </m:naryPr>
                      <m:sub>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𝑖</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𝐼</m:t>
                        </m:r>
                      </m:sub>
                      <m:sup>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𝐼𝑉</m:t>
                        </m:r>
                      </m:sup>
                      <m:e>
                        <m:nary>
                          <m:naryPr>
                            <m:chr m:val="∑"/>
                            <m:limLoc m:val="undOvr"/>
                            <m:ctrlP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ctrlPr>
                          </m:naryPr>
                          <m:sub>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𝑗</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𝐴</m:t>
                            </m:r>
                          </m:sub>
                          <m:sup>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𝐸</m:t>
                            </m:r>
                          </m:sup>
                          <m:e>
                            <m:sSub>
                              <m:sSubPr>
                                <m:ctrlP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𝑛</m:t>
                                </m:r>
                              </m:e>
                              <m:sub>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𝑖𝑗</m:t>
                                </m:r>
                              </m:sub>
                            </m:sSub>
                            <m:func>
                              <m:funcPr>
                                <m:ctrlP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ctrlPr>
                              </m:funcPr>
                              <m:fName>
                                <m:sSub>
                                  <m:sSubPr>
                                    <m:ctrlP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a:solidFill>
                                          <a:srgbClr val="0070C0"/>
                                        </a:solidFill>
                                        <a:latin typeface="Cambria Math" panose="02040503050406030204" pitchFamily="18" charset="0"/>
                                        <a:ea typeface="Calibri" panose="020F0502020204030204" pitchFamily="34" charset="0"/>
                                        <a:cs typeface="Times New Roman" panose="02020603050405020304" pitchFamily="18" charset="0"/>
                                      </a:rPr>
                                      <m:t>log</m:t>
                                    </m:r>
                                  </m:e>
                                  <m:sub>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𝑒</m:t>
                                    </m:r>
                                  </m:sub>
                                </m:sSub>
                              </m:fName>
                              <m:e>
                                <m:d>
                                  <m:dPr>
                                    <m:ctrlP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𝑝</m:t>
                                        </m:r>
                                      </m:e>
                                      <m:sub>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𝑖𝑗</m:t>
                                        </m:r>
                                      </m:sub>
                                    </m:sSub>
                                  </m:e>
                                </m:d>
                              </m:e>
                            </m:func>
                          </m:e>
                        </m:nary>
                      </m:e>
                    </m:nary>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=−6918.5162</m:t>
                    </m:r>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DBA68754-06BD-4E0A-92DE-2D19E66E401A}"/>
                  </a:ext>
                </a:extLst>
              </p:cNvPr>
              <p:cNvSpPr>
                <a:spLocks noRot="1" noChangeAspect="1" noMove="1" noResize="1" noEditPoints="1" noAdjustHandles="1" noChangeArrowheads="1" noChangeShapeType="1" noTextEdit="1"/>
              </p:cNvSpPr>
              <p:nvPr/>
            </p:nvSpPr>
            <p:spPr>
              <a:xfrm>
                <a:off x="838200" y="5725814"/>
                <a:ext cx="10302550" cy="543739"/>
              </a:xfrm>
              <a:prstGeom prst="rect">
                <a:avLst/>
              </a:prstGeom>
              <a:blipFill>
                <a:blip r:embed="rId4"/>
                <a:stretch>
                  <a:fillRect l="-533" t="-55056" b="-121348"/>
                </a:stretch>
              </a:blipFill>
            </p:spPr>
            <p:txBody>
              <a:bodyPr/>
              <a:lstStyle/>
              <a:p>
                <a:r>
                  <a:rPr lang="en-US">
                    <a:noFill/>
                  </a:rPr>
                  <a:t> </a:t>
                </a:r>
              </a:p>
            </p:txBody>
          </p:sp>
        </mc:Fallback>
      </mc:AlternateContent>
    </p:spTree>
    <p:extLst>
      <p:ext uri="{BB962C8B-B14F-4D97-AF65-F5344CB8AC3E}">
        <p14:creationId xmlns:p14="http://schemas.microsoft.com/office/powerpoint/2010/main" val="3049823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14</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dirty="0"/>
              <a:t>Copyright © 2020 by Ming-Long Lam, Ph.D.</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7C0BDE9-8DC3-463D-B938-8444EC95A426}"/>
                  </a:ext>
                </a:extLst>
              </p:cNvPr>
              <p:cNvSpPr/>
              <p:nvPr/>
            </p:nvSpPr>
            <p:spPr>
              <a:xfrm>
                <a:off x="838199" y="1853978"/>
                <a:ext cx="10302551" cy="2321533"/>
              </a:xfrm>
              <a:prstGeom prst="rect">
                <a:avLst/>
              </a:prstGeom>
              <a:solidFill>
                <a:schemeClr val="bg1"/>
              </a:solidFill>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What is the degree of freedom of the model </a:t>
                </a:r>
                <a14:m>
                  <m:oMath xmlns:m="http://schemas.openxmlformats.org/officeDocument/2006/math">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𝑀</m:t>
                        </m:r>
                      </m:e>
                      <m:sub>
                        <m:r>
                          <a:rPr lang="en-US" sz="2000" i="1">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2000" dirty="0">
                    <a:latin typeface="Calibri" panose="020F0502020204030204" pitchFamily="34" charset="0"/>
                    <a:ea typeface="Times New Roman" panose="02020603050405020304" pitchFamily="18" charset="0"/>
                    <a:cs typeface="Times New Roman" panose="02020603050405020304" pitchFamily="18" charset="0"/>
                  </a:rPr>
                  <a:t>?</a:t>
                </a:r>
                <a:r>
                  <a:rPr lang="en-US" sz="2000" dirty="0">
                    <a:latin typeface="Calibri" panose="020F0502020204030204" pitchFamily="34" charset="0"/>
                    <a:ea typeface="Calibri" panose="020F0502020204030204" pitchFamily="34" charset="0"/>
                    <a:cs typeface="Times New Roman" panose="02020603050405020304" pitchFamily="18" charset="0"/>
                  </a:rPr>
                  <a:t> </a:t>
                </a:r>
              </a:p>
              <a:p>
                <a:pPr>
                  <a:lnSpc>
                    <a:spcPct val="150000"/>
                  </a:lnSpc>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Feature has four categories and generates three non-redundant parameters.  Including the Intercept, the model has four non-redundant parameters.  Therefore, the degree of freedom of the model </a:t>
                </a:r>
                <a14:m>
                  <m:oMath xmlns:m="http://schemas.openxmlformats.org/officeDocument/2006/math">
                    <m:sSub>
                      <m:sSubPr>
                        <m:ctrlP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𝑀</m:t>
                        </m:r>
                      </m:e>
                      <m:sub>
                        <m:r>
                          <a:rPr lang="en-US" sz="2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2000"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is 4 </a:t>
                </a:r>
                <a:r>
                  <a:rPr lang="en-US" sz="2000" dirty="0">
                    <a:solidFill>
                      <a:srgbClr val="0070C0"/>
                    </a:solidFill>
                    <a:latin typeface="Calibri" panose="020F0502020204030204" pitchFamily="34" charset="0"/>
                    <a:ea typeface="Times New Roman" panose="02020603050405020304" pitchFamily="18" charset="0"/>
                    <a:cs typeface="Calibri" panose="020F0502020204030204" pitchFamily="34" charset="0"/>
                  </a:rPr>
                  <a:t>×</a:t>
                </a:r>
                <a:r>
                  <a:rPr lang="en-US" sz="2000"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(5 – 1) = 16.</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17C0BDE9-8DC3-463D-B938-8444EC95A426}"/>
                  </a:ext>
                </a:extLst>
              </p:cNvPr>
              <p:cNvSpPr>
                <a:spLocks noRot="1" noChangeAspect="1" noMove="1" noResize="1" noEditPoints="1" noAdjustHandles="1" noChangeArrowheads="1" noChangeShapeType="1" noTextEdit="1"/>
              </p:cNvSpPr>
              <p:nvPr/>
            </p:nvSpPr>
            <p:spPr>
              <a:xfrm>
                <a:off x="838199" y="1853978"/>
                <a:ext cx="10302551" cy="2321533"/>
              </a:xfrm>
              <a:prstGeom prst="rect">
                <a:avLst/>
              </a:prstGeom>
              <a:blipFill>
                <a:blip r:embed="rId3"/>
                <a:stretch>
                  <a:fillRect l="-591" t="-1050" b="-3675"/>
                </a:stretch>
              </a:blipFill>
            </p:spPr>
            <p:txBody>
              <a:bodyPr/>
              <a:lstStyle/>
              <a:p>
                <a:r>
                  <a:rPr lang="en-US">
                    <a:noFill/>
                  </a:rPr>
                  <a:t> </a:t>
                </a:r>
              </a:p>
            </p:txBody>
          </p:sp>
        </mc:Fallback>
      </mc:AlternateContent>
    </p:spTree>
    <p:extLst>
      <p:ext uri="{BB962C8B-B14F-4D97-AF65-F5344CB8AC3E}">
        <p14:creationId xmlns:p14="http://schemas.microsoft.com/office/powerpoint/2010/main" val="3730973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15</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dirty="0"/>
              <a:t>Copyright © 2020 by Ming-Long Lam, Ph.D.</a:t>
            </a:r>
          </a:p>
        </p:txBody>
      </p:sp>
      <p:sp>
        <p:nvSpPr>
          <p:cNvPr id="6" name="Rectangle 5">
            <a:extLst>
              <a:ext uri="{FF2B5EF4-FFF2-40B4-BE49-F238E27FC236}">
                <a16:creationId xmlns:a16="http://schemas.microsoft.com/office/drawing/2014/main" id="{17C0BDE9-8DC3-463D-B938-8444EC95A426}"/>
              </a:ext>
            </a:extLst>
          </p:cNvPr>
          <p:cNvSpPr/>
          <p:nvPr/>
        </p:nvSpPr>
        <p:spPr>
          <a:xfrm>
            <a:off x="838199" y="1853978"/>
            <a:ext cx="10302551" cy="4169859"/>
          </a:xfrm>
          <a:prstGeom prst="rect">
            <a:avLst/>
          </a:prstGeom>
          <a:solidFill>
            <a:schemeClr val="bg1"/>
          </a:solidFill>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What is the Chi-square significance value of the Deviance Test?</a:t>
            </a:r>
          </a:p>
          <a:p>
            <a:pPr marL="342900" marR="0" lvl="0" indent="-342900">
              <a:lnSpc>
                <a:spcPct val="15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1.4536E-130</a:t>
            </a:r>
          </a:p>
          <a:p>
            <a:pPr marL="342900" marR="0" lvl="0" indent="-342900">
              <a:lnSpc>
                <a:spcPct val="15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5.5356E-134</a:t>
            </a:r>
          </a:p>
          <a:p>
            <a:pPr marL="342900" marR="0" lvl="0" indent="-342900">
              <a:lnSpc>
                <a:spcPct val="15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1.3696E-63</a:t>
            </a:r>
          </a:p>
          <a:p>
            <a:pPr marL="342900" marR="0" lvl="0" indent="-342900">
              <a:lnSpc>
                <a:spcPct val="15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1.0 </a:t>
            </a:r>
          </a:p>
          <a:p>
            <a:pPr marL="342900" marR="0" lvl="0" indent="-342900">
              <a:lnSpc>
                <a:spcPct val="15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None of the Above</a:t>
            </a:r>
          </a:p>
          <a:p>
            <a:pPr marL="342900" marR="0" lvl="0" indent="-342900">
              <a:lnSpc>
                <a:spcPct val="150000"/>
              </a:lnSpc>
              <a:spcBef>
                <a:spcPts val="0"/>
              </a:spcBef>
              <a:spcAft>
                <a:spcPts val="0"/>
              </a:spcAft>
              <a:buFont typeface="+mj-lt"/>
              <a:buAutoNum type="alphaUcParenBoth"/>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50000"/>
              </a:lnSpc>
              <a:spcBef>
                <a:spcPts val="0"/>
              </a:spcBef>
              <a:spcAft>
                <a:spcPts val="0"/>
              </a:spcAft>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In the Deviance test, the Chi-square statistic is 662.1492, the degree of freedom is 12, and the significance value is 5.5356011E-134.  Therefore, the correct answer is B.</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95D2039C-9AE2-4356-9A29-3595B7B13D3B}"/>
                  </a:ext>
                </a:extLst>
              </p:cNvPr>
              <p:cNvGraphicFramePr>
                <a:graphicFrameLocks noGrp="1"/>
              </p:cNvGraphicFramePr>
              <p:nvPr>
                <p:extLst>
                  <p:ext uri="{D42A27DB-BD31-4B8C-83A1-F6EECF244321}">
                    <p14:modId xmlns:p14="http://schemas.microsoft.com/office/powerpoint/2010/main" val="3933681311"/>
                  </p:ext>
                </p:extLst>
              </p:nvPr>
            </p:nvGraphicFramePr>
            <p:xfrm>
              <a:off x="4000922" y="2531086"/>
              <a:ext cx="6819478" cy="2180874"/>
            </p:xfrm>
            <a:graphic>
              <a:graphicData uri="http://schemas.openxmlformats.org/drawingml/2006/table">
                <a:tbl>
                  <a:tblPr firstRow="1" firstCol="1" bandRow="1">
                    <a:tableStyleId>{5C22544A-7EE6-4342-B048-85BDC9FD1C3A}</a:tableStyleId>
                  </a:tblPr>
                  <a:tblGrid>
                    <a:gridCol w="2272798">
                      <a:extLst>
                        <a:ext uri="{9D8B030D-6E8A-4147-A177-3AD203B41FA5}">
                          <a16:colId xmlns:a16="http://schemas.microsoft.com/office/drawing/2014/main" val="2823673724"/>
                        </a:ext>
                      </a:extLst>
                    </a:gridCol>
                    <a:gridCol w="2272798">
                      <a:extLst>
                        <a:ext uri="{9D8B030D-6E8A-4147-A177-3AD203B41FA5}">
                          <a16:colId xmlns:a16="http://schemas.microsoft.com/office/drawing/2014/main" val="1705920842"/>
                        </a:ext>
                      </a:extLst>
                    </a:gridCol>
                    <a:gridCol w="2273882">
                      <a:extLst>
                        <a:ext uri="{9D8B030D-6E8A-4147-A177-3AD203B41FA5}">
                          <a16:colId xmlns:a16="http://schemas.microsoft.com/office/drawing/2014/main" val="3401006549"/>
                        </a:ext>
                      </a:extLst>
                    </a:gridCol>
                  </a:tblGrid>
                  <a:tr h="515530">
                    <a:tc>
                      <a:txBody>
                        <a:bodyPr/>
                        <a:lstStyle/>
                        <a:p>
                          <a:pPr marL="0" marR="0" algn="ctr">
                            <a:lnSpc>
                              <a:spcPct val="150000"/>
                            </a:lnSpc>
                            <a:spcBef>
                              <a:spcPts val="0"/>
                            </a:spcBef>
                            <a:spcAft>
                              <a:spcPts val="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Log-Likelihood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Degree of Freedom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4197567"/>
                      </a:ext>
                    </a:extLst>
                  </a:tr>
                  <a:tr h="574907">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𝑀</m:t>
                                    </m:r>
                                  </m:e>
                                  <m:sub>
                                    <m:r>
                                      <a:rPr lang="en-US" sz="2000">
                                        <a:effectLst/>
                                        <a:latin typeface="Cambria Math" panose="02040503050406030204" pitchFamily="18" charset="0"/>
                                      </a:rPr>
                                      <m:t>0</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-7249.5908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1577638"/>
                      </a:ext>
                    </a:extLst>
                  </a:tr>
                  <a:tr h="574907">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𝑀</m:t>
                                    </m:r>
                                  </m:e>
                                  <m:sub>
                                    <m:r>
                                      <a:rPr lang="en-US" sz="2000">
                                        <a:effectLst/>
                                        <a:latin typeface="Cambria Math" panose="02040503050406030204" pitchFamily="18" charset="0"/>
                                      </a:rPr>
                                      <m:t>1</m:t>
                                    </m:r>
                                  </m:sub>
                                </m:sSub>
                              </m:oMath>
                            </m:oMathPara>
                          </a14:m>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-6918.5162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16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86589967"/>
                      </a:ext>
                    </a:extLst>
                  </a:tr>
                  <a:tr h="515530">
                    <a:tc>
                      <a:txBody>
                        <a:bodyPr/>
                        <a:lstStyle/>
                        <a:p>
                          <a:pPr marL="0" marR="0" algn="ctr">
                            <a:lnSpc>
                              <a:spcPct val="150000"/>
                            </a:lnSpc>
                            <a:spcBef>
                              <a:spcPts val="0"/>
                            </a:spcBef>
                            <a:spcAft>
                              <a:spcPts val="0"/>
                            </a:spcAft>
                          </a:pPr>
                          <a:r>
                            <a:rPr lang="en-US" sz="2000">
                              <a:effectLst/>
                            </a:rPr>
                            <a:t>2(</a:t>
                          </a:r>
                          <a14:m>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𝑀</m:t>
                                  </m:r>
                                </m:e>
                                <m:sub>
                                  <m:r>
                                    <a:rPr lang="en-US" sz="2000">
                                      <a:effectLst/>
                                      <a:latin typeface="Cambria Math" panose="02040503050406030204" pitchFamily="18" charset="0"/>
                                    </a:rPr>
                                    <m:t>1</m:t>
                                  </m:r>
                                </m:sub>
                              </m:sSub>
                              <m:r>
                                <a:rPr lang="en-US" sz="2000">
                                  <a:effectLst/>
                                  <a:latin typeface="Cambria Math" panose="02040503050406030204" pitchFamily="18" charset="0"/>
                                </a:rPr>
                                <m:t>−</m:t>
                              </m:r>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𝑀</m:t>
                                  </m:r>
                                </m:e>
                                <m:sub>
                                  <m:r>
                                    <a:rPr lang="en-US" sz="2000">
                                      <a:effectLst/>
                                      <a:latin typeface="Cambria Math" panose="02040503050406030204" pitchFamily="18" charset="0"/>
                                    </a:rPr>
                                    <m:t>0</m:t>
                                  </m:r>
                                </m:sub>
                              </m:sSub>
                            </m:oMath>
                          </a14:m>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662.1492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12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85933170"/>
                      </a:ext>
                    </a:extLst>
                  </a:tr>
                </a:tbl>
              </a:graphicData>
            </a:graphic>
          </p:graphicFrame>
        </mc:Choice>
        <mc:Fallback xmlns="">
          <p:graphicFrame>
            <p:nvGraphicFramePr>
              <p:cNvPr id="3" name="Table 2">
                <a:extLst>
                  <a:ext uri="{FF2B5EF4-FFF2-40B4-BE49-F238E27FC236}">
                    <a16:creationId xmlns:a16="http://schemas.microsoft.com/office/drawing/2014/main" id="{95D2039C-9AE2-4356-9A29-3595B7B13D3B}"/>
                  </a:ext>
                </a:extLst>
              </p:cNvPr>
              <p:cNvGraphicFramePr>
                <a:graphicFrameLocks noGrp="1"/>
              </p:cNvGraphicFramePr>
              <p:nvPr>
                <p:extLst>
                  <p:ext uri="{D42A27DB-BD31-4B8C-83A1-F6EECF244321}">
                    <p14:modId xmlns:p14="http://schemas.microsoft.com/office/powerpoint/2010/main" val="3933681311"/>
                  </p:ext>
                </p:extLst>
              </p:nvPr>
            </p:nvGraphicFramePr>
            <p:xfrm>
              <a:off x="4000922" y="2531086"/>
              <a:ext cx="6819478" cy="2180874"/>
            </p:xfrm>
            <a:graphic>
              <a:graphicData uri="http://schemas.openxmlformats.org/drawingml/2006/table">
                <a:tbl>
                  <a:tblPr firstRow="1" firstCol="1" bandRow="1">
                    <a:tableStyleId>{5C22544A-7EE6-4342-B048-85BDC9FD1C3A}</a:tableStyleId>
                  </a:tblPr>
                  <a:tblGrid>
                    <a:gridCol w="2272798">
                      <a:extLst>
                        <a:ext uri="{9D8B030D-6E8A-4147-A177-3AD203B41FA5}">
                          <a16:colId xmlns:a16="http://schemas.microsoft.com/office/drawing/2014/main" val="2823673724"/>
                        </a:ext>
                      </a:extLst>
                    </a:gridCol>
                    <a:gridCol w="2272798">
                      <a:extLst>
                        <a:ext uri="{9D8B030D-6E8A-4147-A177-3AD203B41FA5}">
                          <a16:colId xmlns:a16="http://schemas.microsoft.com/office/drawing/2014/main" val="1705920842"/>
                        </a:ext>
                      </a:extLst>
                    </a:gridCol>
                    <a:gridCol w="2273882">
                      <a:extLst>
                        <a:ext uri="{9D8B030D-6E8A-4147-A177-3AD203B41FA5}">
                          <a16:colId xmlns:a16="http://schemas.microsoft.com/office/drawing/2014/main" val="3401006549"/>
                        </a:ext>
                      </a:extLst>
                    </a:gridCol>
                  </a:tblGrid>
                  <a:tr h="515530">
                    <a:tc>
                      <a:txBody>
                        <a:bodyPr/>
                        <a:lstStyle/>
                        <a:p>
                          <a:pPr marL="0" marR="0" algn="ctr">
                            <a:lnSpc>
                              <a:spcPct val="150000"/>
                            </a:lnSpc>
                            <a:spcBef>
                              <a:spcPts val="0"/>
                            </a:spcBef>
                            <a:spcAft>
                              <a:spcPts val="0"/>
                            </a:spcAft>
                          </a:pPr>
                          <a:r>
                            <a:rPr lang="en-US" sz="2000" dirty="0">
                              <a:effectLst/>
                            </a:rPr>
                            <a:t>Model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Log-Likelihood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Degree of Freedom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44197567"/>
                      </a:ext>
                    </a:extLst>
                  </a:tr>
                  <a:tr h="574907">
                    <a:tc>
                      <a:txBody>
                        <a:bodyPr/>
                        <a:lstStyle/>
                        <a:p>
                          <a:endParaRPr lang="en-US"/>
                        </a:p>
                      </a:txBody>
                      <a:tcPr marL="68580" marR="68580" marT="0" marB="0" anchor="ctr">
                        <a:blipFill>
                          <a:blip r:embed="rId3"/>
                          <a:stretch>
                            <a:fillRect l="-268" t="-91489" r="-201340" b="-208511"/>
                          </a:stretch>
                        </a:blipFill>
                      </a:tcPr>
                    </a:tc>
                    <a:tc>
                      <a:txBody>
                        <a:bodyPr/>
                        <a:lstStyle/>
                        <a:p>
                          <a:pPr marL="0" marR="0" algn="ctr">
                            <a:lnSpc>
                              <a:spcPct val="150000"/>
                            </a:lnSpc>
                            <a:spcBef>
                              <a:spcPts val="0"/>
                            </a:spcBef>
                            <a:spcAft>
                              <a:spcPts val="0"/>
                            </a:spcAft>
                          </a:pPr>
                          <a:r>
                            <a:rPr lang="en-US" sz="2000" dirty="0">
                              <a:effectLst/>
                            </a:rPr>
                            <a:t>-7249.5908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1577638"/>
                      </a:ext>
                    </a:extLst>
                  </a:tr>
                  <a:tr h="574907">
                    <a:tc>
                      <a:txBody>
                        <a:bodyPr/>
                        <a:lstStyle/>
                        <a:p>
                          <a:endParaRPr lang="en-US"/>
                        </a:p>
                      </a:txBody>
                      <a:tcPr marL="68580" marR="68580" marT="0" marB="0" anchor="ctr">
                        <a:blipFill>
                          <a:blip r:embed="rId3"/>
                          <a:stretch>
                            <a:fillRect l="-268" t="-191489" r="-201340" b="-108511"/>
                          </a:stretch>
                        </a:blipFill>
                      </a:tcPr>
                    </a:tc>
                    <a:tc>
                      <a:txBody>
                        <a:bodyPr/>
                        <a:lstStyle/>
                        <a:p>
                          <a:pPr marL="0" marR="0" algn="ctr">
                            <a:lnSpc>
                              <a:spcPct val="150000"/>
                            </a:lnSpc>
                            <a:spcBef>
                              <a:spcPts val="0"/>
                            </a:spcBef>
                            <a:spcAft>
                              <a:spcPts val="0"/>
                            </a:spcAft>
                          </a:pPr>
                          <a:r>
                            <a:rPr lang="en-US" sz="2000">
                              <a:effectLst/>
                            </a:rPr>
                            <a:t>-6918.5162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16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86589967"/>
                      </a:ext>
                    </a:extLst>
                  </a:tr>
                  <a:tr h="515530">
                    <a:tc>
                      <a:txBody>
                        <a:bodyPr/>
                        <a:lstStyle/>
                        <a:p>
                          <a:endParaRPr lang="en-US"/>
                        </a:p>
                      </a:txBody>
                      <a:tcPr marL="68580" marR="68580" marT="0" marB="0" anchor="ctr">
                        <a:blipFill>
                          <a:blip r:embed="rId3"/>
                          <a:stretch>
                            <a:fillRect l="-268" t="-322353" r="-201340" b="-20000"/>
                          </a:stretch>
                        </a:blipFill>
                      </a:tcPr>
                    </a:tc>
                    <a:tc>
                      <a:txBody>
                        <a:bodyPr/>
                        <a:lstStyle/>
                        <a:p>
                          <a:pPr marL="0" marR="0" algn="ctr">
                            <a:lnSpc>
                              <a:spcPct val="150000"/>
                            </a:lnSpc>
                            <a:spcBef>
                              <a:spcPts val="0"/>
                            </a:spcBef>
                            <a:spcAft>
                              <a:spcPts val="0"/>
                            </a:spcAft>
                          </a:pPr>
                          <a:r>
                            <a:rPr lang="en-US" sz="2000">
                              <a:effectLst/>
                            </a:rPr>
                            <a:t>662.1492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12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85933170"/>
                      </a:ext>
                    </a:extLst>
                  </a:tr>
                </a:tbl>
              </a:graphicData>
            </a:graphic>
          </p:graphicFrame>
        </mc:Fallback>
      </mc:AlternateContent>
    </p:spTree>
    <p:extLst>
      <p:ext uri="{BB962C8B-B14F-4D97-AF65-F5344CB8AC3E}">
        <p14:creationId xmlns:p14="http://schemas.microsoft.com/office/powerpoint/2010/main" val="1046958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9 Agenda: Feature Selection</a:t>
            </a:r>
          </a:p>
        </p:txBody>
      </p:sp>
      <p:graphicFrame>
        <p:nvGraphicFramePr>
          <p:cNvPr id="4" name="Content Placeholder 3">
            <a:extLst>
              <a:ext uri="{FF2B5EF4-FFF2-40B4-BE49-F238E27FC236}">
                <a16:creationId xmlns:a16="http://schemas.microsoft.com/office/drawing/2014/main" id="{26B55D19-90BE-4091-918C-6FF2213C01D5}"/>
              </a:ext>
            </a:extLst>
          </p:cNvPr>
          <p:cNvGraphicFramePr>
            <a:graphicFrameLocks noGrp="1"/>
          </p:cNvGraphicFramePr>
          <p:nvPr>
            <p:ph idx="1"/>
            <p:extLst>
              <p:ext uri="{D42A27DB-BD31-4B8C-83A1-F6EECF244321}">
                <p14:modId xmlns:p14="http://schemas.microsoft.com/office/powerpoint/2010/main" val="34581357"/>
              </p:ext>
            </p:extLst>
          </p:nvPr>
        </p:nvGraphicFramePr>
        <p:xfrm>
          <a:off x="838200" y="180154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sp>
        <p:nvSpPr>
          <p:cNvPr id="8" name="Rectangle 7">
            <a:extLst>
              <a:ext uri="{FF2B5EF4-FFF2-40B4-BE49-F238E27FC236}">
                <a16:creationId xmlns:a16="http://schemas.microsoft.com/office/drawing/2014/main" id="{D4039359-0B3D-4529-A009-FC46B6ED05CE}"/>
              </a:ext>
            </a:extLst>
          </p:cNvPr>
          <p:cNvSpPr/>
          <p:nvPr/>
        </p:nvSpPr>
        <p:spPr>
          <a:xfrm>
            <a:off x="2424011" y="6100144"/>
            <a:ext cx="5729389" cy="369332"/>
          </a:xfrm>
          <a:prstGeom prst="rect">
            <a:avLst/>
          </a:prstGeom>
        </p:spPr>
        <p:txBody>
          <a:bodyPr wrap="none">
            <a:spAutoFit/>
          </a:bodyPr>
          <a:lstStyle/>
          <a:p>
            <a:r>
              <a:rPr lang="en-US" dirty="0"/>
              <a:t>Chapter 9 of the Next Edition of the Machine Learning book</a:t>
            </a:r>
          </a:p>
        </p:txBody>
      </p:sp>
      <p:sp>
        <p:nvSpPr>
          <p:cNvPr id="3" name="Footer Placeholder 2">
            <a:extLst>
              <a:ext uri="{FF2B5EF4-FFF2-40B4-BE49-F238E27FC236}">
                <a16:creationId xmlns:a16="http://schemas.microsoft.com/office/drawing/2014/main" id="{3BC51622-2C62-4A2F-97D6-45FE13DC3DB0}"/>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7217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16</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dirty="0"/>
              <a:t>Copyright © 2020 by Ming-Long Lam, Ph.D.</a:t>
            </a:r>
          </a:p>
        </p:txBody>
      </p:sp>
      <p:sp>
        <p:nvSpPr>
          <p:cNvPr id="6" name="Rectangle 5">
            <a:extLst>
              <a:ext uri="{FF2B5EF4-FFF2-40B4-BE49-F238E27FC236}">
                <a16:creationId xmlns:a16="http://schemas.microsoft.com/office/drawing/2014/main" id="{17C0BDE9-8DC3-463D-B938-8444EC95A426}"/>
              </a:ext>
            </a:extLst>
          </p:cNvPr>
          <p:cNvSpPr/>
          <p:nvPr/>
        </p:nvSpPr>
        <p:spPr>
          <a:xfrm>
            <a:off x="838199" y="1853978"/>
            <a:ext cx="10515600" cy="4439677"/>
          </a:xfrm>
          <a:prstGeom prst="rect">
            <a:avLst/>
          </a:prstGeom>
          <a:solidFill>
            <a:schemeClr val="bg1"/>
          </a:solidFill>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You are going to build a logistic model using the 20 observations below.  The binary target field is y, and the interval predictor is x.</a:t>
            </a:r>
          </a:p>
          <a:p>
            <a:pPr>
              <a:lnSpc>
                <a:spcPct val="107000"/>
              </a:lnSpc>
              <a:spcAft>
                <a:spcPts val="80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2000" dirty="0">
                <a:latin typeface="Calibri" panose="020F0502020204030204" pitchFamily="34" charset="0"/>
                <a:ea typeface="Calibri" panose="020F0502020204030204" pitchFamily="34" charset="0"/>
                <a:cs typeface="Times New Roman" panose="02020603050405020304" pitchFamily="18" charset="0"/>
              </a:rPr>
              <a:t>The specifications are:</a:t>
            </a:r>
          </a:p>
          <a:p>
            <a:pPr marL="342900" marR="0" lvl="0" indent="-342900">
              <a:lnSpc>
                <a:spcPct val="150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The target event category is 1</a:t>
            </a:r>
          </a:p>
          <a:p>
            <a:pPr marL="342900" marR="0" lvl="0" indent="-342900">
              <a:lnSpc>
                <a:spcPct val="150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The Intercept term is included</a:t>
            </a:r>
          </a:p>
          <a:p>
            <a:pPr marL="342900" marR="0" lvl="0" indent="-342900">
              <a:lnSpc>
                <a:spcPct val="150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The optimization method is Newton</a:t>
            </a:r>
          </a:p>
          <a:p>
            <a:pPr marL="342900" marR="0" lvl="0" indent="-342900">
              <a:lnSpc>
                <a:spcPct val="150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The maximum number of iterations is 100</a:t>
            </a:r>
          </a:p>
          <a:p>
            <a:pPr marL="342900" marR="0" lvl="0" indent="-342900">
              <a:lnSpc>
                <a:spcPct val="150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The tolerance level is 1e-8.</a:t>
            </a:r>
          </a:p>
        </p:txBody>
      </p:sp>
      <p:graphicFrame>
        <p:nvGraphicFramePr>
          <p:cNvPr id="4" name="Table 3">
            <a:extLst>
              <a:ext uri="{FF2B5EF4-FFF2-40B4-BE49-F238E27FC236}">
                <a16:creationId xmlns:a16="http://schemas.microsoft.com/office/drawing/2014/main" id="{17938AEF-8080-475F-8127-D29F93A585BC}"/>
              </a:ext>
            </a:extLst>
          </p:cNvPr>
          <p:cNvGraphicFramePr>
            <a:graphicFrameLocks noGrp="1"/>
          </p:cNvGraphicFramePr>
          <p:nvPr>
            <p:extLst>
              <p:ext uri="{D42A27DB-BD31-4B8C-83A1-F6EECF244321}">
                <p14:modId xmlns:p14="http://schemas.microsoft.com/office/powerpoint/2010/main" val="956791296"/>
              </p:ext>
            </p:extLst>
          </p:nvPr>
        </p:nvGraphicFramePr>
        <p:xfrm>
          <a:off x="838199" y="2691130"/>
          <a:ext cx="10515606" cy="737870"/>
        </p:xfrm>
        <a:graphic>
          <a:graphicData uri="http://schemas.openxmlformats.org/drawingml/2006/table">
            <a:tbl>
              <a:tblPr firstRow="1" firstCol="1" bandRow="1">
                <a:tableStyleId>{5C22544A-7EE6-4342-B048-85BDC9FD1C3A}</a:tableStyleId>
              </a:tblPr>
              <a:tblGrid>
                <a:gridCol w="483718">
                  <a:extLst>
                    <a:ext uri="{9D8B030D-6E8A-4147-A177-3AD203B41FA5}">
                      <a16:colId xmlns:a16="http://schemas.microsoft.com/office/drawing/2014/main" val="2197736837"/>
                    </a:ext>
                  </a:extLst>
                </a:gridCol>
                <a:gridCol w="502646">
                  <a:extLst>
                    <a:ext uri="{9D8B030D-6E8A-4147-A177-3AD203B41FA5}">
                      <a16:colId xmlns:a16="http://schemas.microsoft.com/office/drawing/2014/main" val="3597708280"/>
                    </a:ext>
                  </a:extLst>
                </a:gridCol>
                <a:gridCol w="502646">
                  <a:extLst>
                    <a:ext uri="{9D8B030D-6E8A-4147-A177-3AD203B41FA5}">
                      <a16:colId xmlns:a16="http://schemas.microsoft.com/office/drawing/2014/main" val="318433330"/>
                    </a:ext>
                  </a:extLst>
                </a:gridCol>
                <a:gridCol w="502646">
                  <a:extLst>
                    <a:ext uri="{9D8B030D-6E8A-4147-A177-3AD203B41FA5}">
                      <a16:colId xmlns:a16="http://schemas.microsoft.com/office/drawing/2014/main" val="1152775164"/>
                    </a:ext>
                  </a:extLst>
                </a:gridCol>
                <a:gridCol w="502646">
                  <a:extLst>
                    <a:ext uri="{9D8B030D-6E8A-4147-A177-3AD203B41FA5}">
                      <a16:colId xmlns:a16="http://schemas.microsoft.com/office/drawing/2014/main" val="1941100673"/>
                    </a:ext>
                  </a:extLst>
                </a:gridCol>
                <a:gridCol w="502646">
                  <a:extLst>
                    <a:ext uri="{9D8B030D-6E8A-4147-A177-3AD203B41FA5}">
                      <a16:colId xmlns:a16="http://schemas.microsoft.com/office/drawing/2014/main" val="3578727535"/>
                    </a:ext>
                  </a:extLst>
                </a:gridCol>
                <a:gridCol w="502646">
                  <a:extLst>
                    <a:ext uri="{9D8B030D-6E8A-4147-A177-3AD203B41FA5}">
                      <a16:colId xmlns:a16="http://schemas.microsoft.com/office/drawing/2014/main" val="4113317980"/>
                    </a:ext>
                  </a:extLst>
                </a:gridCol>
                <a:gridCol w="502646">
                  <a:extLst>
                    <a:ext uri="{9D8B030D-6E8A-4147-A177-3AD203B41FA5}">
                      <a16:colId xmlns:a16="http://schemas.microsoft.com/office/drawing/2014/main" val="1695974728"/>
                    </a:ext>
                  </a:extLst>
                </a:gridCol>
                <a:gridCol w="502646">
                  <a:extLst>
                    <a:ext uri="{9D8B030D-6E8A-4147-A177-3AD203B41FA5}">
                      <a16:colId xmlns:a16="http://schemas.microsoft.com/office/drawing/2014/main" val="766893847"/>
                    </a:ext>
                  </a:extLst>
                </a:gridCol>
                <a:gridCol w="502646">
                  <a:extLst>
                    <a:ext uri="{9D8B030D-6E8A-4147-A177-3AD203B41FA5}">
                      <a16:colId xmlns:a16="http://schemas.microsoft.com/office/drawing/2014/main" val="2059968140"/>
                    </a:ext>
                  </a:extLst>
                </a:gridCol>
                <a:gridCol w="502646">
                  <a:extLst>
                    <a:ext uri="{9D8B030D-6E8A-4147-A177-3AD203B41FA5}">
                      <a16:colId xmlns:a16="http://schemas.microsoft.com/office/drawing/2014/main" val="3082055903"/>
                    </a:ext>
                  </a:extLst>
                </a:gridCol>
                <a:gridCol w="502646">
                  <a:extLst>
                    <a:ext uri="{9D8B030D-6E8A-4147-A177-3AD203B41FA5}">
                      <a16:colId xmlns:a16="http://schemas.microsoft.com/office/drawing/2014/main" val="3448998986"/>
                    </a:ext>
                  </a:extLst>
                </a:gridCol>
                <a:gridCol w="502646">
                  <a:extLst>
                    <a:ext uri="{9D8B030D-6E8A-4147-A177-3AD203B41FA5}">
                      <a16:colId xmlns:a16="http://schemas.microsoft.com/office/drawing/2014/main" val="4233491504"/>
                    </a:ext>
                  </a:extLst>
                </a:gridCol>
                <a:gridCol w="502646">
                  <a:extLst>
                    <a:ext uri="{9D8B030D-6E8A-4147-A177-3AD203B41FA5}">
                      <a16:colId xmlns:a16="http://schemas.microsoft.com/office/drawing/2014/main" val="2178867790"/>
                    </a:ext>
                  </a:extLst>
                </a:gridCol>
                <a:gridCol w="502646">
                  <a:extLst>
                    <a:ext uri="{9D8B030D-6E8A-4147-A177-3AD203B41FA5}">
                      <a16:colId xmlns:a16="http://schemas.microsoft.com/office/drawing/2014/main" val="1536534862"/>
                    </a:ext>
                  </a:extLst>
                </a:gridCol>
                <a:gridCol w="502646">
                  <a:extLst>
                    <a:ext uri="{9D8B030D-6E8A-4147-A177-3AD203B41FA5}">
                      <a16:colId xmlns:a16="http://schemas.microsoft.com/office/drawing/2014/main" val="2360007674"/>
                    </a:ext>
                  </a:extLst>
                </a:gridCol>
                <a:gridCol w="502646">
                  <a:extLst>
                    <a:ext uri="{9D8B030D-6E8A-4147-A177-3AD203B41FA5}">
                      <a16:colId xmlns:a16="http://schemas.microsoft.com/office/drawing/2014/main" val="2899651121"/>
                    </a:ext>
                  </a:extLst>
                </a:gridCol>
                <a:gridCol w="502646">
                  <a:extLst>
                    <a:ext uri="{9D8B030D-6E8A-4147-A177-3AD203B41FA5}">
                      <a16:colId xmlns:a16="http://schemas.microsoft.com/office/drawing/2014/main" val="868678660"/>
                    </a:ext>
                  </a:extLst>
                </a:gridCol>
                <a:gridCol w="502646">
                  <a:extLst>
                    <a:ext uri="{9D8B030D-6E8A-4147-A177-3AD203B41FA5}">
                      <a16:colId xmlns:a16="http://schemas.microsoft.com/office/drawing/2014/main" val="246756363"/>
                    </a:ext>
                  </a:extLst>
                </a:gridCol>
                <a:gridCol w="502646">
                  <a:extLst>
                    <a:ext uri="{9D8B030D-6E8A-4147-A177-3AD203B41FA5}">
                      <a16:colId xmlns:a16="http://schemas.microsoft.com/office/drawing/2014/main" val="469552318"/>
                    </a:ext>
                  </a:extLst>
                </a:gridCol>
                <a:gridCol w="481614">
                  <a:extLst>
                    <a:ext uri="{9D8B030D-6E8A-4147-A177-3AD203B41FA5}">
                      <a16:colId xmlns:a16="http://schemas.microsoft.com/office/drawing/2014/main" val="4234603865"/>
                    </a:ext>
                  </a:extLst>
                </a:gridCol>
              </a:tblGrid>
              <a:tr h="225489">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44562507"/>
                  </a:ext>
                </a:extLst>
              </a:tr>
              <a:tr h="225489">
                <a:tc>
                  <a:txBody>
                    <a:bodyPr/>
                    <a:lstStyle/>
                    <a:p>
                      <a:pPr marL="0" marR="0" algn="ctr">
                        <a:lnSpc>
                          <a:spcPct val="150000"/>
                        </a:lnSpc>
                        <a:spcBef>
                          <a:spcPts val="0"/>
                        </a:spcBef>
                        <a:spcAft>
                          <a:spcPts val="0"/>
                        </a:spcAft>
                      </a:pPr>
                      <a:r>
                        <a:rPr lang="en-US" sz="1800">
                          <a:effectLst/>
                        </a:rPr>
                        <a: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94952975"/>
                  </a:ext>
                </a:extLst>
              </a:tr>
            </a:tbl>
          </a:graphicData>
        </a:graphic>
      </p:graphicFrame>
    </p:spTree>
    <p:extLst>
      <p:ext uri="{BB962C8B-B14F-4D97-AF65-F5344CB8AC3E}">
        <p14:creationId xmlns:p14="http://schemas.microsoft.com/office/powerpoint/2010/main" val="1755380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16 (continued)</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dirty="0"/>
              <a:t>Copyright © 2020 by Ming-Long Lam, Ph.D.</a:t>
            </a:r>
          </a:p>
        </p:txBody>
      </p:sp>
      <p:sp>
        <p:nvSpPr>
          <p:cNvPr id="6" name="Rectangle 5">
            <a:extLst>
              <a:ext uri="{FF2B5EF4-FFF2-40B4-BE49-F238E27FC236}">
                <a16:creationId xmlns:a16="http://schemas.microsoft.com/office/drawing/2014/main" id="{17C0BDE9-8DC3-463D-B938-8444EC95A426}"/>
              </a:ext>
            </a:extLst>
          </p:cNvPr>
          <p:cNvSpPr/>
          <p:nvPr/>
        </p:nvSpPr>
        <p:spPr>
          <a:xfrm>
            <a:off x="838199" y="1853978"/>
            <a:ext cx="10302551" cy="4471993"/>
          </a:xfrm>
          <a:prstGeom prst="rect">
            <a:avLst/>
          </a:prstGeom>
          <a:solidFill>
            <a:schemeClr val="bg1"/>
          </a:solidFill>
        </p:spPr>
        <p:txBody>
          <a:bodyPr wrap="square">
            <a:spAutoFit/>
          </a:bodyPr>
          <a:lstStyle/>
          <a:p>
            <a:pPr>
              <a:lnSpc>
                <a:spcPct val="107000"/>
              </a:lnSpc>
              <a:spcAft>
                <a:spcPts val="800"/>
              </a:spcAft>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iteration converged in 7 iterations.  The model summary is below.</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                          </a:t>
            </a:r>
            <a:r>
              <a:rPr lang="en-US" sz="1600" dirty="0" err="1">
                <a:solidFill>
                  <a:srgbClr val="0070C0"/>
                </a:solidFill>
                <a:latin typeface="Courier New" panose="02070309020205020404" pitchFamily="49" charset="0"/>
                <a:ea typeface="Calibri" panose="020F0502020204030204" pitchFamily="34" charset="0"/>
                <a:cs typeface="Times New Roman" panose="02020603050405020304" pitchFamily="18" charset="0"/>
              </a:rPr>
              <a:t>MNLogit</a:t>
            </a: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 Regression Results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Dep. Variable:                      y   No. Observations:                   20</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Model:                        </a:t>
            </a:r>
            <a:r>
              <a:rPr lang="en-US" sz="1600" dirty="0" err="1">
                <a:solidFill>
                  <a:srgbClr val="0070C0"/>
                </a:solidFill>
                <a:latin typeface="Courier New" panose="02070309020205020404" pitchFamily="49" charset="0"/>
                <a:ea typeface="Calibri" panose="020F0502020204030204" pitchFamily="34" charset="0"/>
                <a:cs typeface="Times New Roman" panose="02020603050405020304" pitchFamily="18" charset="0"/>
              </a:rPr>
              <a:t>MNLogit</a:t>
            </a: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   Df Residuals:                       18</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Method:                           MLE   Df Model:                            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Date:                Tue, 13 Oct 2020   Pseudo R-</a:t>
            </a:r>
            <a:r>
              <a:rPr lang="en-US" sz="1600" dirty="0" err="1">
                <a:solidFill>
                  <a:srgbClr val="0070C0"/>
                </a:solidFill>
                <a:latin typeface="Courier New" panose="02070309020205020404" pitchFamily="49" charset="0"/>
                <a:ea typeface="Calibri" panose="020F0502020204030204" pitchFamily="34" charset="0"/>
                <a:cs typeface="Times New Roman" panose="02020603050405020304" pitchFamily="18" charset="0"/>
              </a:rPr>
              <a:t>squ</a:t>
            </a: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                  0.3771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Time:                        12:24:58   Log-Likelihood:                -7.6099</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converged:                       True   LL-Null:                       -12.217</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Covariance Type:            </a:t>
            </a:r>
            <a:r>
              <a:rPr lang="en-US" sz="1600" dirty="0" err="1">
                <a:solidFill>
                  <a:srgbClr val="0070C0"/>
                </a:solidFill>
                <a:latin typeface="Courier New" panose="02070309020205020404" pitchFamily="49" charset="0"/>
                <a:ea typeface="Calibri" panose="020F0502020204030204" pitchFamily="34" charset="0"/>
                <a:cs typeface="Times New Roman" panose="02020603050405020304" pitchFamily="18" charset="0"/>
              </a:rPr>
              <a:t>nonrobust</a:t>
            </a: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   LLR p-value:                  0.002401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       y=1       </a:t>
            </a:r>
            <a:r>
              <a:rPr lang="en-US" sz="1600" dirty="0" err="1">
                <a:solidFill>
                  <a:srgbClr val="0070C0"/>
                </a:solidFill>
                <a:latin typeface="Courier New" panose="02070309020205020404" pitchFamily="49" charset="0"/>
                <a:ea typeface="Calibri" panose="020F0502020204030204" pitchFamily="34" charset="0"/>
                <a:cs typeface="Times New Roman" panose="02020603050405020304" pitchFamily="18" charset="0"/>
              </a:rPr>
              <a:t>coef</a:t>
            </a: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    std err          z      P&gt;|z|      [0.025      0.975]</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const         -4.5047      2.000     -2.253      0.024      -8.424      -0.586</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x1             1.4675      0.668      2.197      0.028       0.158       2.777</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600" dirty="0">
                <a:solidFill>
                  <a:srgbClr val="0070C0"/>
                </a:solidFill>
                <a:latin typeface="Courier New" panose="020703090202050204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8353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16 (continued)</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dirty="0"/>
              <a:t>Copyright © 2020 by Ming-Long Lam, Ph.D.</a:t>
            </a:r>
          </a:p>
        </p:txBody>
      </p:sp>
      <p:sp>
        <p:nvSpPr>
          <p:cNvPr id="6" name="Rectangle 5">
            <a:extLst>
              <a:ext uri="{FF2B5EF4-FFF2-40B4-BE49-F238E27FC236}">
                <a16:creationId xmlns:a16="http://schemas.microsoft.com/office/drawing/2014/main" id="{17C0BDE9-8DC3-463D-B938-8444EC95A426}"/>
              </a:ext>
            </a:extLst>
          </p:cNvPr>
          <p:cNvSpPr/>
          <p:nvPr/>
        </p:nvSpPr>
        <p:spPr>
          <a:xfrm>
            <a:off x="838199" y="1853978"/>
            <a:ext cx="10302551" cy="4619854"/>
          </a:xfrm>
          <a:prstGeom prst="rect">
            <a:avLst/>
          </a:prstGeom>
          <a:solidFill>
            <a:schemeClr val="bg1"/>
          </a:solidFill>
        </p:spPr>
        <p:txBody>
          <a:bodyPr wrap="square">
            <a:spAutoFit/>
          </a:bodyPr>
          <a:lstStyle/>
          <a:p>
            <a:pPr>
              <a:lnSpc>
                <a:spcPct val="150000"/>
              </a:lnSpc>
            </a:pPr>
            <a:r>
              <a:rPr lang="en-US" dirty="0"/>
              <a:t>After you have built your model, you will apply them to the following test data and then calculate the misclassification rate metric.  An observation will be classified as an event if the predicted event probability is greater than or equal to 0.3. What is the Misclassification Rate when the Logistic model is applied to the test data?</a:t>
            </a:r>
          </a:p>
          <a:p>
            <a:pPr>
              <a:lnSpc>
                <a:spcPct val="150000"/>
              </a:lnSpc>
            </a:pPr>
            <a:endParaRPr lang="en-US" dirty="0"/>
          </a:p>
          <a:p>
            <a:pPr>
              <a:lnSpc>
                <a:spcPct val="150000"/>
              </a:lnSpc>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predicted event probabilities of the test data are:</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For the test data, the misclassification rate is 3/5 = 0.6.</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AA76A65-F729-4523-8414-CBF6F6FD96FA}"/>
              </a:ext>
            </a:extLst>
          </p:cNvPr>
          <p:cNvGraphicFramePr>
            <a:graphicFrameLocks noGrp="1"/>
          </p:cNvGraphicFramePr>
          <p:nvPr>
            <p:extLst>
              <p:ext uri="{D42A27DB-BD31-4B8C-83A1-F6EECF244321}">
                <p14:modId xmlns:p14="http://schemas.microsoft.com/office/powerpoint/2010/main" val="3240286059"/>
              </p:ext>
            </p:extLst>
          </p:nvPr>
        </p:nvGraphicFramePr>
        <p:xfrm>
          <a:off x="2146686" y="3244479"/>
          <a:ext cx="2996948" cy="573914"/>
        </p:xfrm>
        <a:graphic>
          <a:graphicData uri="http://schemas.openxmlformats.org/drawingml/2006/table">
            <a:tbl>
              <a:tblPr firstRow="1" firstCol="1" bandRow="1">
                <a:tableStyleId>{5C22544A-7EE6-4342-B048-85BDC9FD1C3A}</a:tableStyleId>
              </a:tblPr>
              <a:tblGrid>
                <a:gridCol w="482508">
                  <a:extLst>
                    <a:ext uri="{9D8B030D-6E8A-4147-A177-3AD203B41FA5}">
                      <a16:colId xmlns:a16="http://schemas.microsoft.com/office/drawing/2014/main" val="1040504584"/>
                    </a:ext>
                  </a:extLst>
                </a:gridCol>
                <a:gridCol w="502888">
                  <a:extLst>
                    <a:ext uri="{9D8B030D-6E8A-4147-A177-3AD203B41FA5}">
                      <a16:colId xmlns:a16="http://schemas.microsoft.com/office/drawing/2014/main" val="2094764614"/>
                    </a:ext>
                  </a:extLst>
                </a:gridCol>
                <a:gridCol w="502888">
                  <a:extLst>
                    <a:ext uri="{9D8B030D-6E8A-4147-A177-3AD203B41FA5}">
                      <a16:colId xmlns:a16="http://schemas.microsoft.com/office/drawing/2014/main" val="31757846"/>
                    </a:ext>
                  </a:extLst>
                </a:gridCol>
                <a:gridCol w="502888">
                  <a:extLst>
                    <a:ext uri="{9D8B030D-6E8A-4147-A177-3AD203B41FA5}">
                      <a16:colId xmlns:a16="http://schemas.microsoft.com/office/drawing/2014/main" val="2016914168"/>
                    </a:ext>
                  </a:extLst>
                </a:gridCol>
                <a:gridCol w="502888">
                  <a:extLst>
                    <a:ext uri="{9D8B030D-6E8A-4147-A177-3AD203B41FA5}">
                      <a16:colId xmlns:a16="http://schemas.microsoft.com/office/drawing/2014/main" val="504495223"/>
                    </a:ext>
                  </a:extLst>
                </a:gridCol>
                <a:gridCol w="502888">
                  <a:extLst>
                    <a:ext uri="{9D8B030D-6E8A-4147-A177-3AD203B41FA5}">
                      <a16:colId xmlns:a16="http://schemas.microsoft.com/office/drawing/2014/main" val="544478112"/>
                    </a:ext>
                  </a:extLst>
                </a:gridCol>
              </a:tblGrid>
              <a:tr h="0">
                <a:tc>
                  <a:txBody>
                    <a:bodyPr/>
                    <a:lstStyle/>
                    <a:p>
                      <a:pPr marL="0" marR="0" algn="ctr">
                        <a:lnSpc>
                          <a:spcPct val="150000"/>
                        </a:lnSpc>
                        <a:spcBef>
                          <a:spcPts val="0"/>
                        </a:spcBef>
                        <a:spcAft>
                          <a:spcPts val="0"/>
                        </a:spcAft>
                      </a:pPr>
                      <a:r>
                        <a:rPr lang="en-US" sz="1400" dirty="0">
                          <a:effectLst/>
                        </a:rPr>
                        <a:t>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dirty="0">
                          <a:effectLst/>
                        </a:rPr>
                        <a:t>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5304385"/>
                  </a:ext>
                </a:extLst>
              </a:tr>
              <a:tr h="0">
                <a:tc>
                  <a:txBody>
                    <a:bodyPr/>
                    <a:lstStyle/>
                    <a:p>
                      <a:pPr marL="0" marR="0" algn="ctr">
                        <a:lnSpc>
                          <a:spcPct val="150000"/>
                        </a:lnSpc>
                        <a:spcBef>
                          <a:spcPts val="0"/>
                        </a:spcBef>
                        <a:spcAft>
                          <a:spcPts val="0"/>
                        </a:spcAft>
                      </a:pPr>
                      <a:r>
                        <a:rPr lang="en-US" sz="1400">
                          <a:effectLst/>
                        </a:rPr>
                        <a: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dirty="0">
                          <a:effectLst/>
                        </a:rPr>
                        <a:t>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dirty="0">
                          <a:effectLst/>
                        </a:rPr>
                        <a:t>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02805986"/>
                  </a:ext>
                </a:extLst>
              </a:tr>
            </a:tbl>
          </a:graphicData>
        </a:graphic>
      </p:graphicFrame>
      <p:graphicFrame>
        <p:nvGraphicFramePr>
          <p:cNvPr id="4" name="Table 3">
            <a:extLst>
              <a:ext uri="{FF2B5EF4-FFF2-40B4-BE49-F238E27FC236}">
                <a16:creationId xmlns:a16="http://schemas.microsoft.com/office/drawing/2014/main" id="{977E4E3F-538B-4B7F-AB7F-BE842AD020D8}"/>
              </a:ext>
            </a:extLst>
          </p:cNvPr>
          <p:cNvGraphicFramePr>
            <a:graphicFrameLocks noGrp="1"/>
          </p:cNvGraphicFramePr>
          <p:nvPr>
            <p:extLst>
              <p:ext uri="{D42A27DB-BD31-4B8C-83A1-F6EECF244321}">
                <p14:modId xmlns:p14="http://schemas.microsoft.com/office/powerpoint/2010/main" val="3667027854"/>
              </p:ext>
            </p:extLst>
          </p:nvPr>
        </p:nvGraphicFramePr>
        <p:xfrm>
          <a:off x="903515" y="4385561"/>
          <a:ext cx="10134598" cy="1639824"/>
        </p:xfrm>
        <a:graphic>
          <a:graphicData uri="http://schemas.openxmlformats.org/drawingml/2006/table">
            <a:tbl>
              <a:tblPr firstRow="1" firstCol="1" bandRow="1">
                <a:tableStyleId>{5C22544A-7EE6-4342-B048-85BDC9FD1C3A}</a:tableStyleId>
              </a:tblPr>
              <a:tblGrid>
                <a:gridCol w="3212668">
                  <a:extLst>
                    <a:ext uri="{9D8B030D-6E8A-4147-A177-3AD203B41FA5}">
                      <a16:colId xmlns:a16="http://schemas.microsoft.com/office/drawing/2014/main" val="2302942227"/>
                    </a:ext>
                  </a:extLst>
                </a:gridCol>
                <a:gridCol w="1384386">
                  <a:extLst>
                    <a:ext uri="{9D8B030D-6E8A-4147-A177-3AD203B41FA5}">
                      <a16:colId xmlns:a16="http://schemas.microsoft.com/office/drawing/2014/main" val="1527850919"/>
                    </a:ext>
                  </a:extLst>
                </a:gridCol>
                <a:gridCol w="1384386">
                  <a:extLst>
                    <a:ext uri="{9D8B030D-6E8A-4147-A177-3AD203B41FA5}">
                      <a16:colId xmlns:a16="http://schemas.microsoft.com/office/drawing/2014/main" val="2324318993"/>
                    </a:ext>
                  </a:extLst>
                </a:gridCol>
                <a:gridCol w="1384386">
                  <a:extLst>
                    <a:ext uri="{9D8B030D-6E8A-4147-A177-3AD203B41FA5}">
                      <a16:colId xmlns:a16="http://schemas.microsoft.com/office/drawing/2014/main" val="3431747242"/>
                    </a:ext>
                  </a:extLst>
                </a:gridCol>
                <a:gridCol w="1384386">
                  <a:extLst>
                    <a:ext uri="{9D8B030D-6E8A-4147-A177-3AD203B41FA5}">
                      <a16:colId xmlns:a16="http://schemas.microsoft.com/office/drawing/2014/main" val="470831992"/>
                    </a:ext>
                  </a:extLst>
                </a:gridCol>
                <a:gridCol w="1384386">
                  <a:extLst>
                    <a:ext uri="{9D8B030D-6E8A-4147-A177-3AD203B41FA5}">
                      <a16:colId xmlns:a16="http://schemas.microsoft.com/office/drawing/2014/main" val="3674651562"/>
                    </a:ext>
                  </a:extLst>
                </a:gridCol>
              </a:tblGrid>
              <a:tr h="0">
                <a:tc>
                  <a:txBody>
                    <a:bodyPr/>
                    <a:lstStyle/>
                    <a:p>
                      <a:pPr marL="0" marR="0" algn="ctr">
                        <a:lnSpc>
                          <a:spcPct val="150000"/>
                        </a:lnSpc>
                        <a:spcBef>
                          <a:spcPts val="0"/>
                        </a:spcBef>
                        <a:spcAft>
                          <a:spcPts val="0"/>
                        </a:spcAft>
                      </a:pPr>
                      <a:r>
                        <a:rPr lang="en-US" sz="2000" dirty="0">
                          <a:effectLst/>
                        </a:rPr>
                        <a:t>x</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6766859"/>
                  </a:ext>
                </a:extLst>
              </a:tr>
              <a:tr h="0">
                <a:tc>
                  <a:txBody>
                    <a:bodyPr/>
                    <a:lstStyle/>
                    <a:p>
                      <a:pPr marL="0" marR="0" algn="ctr">
                        <a:lnSpc>
                          <a:spcPct val="150000"/>
                        </a:lnSpc>
                        <a:spcBef>
                          <a:spcPts val="0"/>
                        </a:spcBef>
                        <a:spcAft>
                          <a:spcPts val="0"/>
                        </a:spcAft>
                      </a:pPr>
                      <a:r>
                        <a:rPr lang="en-US" sz="2000">
                          <a:effectLst/>
                        </a:rPr>
                        <a: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7618721"/>
                  </a:ext>
                </a:extLst>
              </a:tr>
              <a:tr h="0">
                <a:tc>
                  <a:txBody>
                    <a:bodyPr/>
                    <a:lstStyle/>
                    <a:p>
                      <a:pPr marL="0" marR="0" algn="ctr">
                        <a:lnSpc>
                          <a:spcPct val="150000"/>
                        </a:lnSpc>
                        <a:spcBef>
                          <a:spcPts val="0"/>
                        </a:spcBef>
                        <a:spcAft>
                          <a:spcPts val="0"/>
                        </a:spcAft>
                      </a:pPr>
                      <a:r>
                        <a:rPr lang="en-US" sz="2000">
                          <a:effectLst/>
                        </a:rPr>
                        <a:t>Pr(y = 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0.0109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0.0458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0.1722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0.4744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0.7966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93576999"/>
                  </a:ext>
                </a:extLst>
              </a:tr>
              <a:tr h="0">
                <a:tc>
                  <a:txBody>
                    <a:bodyPr/>
                    <a:lstStyle/>
                    <a:p>
                      <a:pPr marL="0" marR="0" algn="ctr">
                        <a:lnSpc>
                          <a:spcPct val="150000"/>
                        </a:lnSpc>
                        <a:spcBef>
                          <a:spcPts val="0"/>
                        </a:spcBef>
                        <a:spcAft>
                          <a:spcPts val="0"/>
                        </a:spcAft>
                      </a:pPr>
                      <a:r>
                        <a:rPr lang="en-US" sz="2000">
                          <a:effectLst/>
                        </a:rPr>
                        <a:t>Predicted Category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40457411"/>
                  </a:ext>
                </a:extLst>
              </a:tr>
            </a:tbl>
          </a:graphicData>
        </a:graphic>
      </p:graphicFrame>
    </p:spTree>
    <p:extLst>
      <p:ext uri="{BB962C8B-B14F-4D97-AF65-F5344CB8AC3E}">
        <p14:creationId xmlns:p14="http://schemas.microsoft.com/office/powerpoint/2010/main" val="4289164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17 and 18</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dirty="0"/>
              <a:t>Copyright © 2020 by Ming-Long Lam, Ph.D.</a:t>
            </a:r>
          </a:p>
        </p:txBody>
      </p:sp>
      <p:sp>
        <p:nvSpPr>
          <p:cNvPr id="6" name="Rectangle 5">
            <a:extLst>
              <a:ext uri="{FF2B5EF4-FFF2-40B4-BE49-F238E27FC236}">
                <a16:creationId xmlns:a16="http://schemas.microsoft.com/office/drawing/2014/main" id="{17C0BDE9-8DC3-463D-B938-8444EC95A426}"/>
              </a:ext>
            </a:extLst>
          </p:cNvPr>
          <p:cNvSpPr/>
          <p:nvPr/>
        </p:nvSpPr>
        <p:spPr>
          <a:xfrm>
            <a:off x="838199" y="1853978"/>
            <a:ext cx="10302551" cy="4209101"/>
          </a:xfrm>
          <a:prstGeom prst="rect">
            <a:avLst/>
          </a:prstGeom>
          <a:solidFill>
            <a:schemeClr val="bg1"/>
          </a:solidFill>
        </p:spPr>
        <p:txBody>
          <a:bodyPr wrap="square">
            <a:spAutoFit/>
          </a:bodyPr>
          <a:lstStyle/>
          <a:p>
            <a:pPr>
              <a:lnSpc>
                <a:spcPct val="120000"/>
              </a:lnSpc>
            </a:pPr>
            <a:r>
              <a:rPr lang="en-US" sz="1600" dirty="0"/>
              <a:t>You can use Chicago’s 311 Service Request to report street potholes.  After a request has been received, the Department of Transportation will first assess the severity of the pothole, and then schedule a road crew to fill up the pothole.  After the pothole is filled, the service request will be closed.</a:t>
            </a:r>
          </a:p>
          <a:p>
            <a:pPr>
              <a:lnSpc>
                <a:spcPct val="120000"/>
              </a:lnSpc>
            </a:pPr>
            <a:r>
              <a:rPr lang="en-US" sz="1600" dirty="0"/>
              <a:t>You are provided with this CSV file </a:t>
            </a:r>
            <a:r>
              <a:rPr lang="en-US" sz="1600" b="1" dirty="0"/>
              <a:t>ChicagoCompletedPotHole.csv</a:t>
            </a:r>
            <a:r>
              <a:rPr lang="en-US" sz="1600" dirty="0"/>
              <a:t> for analyzing the city’s efforts to fill up street potholes. The data contains 17,912 observations.  Each observation represents a completed request which was created between December 1, 2017 and March 31, 2018 and was completed between December 4, 2017 and September 12, 2018. The data has the following seven variables.</a:t>
            </a:r>
          </a:p>
          <a:p>
            <a:pPr>
              <a:lnSpc>
                <a:spcPct val="120000"/>
              </a:lnSpc>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20000"/>
              </a:lnSpc>
            </a:pPr>
            <a:r>
              <a:rPr lang="en-US" sz="1600" dirty="0"/>
              <a:t>You will use the K-Means Clustering algorithm to identify clusters in the entire data with the following specifications.</a:t>
            </a:r>
          </a:p>
          <a:p>
            <a:pPr marL="342900" lvl="0" indent="-342900">
              <a:lnSpc>
                <a:spcPct val="120000"/>
              </a:lnSpc>
              <a:buFont typeface="+mj-lt"/>
              <a:buAutoNum type="arabicPeriod"/>
            </a:pPr>
            <a:r>
              <a:rPr lang="en-US" sz="1600" dirty="0"/>
              <a:t>Use log</a:t>
            </a:r>
            <a:r>
              <a:rPr lang="en-US" sz="1600" baseline="-25000" dirty="0"/>
              <a:t>e</a:t>
            </a:r>
            <a:r>
              <a:rPr lang="en-US" sz="1600" dirty="0"/>
              <a:t>(N_POTHOLES_FILLED_ON_BLOCK), log</a:t>
            </a:r>
            <a:r>
              <a:rPr lang="en-US" sz="1600" baseline="-25000" dirty="0"/>
              <a:t>e</a:t>
            </a:r>
            <a:r>
              <a:rPr lang="en-US" sz="1600" dirty="0"/>
              <a:t>(1 + N_DAYS_FOR_COMPLETION), LATITUDE, and LONGITUDE (i.e., you need to perform the transformations before clustering)</a:t>
            </a:r>
          </a:p>
          <a:p>
            <a:pPr marL="342900" lvl="0" indent="-342900">
              <a:lnSpc>
                <a:spcPct val="120000"/>
              </a:lnSpc>
              <a:buFont typeface="+mj-lt"/>
              <a:buAutoNum type="arabicPeriod"/>
            </a:pPr>
            <a:r>
              <a:rPr lang="en-US" sz="1600" dirty="0"/>
              <a:t>The maximum number of clusters is 10 and the minimum number of clusters is 2</a:t>
            </a:r>
          </a:p>
          <a:p>
            <a:pPr marL="342900" lvl="0" indent="-342900">
              <a:lnSpc>
                <a:spcPct val="120000"/>
              </a:lnSpc>
              <a:buFont typeface="+mj-lt"/>
              <a:buAutoNum type="arabicPeriod"/>
            </a:pPr>
            <a:r>
              <a:rPr lang="en-US" sz="1600" dirty="0"/>
              <a:t>The random seed is 20201014</a:t>
            </a:r>
          </a:p>
          <a:p>
            <a:pPr marL="342900" indent="-342900">
              <a:lnSpc>
                <a:spcPct val="120000"/>
              </a:lnSpc>
              <a:buFont typeface="+mj-lt"/>
              <a:buAutoNum type="arabicPeriod"/>
            </a:pPr>
            <a:r>
              <a:rPr lang="en-US" sz="1600" dirty="0"/>
              <a:t>Use both the Elbow and the Silhouette methods to determine the number of clusters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77646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17</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p:sp>
        <p:nvSpPr>
          <p:cNvPr id="3" name="Content Placeholder 2">
            <a:extLst>
              <a:ext uri="{FF2B5EF4-FFF2-40B4-BE49-F238E27FC236}">
                <a16:creationId xmlns:a16="http://schemas.microsoft.com/office/drawing/2014/main" id="{F51A4624-97DB-48CE-987C-88FF5162CD30}"/>
              </a:ext>
            </a:extLst>
          </p:cNvPr>
          <p:cNvSpPr>
            <a:spLocks noGrp="1"/>
          </p:cNvSpPr>
          <p:nvPr>
            <p:ph idx="1"/>
          </p:nvPr>
        </p:nvSpPr>
        <p:spPr>
          <a:xfrm>
            <a:off x="838201" y="1825625"/>
            <a:ext cx="6783356" cy="4351338"/>
          </a:xfrm>
          <a:solidFill>
            <a:schemeClr val="bg1"/>
          </a:solidFill>
        </p:spPr>
        <p:txBody>
          <a:bodyPr>
            <a:normAutofit/>
          </a:bodyPr>
          <a:lstStyle/>
          <a:p>
            <a:pPr marL="0" marR="0" indent="0">
              <a:lnSpc>
                <a:spcPct val="150000"/>
              </a:lnSpc>
              <a:spcBef>
                <a:spcPts val="0"/>
              </a:spcBef>
              <a:buNone/>
            </a:pPr>
            <a:r>
              <a:rPr lang="en-US" sz="2000" dirty="0">
                <a:latin typeface="Calibri" panose="020F0502020204030204" pitchFamily="34" charset="0"/>
                <a:ea typeface="Calibri" panose="020F0502020204030204" pitchFamily="34" charset="0"/>
                <a:cs typeface="Times New Roman" panose="02020603050405020304" pitchFamily="18" charset="0"/>
              </a:rPr>
              <a:t>What is the optimal number of clusters?  Please give the number of clusters as an integer.</a:t>
            </a:r>
          </a:p>
          <a:p>
            <a:pPr marL="0" marR="0" indent="0">
              <a:lnSpc>
                <a:spcPct val="150000"/>
              </a:lnSpc>
              <a:spcBef>
                <a:spcPts val="0"/>
              </a:spcBef>
              <a:buNone/>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buNone/>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Elbow and the Silhouette charts are shown on the right. </a:t>
            </a:r>
          </a:p>
          <a:p>
            <a:pPr marL="0" marR="0" indent="0">
              <a:lnSpc>
                <a:spcPct val="150000"/>
              </a:lnSpc>
              <a:spcBef>
                <a:spcPts val="0"/>
              </a:spcBef>
              <a:buNone/>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When the number of clusters is 4, an elbow appeared in the Elbow chart and a local maximum appeared in the Silhouette chart.  Therefore, based on these two charts, we determined that the optimal number of clusters is 4.</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dirty="0"/>
          </a:p>
          <a:p>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a:extLst>
              <a:ext uri="{FF2B5EF4-FFF2-40B4-BE49-F238E27FC236}">
                <a16:creationId xmlns:a16="http://schemas.microsoft.com/office/drawing/2014/main" id="{5E5B98B7-EA74-4C0F-AE71-F34AB2DF4F25}"/>
              </a:ext>
            </a:extLst>
          </p:cNvPr>
          <p:cNvPicPr/>
          <p:nvPr/>
        </p:nvPicPr>
        <p:blipFill>
          <a:blip r:embed="rId3"/>
          <a:stretch>
            <a:fillRect/>
          </a:stretch>
        </p:blipFill>
        <p:spPr>
          <a:xfrm>
            <a:off x="7696199" y="1825625"/>
            <a:ext cx="3657600" cy="2065240"/>
          </a:xfrm>
          <a:prstGeom prst="rect">
            <a:avLst/>
          </a:prstGeom>
        </p:spPr>
      </p:pic>
      <p:pic>
        <p:nvPicPr>
          <p:cNvPr id="9" name="Picture 8">
            <a:extLst>
              <a:ext uri="{FF2B5EF4-FFF2-40B4-BE49-F238E27FC236}">
                <a16:creationId xmlns:a16="http://schemas.microsoft.com/office/drawing/2014/main" id="{852FF20A-817C-4529-B75B-CEF86091EB1A}"/>
              </a:ext>
            </a:extLst>
          </p:cNvPr>
          <p:cNvPicPr/>
          <p:nvPr/>
        </p:nvPicPr>
        <p:blipFill>
          <a:blip r:embed="rId4"/>
          <a:stretch>
            <a:fillRect/>
          </a:stretch>
        </p:blipFill>
        <p:spPr>
          <a:xfrm>
            <a:off x="7696199" y="3980657"/>
            <a:ext cx="3657600" cy="2196306"/>
          </a:xfrm>
          <a:prstGeom prst="rect">
            <a:avLst/>
          </a:prstGeom>
        </p:spPr>
      </p:pic>
    </p:spTree>
    <p:extLst>
      <p:ext uri="{BB962C8B-B14F-4D97-AF65-F5344CB8AC3E}">
        <p14:creationId xmlns:p14="http://schemas.microsoft.com/office/powerpoint/2010/main" val="1248126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18</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p:sp>
        <p:nvSpPr>
          <p:cNvPr id="3" name="Content Placeholder 2">
            <a:extLst>
              <a:ext uri="{FF2B5EF4-FFF2-40B4-BE49-F238E27FC236}">
                <a16:creationId xmlns:a16="http://schemas.microsoft.com/office/drawing/2014/main" id="{F51A4624-97DB-48CE-987C-88FF5162CD30}"/>
              </a:ext>
            </a:extLst>
          </p:cNvPr>
          <p:cNvSpPr>
            <a:spLocks noGrp="1"/>
          </p:cNvSpPr>
          <p:nvPr>
            <p:ph idx="1"/>
          </p:nvPr>
        </p:nvSpPr>
        <p:spPr>
          <a:xfrm>
            <a:off x="838200" y="1825625"/>
            <a:ext cx="10515599" cy="4351338"/>
          </a:xfrm>
          <a:solidFill>
            <a:schemeClr val="bg1"/>
          </a:solidFill>
        </p:spPr>
        <p:txBody>
          <a:bodyPr>
            <a:normAutofit/>
          </a:bodyPr>
          <a:lstStyle/>
          <a:p>
            <a:pPr marL="0" marR="0" indent="0">
              <a:lnSpc>
                <a:spcPct val="107000"/>
              </a:lnSpc>
              <a:spcBef>
                <a:spcPts val="0"/>
              </a:spcBef>
              <a:spcAft>
                <a:spcPts val="80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What is the </a:t>
            </a:r>
            <a:r>
              <a:rPr lang="en-US" sz="2000" dirty="0" err="1">
                <a:latin typeface="Calibri" panose="020F0502020204030204" pitchFamily="34" charset="0"/>
                <a:ea typeface="Calibri" panose="020F0502020204030204" pitchFamily="34" charset="0"/>
                <a:cs typeface="Times New Roman" panose="02020603050405020304" pitchFamily="18" charset="0"/>
              </a:rPr>
              <a:t>Calinski-Harabasz</a:t>
            </a:r>
            <a:r>
              <a:rPr lang="en-US" sz="2000" dirty="0">
                <a:latin typeface="Calibri" panose="020F0502020204030204" pitchFamily="34" charset="0"/>
                <a:ea typeface="Calibri" panose="020F0502020204030204" pitchFamily="34" charset="0"/>
                <a:cs typeface="Times New Roman" panose="02020603050405020304" pitchFamily="18" charset="0"/>
              </a:rPr>
              <a:t> Score for that optimal number of clusters?</a:t>
            </a:r>
          </a:p>
          <a:p>
            <a:pPr marL="0" marR="0" indent="0">
              <a:lnSpc>
                <a:spcPct val="107000"/>
              </a:lnSpc>
              <a:spcBef>
                <a:spcPts val="0"/>
              </a:spcBef>
              <a:spcAft>
                <a:spcPts val="80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When the number of clusters is 4, the </a:t>
            </a:r>
            <a:r>
              <a:rPr lang="en-US" sz="2000" dirty="0" err="1">
                <a:solidFill>
                  <a:srgbClr val="0070C0"/>
                </a:solidFill>
                <a:latin typeface="Calibri" panose="020F0502020204030204" pitchFamily="34" charset="0"/>
                <a:ea typeface="Calibri" panose="020F0502020204030204" pitchFamily="34" charset="0"/>
                <a:cs typeface="Times New Roman" panose="02020603050405020304" pitchFamily="18" charset="0"/>
              </a:rPr>
              <a:t>Calinski-Harabasz</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Score is 17357.3587.</a:t>
            </a:r>
            <a:endParaRPr lang="en-US" sz="2000"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4174504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19 and 20</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p:sp>
        <p:nvSpPr>
          <p:cNvPr id="3" name="Content Placeholder 2">
            <a:extLst>
              <a:ext uri="{FF2B5EF4-FFF2-40B4-BE49-F238E27FC236}">
                <a16:creationId xmlns:a16="http://schemas.microsoft.com/office/drawing/2014/main" id="{F51A4624-97DB-48CE-987C-88FF5162CD30}"/>
              </a:ext>
            </a:extLst>
          </p:cNvPr>
          <p:cNvSpPr>
            <a:spLocks noGrp="1"/>
          </p:cNvSpPr>
          <p:nvPr>
            <p:ph idx="1"/>
          </p:nvPr>
        </p:nvSpPr>
        <p:spPr>
          <a:xfrm>
            <a:off x="838200" y="1825625"/>
            <a:ext cx="10515599" cy="4351338"/>
          </a:xfrm>
          <a:solidFill>
            <a:schemeClr val="bg1"/>
          </a:solidFill>
        </p:spPr>
        <p:txBody>
          <a:bodyPr numCol="2" spcCol="274320">
            <a:normAutofit/>
          </a:bodyPr>
          <a:lstStyle/>
          <a:p>
            <a:pPr marL="0" marR="0" indent="0">
              <a:lnSpc>
                <a:spcPct val="150000"/>
              </a:lnSpc>
              <a:spcBef>
                <a:spcPts val="0"/>
              </a:spcBef>
              <a:spcAft>
                <a:spcPts val="0"/>
              </a:spcAft>
              <a:buNone/>
            </a:pPr>
            <a:r>
              <a:rPr lang="en-US" sz="1000" dirty="0">
                <a:latin typeface="Calibri" panose="020F0502020204030204" pitchFamily="34" charset="0"/>
                <a:ea typeface="Calibri" panose="020F0502020204030204" pitchFamily="34" charset="0"/>
                <a:cs typeface="Times New Roman" panose="02020603050405020304" pitchFamily="18" charset="0"/>
              </a:rPr>
              <a:t>In the automobile industry, a common question is how likely a policyholder will file a claim during the coverage period.  Your task is to build a logistic model. To avoid discriminating policyholders, we will use predictors that can be verified and are related to the risk exposures of the policyholders.  The CSV file policy_2001.csv contains data about 617 policyholders.  We will use only the following variables.</a:t>
            </a:r>
          </a:p>
          <a:p>
            <a:pPr marL="0" marR="0" indent="0">
              <a:lnSpc>
                <a:spcPct val="150000"/>
              </a:lnSpc>
              <a:spcBef>
                <a:spcPts val="0"/>
              </a:spcBef>
              <a:spcAft>
                <a:spcPts val="0"/>
              </a:spcAft>
              <a:buNone/>
            </a:pPr>
            <a:r>
              <a:rPr lang="en-US" sz="1000" b="1" dirty="0">
                <a:latin typeface="Calibri" panose="020F0502020204030204" pitchFamily="34" charset="0"/>
                <a:ea typeface="Calibri" panose="020F0502020204030204" pitchFamily="34" charset="0"/>
                <a:cs typeface="Times New Roman" panose="02020603050405020304" pitchFamily="18" charset="0"/>
              </a:rPr>
              <a:t>Target Variable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CLAIM_FLAG: Claim Indicator (1 = Claim Filed, 0 = Otherwise) and 1 is the event value.</a:t>
            </a:r>
          </a:p>
          <a:p>
            <a:pPr marL="0" marR="0" indent="0">
              <a:lnSpc>
                <a:spcPct val="150000"/>
              </a:lnSpc>
              <a:spcBef>
                <a:spcPts val="0"/>
              </a:spcBef>
              <a:spcAft>
                <a:spcPts val="0"/>
              </a:spcAft>
              <a:buNone/>
            </a:pPr>
            <a:r>
              <a:rPr lang="en-US" sz="1000" b="1" dirty="0">
                <a:latin typeface="Calibri" panose="020F0502020204030204" pitchFamily="34" charset="0"/>
                <a:ea typeface="Calibri" panose="020F0502020204030204" pitchFamily="34" charset="0"/>
                <a:cs typeface="Times New Roman" panose="02020603050405020304" pitchFamily="18" charset="0"/>
              </a:rPr>
              <a:t>Nominal Predictor</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CREDIT_SCORE_BAND: Credit Score Tier (‘450 – 619’, ‘620 – 659’, ‘660 – 749’, and ‘750 +’)</a:t>
            </a:r>
          </a:p>
          <a:p>
            <a:pPr marL="0" marR="0" indent="0">
              <a:lnSpc>
                <a:spcPct val="150000"/>
              </a:lnSpc>
              <a:spcBef>
                <a:spcPts val="0"/>
              </a:spcBef>
              <a:spcAft>
                <a:spcPts val="0"/>
              </a:spcAft>
              <a:buNone/>
            </a:pPr>
            <a:r>
              <a:rPr lang="en-US" sz="1000" b="1" dirty="0">
                <a:latin typeface="Calibri" panose="020F0502020204030204" pitchFamily="34" charset="0"/>
                <a:ea typeface="Calibri" panose="020F0502020204030204" pitchFamily="34" charset="0"/>
                <a:cs typeface="Times New Roman" panose="02020603050405020304" pitchFamily="18" charset="0"/>
              </a:rPr>
              <a:t>Interval Predictors</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BLUEBOOK_1000: Blue Book Value in Thousands of Dollars (min. = 1.5, max. = 39.54)</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CUST_LOYALTY: Number of Years with Company Before Policy Date (min. = 0, max. </a:t>
            </a:r>
            <a:r>
              <a:rPr lang="en-US" sz="1000" dirty="0">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1000" dirty="0">
                <a:latin typeface="Calibri" panose="020F0502020204030204" pitchFamily="34" charset="0"/>
                <a:ea typeface="Calibri" panose="020F0502020204030204" pitchFamily="34" charset="0"/>
                <a:cs typeface="Times New Roman" panose="02020603050405020304" pitchFamily="18" charset="0"/>
              </a:rPr>
              <a:t> 21)</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MVR_PTS: Motor Vehicle Record Points (min. = 0, max. = 10)</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TIF: Time-in-Force (min. = 101, max. = 107)</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TRAVTIME: Number of Miles Distance Commute to Work (min. = 5, max. </a:t>
            </a:r>
            <a:r>
              <a:rPr lang="en-US" sz="1000" dirty="0">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1000" dirty="0">
                <a:latin typeface="Calibri" panose="020F0502020204030204" pitchFamily="34" charset="0"/>
                <a:ea typeface="Calibri" panose="020F0502020204030204" pitchFamily="34" charset="0"/>
                <a:cs typeface="Times New Roman" panose="02020603050405020304" pitchFamily="18" charset="0"/>
              </a:rPr>
              <a:t> 93) </a:t>
            </a:r>
          </a:p>
          <a:p>
            <a:pPr marL="0" marR="0" indent="0">
              <a:lnSpc>
                <a:spcPct val="150000"/>
              </a:lnSpc>
              <a:spcBef>
                <a:spcPts val="0"/>
              </a:spcBef>
              <a:spcAft>
                <a:spcPts val="0"/>
              </a:spcAft>
              <a:buNone/>
            </a:pPr>
            <a:r>
              <a:rPr lang="en-US" sz="1000" dirty="0">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50000"/>
              </a:lnSpc>
              <a:spcBef>
                <a:spcPts val="0"/>
              </a:spcBef>
              <a:spcAft>
                <a:spcPts val="0"/>
              </a:spcAft>
              <a:buNone/>
            </a:pPr>
            <a:r>
              <a:rPr lang="en-US" sz="1000" dirty="0">
                <a:latin typeface="Calibri" panose="020F0502020204030204" pitchFamily="34" charset="0"/>
                <a:ea typeface="Calibri" panose="020F0502020204030204" pitchFamily="34" charset="0"/>
                <a:cs typeface="Times New Roman" panose="02020603050405020304" pitchFamily="18" charset="0"/>
              </a:rPr>
              <a:t>Since the tools may not take the nominal predictor as is, you will first derive the dummy indicators from the nominal predictors and then use the dummy indicators in building the models.  You will build the logistic model according to the following specifications.  </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The optimization algorithm is the Newton-Raphson method</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The maximum number of iterations is 100</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The relative error in parameter estimates acceptable for convergence is 1E-8</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The Intercept term must be included in the model</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Use the Forward Selection method to enter predictors, the alpha level is 0.05.</a:t>
            </a:r>
          </a:p>
          <a:p>
            <a:pPr marL="0" marR="0" indent="0">
              <a:lnSpc>
                <a:spcPct val="150000"/>
              </a:lnSpc>
              <a:spcBef>
                <a:spcPts val="0"/>
              </a:spcBef>
              <a:spcAft>
                <a:spcPts val="0"/>
              </a:spcAft>
              <a:buNone/>
            </a:pPr>
            <a:r>
              <a:rPr lang="en-US" sz="1000" b="1" dirty="0">
                <a:latin typeface="Calibri" panose="020F0502020204030204" pitchFamily="34" charset="0"/>
                <a:ea typeface="Calibri" panose="020F0502020204030204" pitchFamily="34" charset="0"/>
                <a:cs typeface="Times New Roman" panose="02020603050405020304" pitchFamily="18" charset="0"/>
              </a:rPr>
              <a:t>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0"/>
              </a:spcAft>
              <a:buNone/>
            </a:pPr>
            <a:r>
              <a:rPr lang="en-US" sz="1000" dirty="0">
                <a:latin typeface="Calibri" panose="020F0502020204030204" pitchFamily="34" charset="0"/>
                <a:ea typeface="Calibri" panose="020F0502020204030204" pitchFamily="34" charset="0"/>
                <a:cs typeface="Times New Roman" panose="02020603050405020304" pitchFamily="18" charset="0"/>
              </a:rPr>
              <a:t>You will divide the data into the Training and the Test partitions.  You will build the logistic model using the Training partition.  Later, you will evaluate the model based on the Test partition.</a:t>
            </a:r>
          </a:p>
          <a:p>
            <a:pPr marL="0" marR="0" indent="0">
              <a:lnSpc>
                <a:spcPct val="150000"/>
              </a:lnSpc>
              <a:spcBef>
                <a:spcPts val="0"/>
              </a:spcBef>
              <a:spcAft>
                <a:spcPts val="0"/>
              </a:spcAft>
              <a:buNone/>
            </a:pPr>
            <a:r>
              <a:rPr lang="en-US" sz="1000" b="1" dirty="0">
                <a:latin typeface="Calibri" panose="020F0502020204030204" pitchFamily="34" charset="0"/>
                <a:ea typeface="Calibri" panose="020F0502020204030204" pitchFamily="34" charset="0"/>
                <a:cs typeface="Times New Roman" panose="02020603050405020304" pitchFamily="18" charset="0"/>
              </a:rPr>
              <a:t>Data Partition  </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The Training partition consists of 67% of the original observations, the remaining 33% goes to the Test partition.</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Use the CLAIM_FLAG as the stratum variable.</a:t>
            </a:r>
          </a:p>
          <a:p>
            <a:pPr marL="742950" marR="0" lvl="1" indent="-285750">
              <a:lnSpc>
                <a:spcPct val="150000"/>
              </a:lnSpc>
              <a:spcBef>
                <a:spcPts val="0"/>
              </a:spcBef>
              <a:spcAft>
                <a:spcPts val="0"/>
              </a:spcAft>
              <a:buFont typeface="Symbol" panose="05050102010706020507" pitchFamily="18"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The random seed is 20201014.</a:t>
            </a:r>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099517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19</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sp>
        <p:nvSpPr>
          <p:cNvPr id="3" name="Content Placeholder 2">
            <a:extLst>
              <a:ext uri="{FF2B5EF4-FFF2-40B4-BE49-F238E27FC236}">
                <a16:creationId xmlns:a16="http://schemas.microsoft.com/office/drawing/2014/main" id="{F51A4624-97DB-48CE-987C-88FF5162CD30}"/>
              </a:ext>
            </a:extLst>
          </p:cNvPr>
          <p:cNvSpPr>
            <a:spLocks noGrp="1"/>
          </p:cNvSpPr>
          <p:nvPr>
            <p:ph idx="1"/>
          </p:nvPr>
        </p:nvSpPr>
        <p:spPr>
          <a:xfrm>
            <a:off x="838200" y="1825625"/>
            <a:ext cx="2259563" cy="4401868"/>
          </a:xfrm>
          <a:solidFill>
            <a:schemeClr val="bg1"/>
          </a:solidFill>
        </p:spPr>
        <p:txBody>
          <a:bodyPr numCol="1" spcCol="274320">
            <a:noAutofit/>
          </a:bodyPr>
          <a:lstStyle/>
          <a:p>
            <a:pPr marL="0" marR="0" indent="0">
              <a:lnSpc>
                <a:spcPct val="150000"/>
              </a:lnSpc>
              <a:spcBef>
                <a:spcPts val="0"/>
              </a:spcBef>
              <a:buNone/>
            </a:pPr>
            <a:r>
              <a:rPr lang="en-US" sz="2000" dirty="0">
                <a:latin typeface="Calibri" panose="020F0502020204030204" pitchFamily="34" charset="0"/>
                <a:ea typeface="Calibri" panose="020F0502020204030204" pitchFamily="34" charset="0"/>
                <a:cs typeface="Times New Roman" panose="02020603050405020304" pitchFamily="18" charset="0"/>
              </a:rPr>
              <a:t>Which predictors are selected into the final logistic model?</a:t>
            </a:r>
          </a:p>
          <a:p>
            <a:pPr marL="0" marR="0" indent="0">
              <a:lnSpc>
                <a:spcPct val="150000"/>
              </a:lnSpc>
              <a:spcBef>
                <a:spcPts val="0"/>
              </a:spcBef>
              <a:buNone/>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buNone/>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This table summarizes the selection steps.</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graphicFrame>
        <p:nvGraphicFramePr>
          <p:cNvPr id="4" name="Table 3">
            <a:extLst>
              <a:ext uri="{FF2B5EF4-FFF2-40B4-BE49-F238E27FC236}">
                <a16:creationId xmlns:a16="http://schemas.microsoft.com/office/drawing/2014/main" id="{507B948F-8CFD-474E-8B2C-3699CA813518}"/>
              </a:ext>
            </a:extLst>
          </p:cNvPr>
          <p:cNvGraphicFramePr>
            <a:graphicFrameLocks noGrp="1"/>
          </p:cNvGraphicFramePr>
          <p:nvPr>
            <p:extLst>
              <p:ext uri="{D42A27DB-BD31-4B8C-83A1-F6EECF244321}">
                <p14:modId xmlns:p14="http://schemas.microsoft.com/office/powerpoint/2010/main" val="2802428188"/>
              </p:ext>
            </p:extLst>
          </p:nvPr>
        </p:nvGraphicFramePr>
        <p:xfrm>
          <a:off x="3097764" y="1825625"/>
          <a:ext cx="8673662" cy="4401868"/>
        </p:xfrm>
        <a:graphic>
          <a:graphicData uri="http://schemas.openxmlformats.org/drawingml/2006/table">
            <a:tbl>
              <a:tblPr firstRow="1" firstCol="1" bandRow="1">
                <a:tableStyleId>{5C22544A-7EE6-4342-B048-85BDC9FD1C3A}</a:tableStyleId>
              </a:tblPr>
              <a:tblGrid>
                <a:gridCol w="813393">
                  <a:extLst>
                    <a:ext uri="{9D8B030D-6E8A-4147-A177-3AD203B41FA5}">
                      <a16:colId xmlns:a16="http://schemas.microsoft.com/office/drawing/2014/main" val="2236851961"/>
                    </a:ext>
                  </a:extLst>
                </a:gridCol>
                <a:gridCol w="3280689">
                  <a:extLst>
                    <a:ext uri="{9D8B030D-6E8A-4147-A177-3AD203B41FA5}">
                      <a16:colId xmlns:a16="http://schemas.microsoft.com/office/drawing/2014/main" val="1420212989"/>
                    </a:ext>
                  </a:extLst>
                </a:gridCol>
                <a:gridCol w="916762">
                  <a:extLst>
                    <a:ext uri="{9D8B030D-6E8A-4147-A177-3AD203B41FA5}">
                      <a16:colId xmlns:a16="http://schemas.microsoft.com/office/drawing/2014/main" val="1997607066"/>
                    </a:ext>
                  </a:extLst>
                </a:gridCol>
                <a:gridCol w="917611">
                  <a:extLst>
                    <a:ext uri="{9D8B030D-6E8A-4147-A177-3AD203B41FA5}">
                      <a16:colId xmlns:a16="http://schemas.microsoft.com/office/drawing/2014/main" val="856505138"/>
                    </a:ext>
                  </a:extLst>
                </a:gridCol>
                <a:gridCol w="813393">
                  <a:extLst>
                    <a:ext uri="{9D8B030D-6E8A-4147-A177-3AD203B41FA5}">
                      <a16:colId xmlns:a16="http://schemas.microsoft.com/office/drawing/2014/main" val="889051448"/>
                    </a:ext>
                  </a:extLst>
                </a:gridCol>
                <a:gridCol w="965907">
                  <a:extLst>
                    <a:ext uri="{9D8B030D-6E8A-4147-A177-3AD203B41FA5}">
                      <a16:colId xmlns:a16="http://schemas.microsoft.com/office/drawing/2014/main" val="15359956"/>
                    </a:ext>
                  </a:extLst>
                </a:gridCol>
                <a:gridCol w="965907">
                  <a:extLst>
                    <a:ext uri="{9D8B030D-6E8A-4147-A177-3AD203B41FA5}">
                      <a16:colId xmlns:a16="http://schemas.microsoft.com/office/drawing/2014/main" val="913230015"/>
                    </a:ext>
                  </a:extLst>
                </a:gridCol>
              </a:tblGrid>
              <a:tr h="129834">
                <a:tc rowSpan="2">
                  <a:txBody>
                    <a:bodyPr/>
                    <a:lstStyle/>
                    <a:p>
                      <a:pPr marL="0" marR="0" algn="ctr">
                        <a:lnSpc>
                          <a:spcPct val="107000"/>
                        </a:lnSpc>
                        <a:spcBef>
                          <a:spcPts val="0"/>
                        </a:spcBef>
                        <a:spcAft>
                          <a:spcPts val="0"/>
                        </a:spcAft>
                      </a:pPr>
                      <a:r>
                        <a:rPr lang="en-US" sz="900" dirty="0">
                          <a:effectLst/>
                        </a:rPr>
                        <a:t>Step</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b"/>
                </a:tc>
                <a:tc rowSpan="2">
                  <a:txBody>
                    <a:bodyPr/>
                    <a:lstStyle/>
                    <a:p>
                      <a:pPr marL="0" marR="0" algn="ctr">
                        <a:lnSpc>
                          <a:spcPct val="107000"/>
                        </a:lnSpc>
                        <a:spcBef>
                          <a:spcPts val="0"/>
                        </a:spcBef>
                        <a:spcAft>
                          <a:spcPts val="0"/>
                        </a:spcAft>
                      </a:pPr>
                      <a:r>
                        <a:rPr lang="en-US" sz="900" dirty="0">
                          <a:effectLst/>
                        </a:rPr>
                        <a:t>Model Specification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b"/>
                </a:tc>
                <a:tc rowSpan="2">
                  <a:txBody>
                    <a:bodyPr/>
                    <a:lstStyle/>
                    <a:p>
                      <a:pPr marL="0" marR="0" algn="ctr">
                        <a:lnSpc>
                          <a:spcPct val="107000"/>
                        </a:lnSpc>
                        <a:spcBef>
                          <a:spcPts val="0"/>
                        </a:spcBef>
                        <a:spcAft>
                          <a:spcPts val="0"/>
                        </a:spcAft>
                      </a:pPr>
                      <a:r>
                        <a:rPr lang="en-US" sz="900">
                          <a:effectLst/>
                        </a:rPr>
                        <a:t>Number of Free Parameters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b"/>
                </a:tc>
                <a:tc rowSpan="2">
                  <a:txBody>
                    <a:bodyPr/>
                    <a:lstStyle/>
                    <a:p>
                      <a:pPr marL="0" marR="0" algn="ctr">
                        <a:lnSpc>
                          <a:spcPct val="107000"/>
                        </a:lnSpc>
                        <a:spcBef>
                          <a:spcPts val="0"/>
                        </a:spcBef>
                        <a:spcAft>
                          <a:spcPts val="0"/>
                        </a:spcAft>
                      </a:pPr>
                      <a:r>
                        <a:rPr lang="en-US" sz="900">
                          <a:effectLst/>
                        </a:rPr>
                        <a:t>-2 * Log-likelihood</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b"/>
                </a:tc>
                <a:tc gridSpan="3">
                  <a:txBody>
                    <a:bodyPr/>
                    <a:lstStyle/>
                    <a:p>
                      <a:pPr marL="0" marR="0" algn="ctr">
                        <a:lnSpc>
                          <a:spcPct val="107000"/>
                        </a:lnSpc>
                        <a:spcBef>
                          <a:spcPts val="0"/>
                        </a:spcBef>
                        <a:spcAft>
                          <a:spcPts val="0"/>
                        </a:spcAft>
                      </a:pPr>
                      <a:r>
                        <a:rPr lang="en-US" sz="800">
                          <a:effectLst/>
                        </a:rPr>
                        <a:t>Deviance Test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40055747"/>
                  </a:ext>
                </a:extLst>
              </a:tr>
              <a:tr h="23649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900">
                          <a:effectLst/>
                        </a:rPr>
                        <a:t>Chi-Square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b"/>
                </a:tc>
                <a:tc>
                  <a:txBody>
                    <a:bodyPr/>
                    <a:lstStyle/>
                    <a:p>
                      <a:pPr marL="0" marR="0" algn="ctr">
                        <a:lnSpc>
                          <a:spcPct val="107000"/>
                        </a:lnSpc>
                        <a:spcBef>
                          <a:spcPts val="0"/>
                        </a:spcBef>
                        <a:spcAft>
                          <a:spcPts val="0"/>
                        </a:spcAft>
                      </a:pPr>
                      <a:r>
                        <a:rPr lang="en-US" sz="900">
                          <a:effectLst/>
                        </a:rPr>
                        <a:t>Degree of Freedom</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b"/>
                </a:tc>
                <a:tc>
                  <a:txBody>
                    <a:bodyPr/>
                    <a:lstStyle/>
                    <a:p>
                      <a:pPr marL="0" marR="0" algn="ctr">
                        <a:lnSpc>
                          <a:spcPct val="107000"/>
                        </a:lnSpc>
                        <a:spcBef>
                          <a:spcPts val="0"/>
                        </a:spcBef>
                        <a:spcAft>
                          <a:spcPts val="0"/>
                        </a:spcAft>
                      </a:pPr>
                      <a:r>
                        <a:rPr lang="en-US" sz="900">
                          <a:effectLst/>
                        </a:rPr>
                        <a:t>Significance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b"/>
                </a:tc>
                <a:extLst>
                  <a:ext uri="{0D108BD9-81ED-4DB2-BD59-A6C34878D82A}">
                    <a16:rowId xmlns:a16="http://schemas.microsoft.com/office/drawing/2014/main" val="3083257183"/>
                  </a:ext>
                </a:extLst>
              </a:tr>
              <a:tr h="181137">
                <a:tc>
                  <a:txBody>
                    <a:bodyPr/>
                    <a:lstStyle/>
                    <a:p>
                      <a:pPr marL="0" marR="0" algn="ctr">
                        <a:lnSpc>
                          <a:spcPct val="107000"/>
                        </a:lnSpc>
                        <a:spcBef>
                          <a:spcPts val="0"/>
                        </a:spcBef>
                        <a:spcAft>
                          <a:spcPts val="0"/>
                        </a:spcAft>
                      </a:pPr>
                      <a:r>
                        <a:rPr lang="en-US" sz="900">
                          <a:effectLst/>
                        </a:rPr>
                        <a:t>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effectLst/>
                        </a:rPr>
                        <a:t>Intercept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-247.0853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a:lnSpc>
                          <a:spcPct val="107000"/>
                        </a:lnSpc>
                      </a:pPr>
                      <a:endParaRPr lang="en-US" sz="1050">
                        <a:effectLst/>
                        <a:latin typeface="Calibri" panose="020F0502020204030204" pitchFamily="34" charset="0"/>
                        <a:cs typeface="Times New Roman" panose="02020603050405020304" pitchFamily="18" charset="0"/>
                      </a:endParaRPr>
                    </a:p>
                  </a:txBody>
                  <a:tcPr marL="48688" marR="48688" marT="0" marB="0" anchor="ctr"/>
                </a:tc>
                <a:tc>
                  <a:txBody>
                    <a:bodyPr/>
                    <a:lstStyle/>
                    <a:p>
                      <a:pPr>
                        <a:lnSpc>
                          <a:spcPct val="107000"/>
                        </a:lnSpc>
                      </a:pPr>
                      <a:endParaRPr lang="en-US" sz="1050">
                        <a:effectLst/>
                        <a:latin typeface="Calibri" panose="020F0502020204030204" pitchFamily="34" charset="0"/>
                        <a:cs typeface="Times New Roman" panose="02020603050405020304" pitchFamily="18" charset="0"/>
                      </a:endParaRPr>
                    </a:p>
                  </a:txBody>
                  <a:tcPr marL="48688" marR="48688" marT="0" marB="0" anchor="ctr"/>
                </a:tc>
                <a:tc>
                  <a:txBody>
                    <a:bodyPr/>
                    <a:lstStyle/>
                    <a:p>
                      <a:pPr>
                        <a:lnSpc>
                          <a:spcPct val="107000"/>
                        </a:lnSpc>
                      </a:pPr>
                      <a:endParaRPr lang="en-US" sz="1050">
                        <a:effectLst/>
                        <a:latin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338682353"/>
                  </a:ext>
                </a:extLst>
              </a:tr>
              <a:tr h="181137">
                <a:tc>
                  <a:txBody>
                    <a:bodyPr/>
                    <a:lstStyle/>
                    <a:p>
                      <a:pPr marL="0" marR="0" algn="ctr">
                        <a:lnSpc>
                          <a:spcPct val="107000"/>
                        </a:lnSpc>
                        <a:spcBef>
                          <a:spcPts val="0"/>
                        </a:spcBef>
                        <a:spcAft>
                          <a:spcPts val="0"/>
                        </a:spcAft>
                      </a:pPr>
                      <a:r>
                        <a:rPr lang="en-US" sz="900">
                          <a:effectLst/>
                        </a:rPr>
                        <a:t>1.1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effectLst/>
                        </a:rPr>
                        <a:t>   [0] + CREDIT_SCORE_BAND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-246.6267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0.9173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0.821241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1754624299"/>
                  </a:ext>
                </a:extLst>
              </a:tr>
              <a:tr h="181137">
                <a:tc>
                  <a:txBody>
                    <a:bodyPr/>
                    <a:lstStyle/>
                    <a:p>
                      <a:pPr marL="0" marR="0" algn="ctr">
                        <a:lnSpc>
                          <a:spcPct val="107000"/>
                        </a:lnSpc>
                        <a:spcBef>
                          <a:spcPts val="0"/>
                        </a:spcBef>
                        <a:spcAft>
                          <a:spcPts val="0"/>
                        </a:spcAft>
                      </a:pPr>
                      <a:r>
                        <a:rPr lang="en-US" sz="900">
                          <a:effectLst/>
                        </a:rPr>
                        <a:t>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[0] + BLUEBOOK_1000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-242.5056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9.1594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0.002474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412501677"/>
                  </a:ext>
                </a:extLst>
              </a:tr>
              <a:tr h="181137">
                <a:tc>
                  <a:txBody>
                    <a:bodyPr/>
                    <a:lstStyle/>
                    <a:p>
                      <a:pPr marL="0" marR="0" algn="ctr">
                        <a:lnSpc>
                          <a:spcPct val="107000"/>
                        </a:lnSpc>
                        <a:spcBef>
                          <a:spcPts val="0"/>
                        </a:spcBef>
                        <a:spcAft>
                          <a:spcPts val="0"/>
                        </a:spcAft>
                      </a:pPr>
                      <a:r>
                        <a:rPr lang="en-US" sz="900">
                          <a:effectLst/>
                        </a:rPr>
                        <a:t>1.3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effectLst/>
                        </a:rPr>
                        <a:t>   [0] + CUST_LOYALTY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-246.1361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1.8985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0.168243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88205438"/>
                  </a:ext>
                </a:extLst>
              </a:tr>
              <a:tr h="181137">
                <a:tc>
                  <a:txBody>
                    <a:bodyPr/>
                    <a:lstStyle/>
                    <a:p>
                      <a:pPr marL="0" marR="0" algn="ctr">
                        <a:lnSpc>
                          <a:spcPct val="107000"/>
                        </a:lnSpc>
                        <a:spcBef>
                          <a:spcPts val="0"/>
                        </a:spcBef>
                        <a:spcAft>
                          <a:spcPts val="0"/>
                        </a:spcAft>
                      </a:pPr>
                      <a:r>
                        <a:rPr lang="en-US" sz="900">
                          <a:effectLst/>
                        </a:rPr>
                        <a:t>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solidFill>
                            <a:srgbClr val="FF0000"/>
                          </a:solidFill>
                          <a:effectLst/>
                        </a:rPr>
                        <a:t>   [0] + MVR_PTS</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2</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-238.5172</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17.1363</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1</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0.000035</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441200624"/>
                  </a:ext>
                </a:extLst>
              </a:tr>
              <a:tr h="181137">
                <a:tc>
                  <a:txBody>
                    <a:bodyPr/>
                    <a:lstStyle/>
                    <a:p>
                      <a:pPr marL="0" marR="0" algn="ctr">
                        <a:lnSpc>
                          <a:spcPct val="107000"/>
                        </a:lnSpc>
                        <a:spcBef>
                          <a:spcPts val="0"/>
                        </a:spcBef>
                        <a:spcAft>
                          <a:spcPts val="0"/>
                        </a:spcAft>
                      </a:pPr>
                      <a:r>
                        <a:rPr lang="en-US" sz="900">
                          <a:effectLst/>
                        </a:rPr>
                        <a:t>1.5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effectLst/>
                        </a:rPr>
                        <a:t>   [0] + TIF</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-247.1219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-0.0731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718375400"/>
                  </a:ext>
                </a:extLst>
              </a:tr>
              <a:tr h="181137">
                <a:tc>
                  <a:txBody>
                    <a:bodyPr/>
                    <a:lstStyle/>
                    <a:p>
                      <a:pPr marL="0" marR="0" algn="ctr">
                        <a:lnSpc>
                          <a:spcPct val="107000"/>
                        </a:lnSpc>
                        <a:spcBef>
                          <a:spcPts val="0"/>
                        </a:spcBef>
                        <a:spcAft>
                          <a:spcPts val="0"/>
                        </a:spcAft>
                      </a:pPr>
                      <a:r>
                        <a:rPr lang="en-US" sz="900">
                          <a:effectLst/>
                        </a:rPr>
                        <a:t>1.6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[0] + TRAVTIME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-244.2462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5.6784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0.017175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100979035"/>
                  </a:ext>
                </a:extLst>
              </a:tr>
              <a:tr h="181137">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Intercept + MVR_PTS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-238.5172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a:lnSpc>
                          <a:spcPct val="107000"/>
                        </a:lnSpc>
                      </a:pPr>
                      <a:endParaRPr lang="en-US" sz="1050">
                        <a:effectLst/>
                        <a:latin typeface="Calibri" panose="020F0502020204030204" pitchFamily="34" charset="0"/>
                        <a:cs typeface="Times New Roman" panose="02020603050405020304" pitchFamily="18" charset="0"/>
                      </a:endParaRPr>
                    </a:p>
                  </a:txBody>
                  <a:tcPr marL="48688" marR="48688" marT="0" marB="0" anchor="ctr"/>
                </a:tc>
                <a:tc>
                  <a:txBody>
                    <a:bodyPr/>
                    <a:lstStyle/>
                    <a:p>
                      <a:pPr>
                        <a:lnSpc>
                          <a:spcPct val="107000"/>
                        </a:lnSpc>
                      </a:pPr>
                      <a:endParaRPr lang="en-US" sz="1050">
                        <a:effectLst/>
                        <a:latin typeface="Calibri" panose="020F0502020204030204" pitchFamily="34" charset="0"/>
                        <a:cs typeface="Times New Roman" panose="02020603050405020304" pitchFamily="18" charset="0"/>
                      </a:endParaRPr>
                    </a:p>
                  </a:txBody>
                  <a:tcPr marL="48688" marR="48688" marT="0" marB="0" anchor="ctr"/>
                </a:tc>
                <a:tc>
                  <a:txBody>
                    <a:bodyPr/>
                    <a:lstStyle/>
                    <a:p>
                      <a:pPr>
                        <a:lnSpc>
                          <a:spcPct val="107000"/>
                        </a:lnSpc>
                      </a:pPr>
                      <a:endParaRPr lang="en-US" sz="1050">
                        <a:effectLst/>
                        <a:latin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734248577"/>
                  </a:ext>
                </a:extLst>
              </a:tr>
              <a:tr h="181137">
                <a:tc>
                  <a:txBody>
                    <a:bodyPr/>
                    <a:lstStyle/>
                    <a:p>
                      <a:pPr marL="0" marR="0" algn="ctr">
                        <a:lnSpc>
                          <a:spcPct val="107000"/>
                        </a:lnSpc>
                        <a:spcBef>
                          <a:spcPts val="0"/>
                        </a:spcBef>
                        <a:spcAft>
                          <a:spcPts val="0"/>
                        </a:spcAft>
                      </a:pPr>
                      <a:r>
                        <a:rPr lang="en-US" sz="900">
                          <a:effectLst/>
                        </a:rPr>
                        <a:t>2.1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[1] + CREDIT_SCORE_BAND</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-237.8812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1.2719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0.735810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2206980602"/>
                  </a:ext>
                </a:extLst>
              </a:tr>
              <a:tr h="181137">
                <a:tc>
                  <a:txBody>
                    <a:bodyPr/>
                    <a:lstStyle/>
                    <a:p>
                      <a:pPr marL="0" marR="0" algn="ctr">
                        <a:lnSpc>
                          <a:spcPct val="107000"/>
                        </a:lnSpc>
                        <a:spcBef>
                          <a:spcPts val="0"/>
                        </a:spcBef>
                        <a:spcAft>
                          <a:spcPts val="0"/>
                        </a:spcAft>
                      </a:pPr>
                      <a:r>
                        <a:rPr lang="en-US" sz="900">
                          <a:effectLst/>
                        </a:rPr>
                        <a:t>2.2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solidFill>
                            <a:srgbClr val="FF0000"/>
                          </a:solidFill>
                          <a:effectLst/>
                        </a:rPr>
                        <a:t>   [1] + BLUEBOOK_1000</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3</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-234.8334</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7.3676</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1</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0.006641</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4067076525"/>
                  </a:ext>
                </a:extLst>
              </a:tr>
              <a:tr h="181137">
                <a:tc>
                  <a:txBody>
                    <a:bodyPr/>
                    <a:lstStyle/>
                    <a:p>
                      <a:pPr marL="0" marR="0" algn="ctr">
                        <a:lnSpc>
                          <a:spcPct val="107000"/>
                        </a:lnSpc>
                        <a:spcBef>
                          <a:spcPts val="0"/>
                        </a:spcBef>
                        <a:spcAft>
                          <a:spcPts val="0"/>
                        </a:spcAft>
                      </a:pPr>
                      <a:r>
                        <a:rPr lang="en-US" sz="900">
                          <a:effectLst/>
                        </a:rPr>
                        <a:t>2.3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effectLst/>
                        </a:rPr>
                        <a:t>   [1] + CUST_LOYALTY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-237.6778</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1.6789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0.195077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152609967"/>
                  </a:ext>
                </a:extLst>
              </a:tr>
              <a:tr h="181137">
                <a:tc>
                  <a:txBody>
                    <a:bodyPr/>
                    <a:lstStyle/>
                    <a:p>
                      <a:pPr marL="0" marR="0" algn="ctr">
                        <a:lnSpc>
                          <a:spcPct val="107000"/>
                        </a:lnSpc>
                        <a:spcBef>
                          <a:spcPts val="0"/>
                        </a:spcBef>
                        <a:spcAft>
                          <a:spcPts val="0"/>
                        </a:spcAft>
                      </a:pPr>
                      <a:r>
                        <a:rPr lang="en-US" sz="900">
                          <a:effectLst/>
                        </a:rPr>
                        <a:t>2.4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effectLst/>
                        </a:rPr>
                        <a:t>   [1] + TIF</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-238.4049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0.2247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0.635516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1750369050"/>
                  </a:ext>
                </a:extLst>
              </a:tr>
              <a:tr h="181137">
                <a:tc>
                  <a:txBody>
                    <a:bodyPr/>
                    <a:lstStyle/>
                    <a:p>
                      <a:pPr marL="0" marR="0" algn="ctr">
                        <a:lnSpc>
                          <a:spcPct val="107000"/>
                        </a:lnSpc>
                        <a:spcBef>
                          <a:spcPts val="0"/>
                        </a:spcBef>
                        <a:spcAft>
                          <a:spcPts val="0"/>
                        </a:spcAft>
                      </a:pPr>
                      <a:r>
                        <a:rPr lang="en-US" sz="900">
                          <a:effectLst/>
                        </a:rPr>
                        <a:t>2.5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[1] + TRAVTIME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-236.2361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4.5622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0.032685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1207433950"/>
                  </a:ext>
                </a:extLst>
              </a:tr>
              <a:tr h="181137">
                <a:tc>
                  <a:txBody>
                    <a:bodyPr/>
                    <a:lstStyle/>
                    <a:p>
                      <a:pPr marL="0" marR="0" algn="ctr">
                        <a:lnSpc>
                          <a:spcPct val="107000"/>
                        </a:lnSpc>
                        <a:spcBef>
                          <a:spcPts val="0"/>
                        </a:spcBef>
                        <a:spcAft>
                          <a:spcPts val="0"/>
                        </a:spcAft>
                      </a:pPr>
                      <a:r>
                        <a:rPr lang="en-US" sz="900">
                          <a:effectLst/>
                        </a:rPr>
                        <a:t>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Intercept + MVR_PTS + BLUEBOOK_1000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-234.8334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a:lnSpc>
                          <a:spcPct val="107000"/>
                        </a:lnSpc>
                      </a:pPr>
                      <a:endParaRPr lang="en-US" sz="1050" dirty="0">
                        <a:effectLst/>
                        <a:latin typeface="Calibri" panose="020F0502020204030204" pitchFamily="34" charset="0"/>
                        <a:cs typeface="Times New Roman" panose="02020603050405020304" pitchFamily="18" charset="0"/>
                      </a:endParaRPr>
                    </a:p>
                  </a:txBody>
                  <a:tcPr marL="48688" marR="48688" marT="0" marB="0" anchor="ctr"/>
                </a:tc>
                <a:tc>
                  <a:txBody>
                    <a:bodyPr/>
                    <a:lstStyle/>
                    <a:p>
                      <a:pPr>
                        <a:lnSpc>
                          <a:spcPct val="107000"/>
                        </a:lnSpc>
                      </a:pPr>
                      <a:endParaRPr lang="en-US" sz="1050">
                        <a:effectLst/>
                        <a:latin typeface="Calibri" panose="020F0502020204030204" pitchFamily="34" charset="0"/>
                        <a:cs typeface="Times New Roman" panose="02020603050405020304" pitchFamily="18" charset="0"/>
                      </a:endParaRPr>
                    </a:p>
                  </a:txBody>
                  <a:tcPr marL="48688" marR="48688" marT="0" marB="0" anchor="ctr"/>
                </a:tc>
                <a:tc>
                  <a:txBody>
                    <a:bodyPr/>
                    <a:lstStyle/>
                    <a:p>
                      <a:pPr>
                        <a:lnSpc>
                          <a:spcPct val="107000"/>
                        </a:lnSpc>
                      </a:pPr>
                      <a:endParaRPr lang="en-US" sz="1050">
                        <a:effectLst/>
                        <a:latin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72090052"/>
                  </a:ext>
                </a:extLst>
              </a:tr>
              <a:tr h="181137">
                <a:tc>
                  <a:txBody>
                    <a:bodyPr/>
                    <a:lstStyle/>
                    <a:p>
                      <a:pPr marL="0" marR="0" algn="ctr">
                        <a:lnSpc>
                          <a:spcPct val="107000"/>
                        </a:lnSpc>
                        <a:spcBef>
                          <a:spcPts val="0"/>
                        </a:spcBef>
                        <a:spcAft>
                          <a:spcPts val="0"/>
                        </a:spcAft>
                      </a:pPr>
                      <a:r>
                        <a:rPr lang="en-US" sz="900">
                          <a:effectLst/>
                        </a:rPr>
                        <a:t>3.1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[2] + CREDIT_SCORE_BAND</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-234.1295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1.4078</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0.703702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1712193167"/>
                  </a:ext>
                </a:extLst>
              </a:tr>
              <a:tr h="181137">
                <a:tc>
                  <a:txBody>
                    <a:bodyPr/>
                    <a:lstStyle/>
                    <a:p>
                      <a:pPr marL="0" marR="0" algn="ctr">
                        <a:lnSpc>
                          <a:spcPct val="107000"/>
                        </a:lnSpc>
                        <a:spcBef>
                          <a:spcPts val="0"/>
                        </a:spcBef>
                        <a:spcAft>
                          <a:spcPts val="0"/>
                        </a:spcAft>
                      </a:pPr>
                      <a:r>
                        <a:rPr lang="en-US" sz="900">
                          <a:effectLst/>
                        </a:rPr>
                        <a:t>3.2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[2] + CUST_LOYALTY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-234.0496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1.5676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0.210554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697416001"/>
                  </a:ext>
                </a:extLst>
              </a:tr>
              <a:tr h="181137">
                <a:tc>
                  <a:txBody>
                    <a:bodyPr/>
                    <a:lstStyle/>
                    <a:p>
                      <a:pPr marL="0" marR="0" algn="ctr">
                        <a:lnSpc>
                          <a:spcPct val="107000"/>
                        </a:lnSpc>
                        <a:spcBef>
                          <a:spcPts val="0"/>
                        </a:spcBef>
                        <a:spcAft>
                          <a:spcPts val="0"/>
                        </a:spcAft>
                      </a:pPr>
                      <a:r>
                        <a:rPr lang="en-US" sz="900">
                          <a:effectLst/>
                        </a:rPr>
                        <a:t>3.3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[2] + TIF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-234.7396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0.1875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0.664969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2518303295"/>
                  </a:ext>
                </a:extLst>
              </a:tr>
              <a:tr h="181137">
                <a:tc>
                  <a:txBody>
                    <a:bodyPr/>
                    <a:lstStyle/>
                    <a:p>
                      <a:pPr marL="0" marR="0" algn="ctr">
                        <a:lnSpc>
                          <a:spcPct val="107000"/>
                        </a:lnSpc>
                        <a:spcBef>
                          <a:spcPts val="0"/>
                        </a:spcBef>
                        <a:spcAft>
                          <a:spcPts val="0"/>
                        </a:spcAft>
                      </a:pPr>
                      <a:r>
                        <a:rPr lang="en-US" sz="900">
                          <a:effectLst/>
                        </a:rPr>
                        <a:t>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solidFill>
                            <a:srgbClr val="FF0000"/>
                          </a:solidFill>
                          <a:effectLst/>
                        </a:rPr>
                        <a:t>   [2] + TRAVTIME</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solidFill>
                            <a:srgbClr val="FF0000"/>
                          </a:solidFill>
                          <a:effectLst/>
                        </a:rPr>
                        <a:t>4</a:t>
                      </a:r>
                      <a:endParaRPr lang="en-US" sz="105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solidFill>
                            <a:srgbClr val="FF0000"/>
                          </a:solidFill>
                          <a:effectLst/>
                        </a:rPr>
                        <a:t>-232.3912</a:t>
                      </a:r>
                      <a:endParaRPr lang="en-US" sz="105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solidFill>
                            <a:srgbClr val="FF0000"/>
                          </a:solidFill>
                          <a:effectLst/>
                        </a:rPr>
                        <a:t>4.8844</a:t>
                      </a:r>
                      <a:endParaRPr lang="en-US" sz="105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solidFill>
                            <a:srgbClr val="FF0000"/>
                          </a:solidFill>
                          <a:effectLst/>
                        </a:rPr>
                        <a:t>1</a:t>
                      </a:r>
                      <a:endParaRPr lang="en-US" sz="105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solidFill>
                            <a:srgbClr val="FF0000"/>
                          </a:solidFill>
                          <a:effectLst/>
                        </a:rPr>
                        <a:t>0.027101</a:t>
                      </a:r>
                      <a:endParaRPr lang="en-US" sz="105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1553107040"/>
                  </a:ext>
                </a:extLst>
              </a:tr>
              <a:tr h="181137">
                <a:tc>
                  <a:txBody>
                    <a:bodyPr/>
                    <a:lstStyle/>
                    <a:p>
                      <a:pPr marL="0" marR="0" algn="ctr">
                        <a:lnSpc>
                          <a:spcPct val="107000"/>
                        </a:lnSpc>
                        <a:spcBef>
                          <a:spcPts val="0"/>
                        </a:spcBef>
                        <a:spcAft>
                          <a:spcPts val="0"/>
                        </a:spcAft>
                      </a:pPr>
                      <a:r>
                        <a:rPr lang="en-US" sz="900">
                          <a:effectLst/>
                        </a:rPr>
                        <a:t>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dirty="0">
                          <a:effectLst/>
                        </a:rPr>
                        <a:t>Intercept + MVR_PTS + BLUEBOOK_1000 + TRAVTIME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4</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-232.3912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585515639"/>
                  </a:ext>
                </a:extLst>
              </a:tr>
              <a:tr h="181137">
                <a:tc>
                  <a:txBody>
                    <a:bodyPr/>
                    <a:lstStyle/>
                    <a:p>
                      <a:pPr marL="0" marR="0" algn="ctr">
                        <a:lnSpc>
                          <a:spcPct val="107000"/>
                        </a:lnSpc>
                        <a:spcBef>
                          <a:spcPts val="0"/>
                        </a:spcBef>
                        <a:spcAft>
                          <a:spcPts val="0"/>
                        </a:spcAft>
                      </a:pPr>
                      <a:r>
                        <a:rPr lang="en-US" sz="900">
                          <a:effectLst/>
                        </a:rPr>
                        <a:t>4.1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[3] + CREDIT_SCORE_BAND</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-231.5442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1.6939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0.638282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1577731386"/>
                  </a:ext>
                </a:extLst>
              </a:tr>
              <a:tr h="181137">
                <a:tc>
                  <a:txBody>
                    <a:bodyPr/>
                    <a:lstStyle/>
                    <a:p>
                      <a:pPr marL="0" marR="0" algn="ctr">
                        <a:lnSpc>
                          <a:spcPct val="107000"/>
                        </a:lnSpc>
                        <a:spcBef>
                          <a:spcPts val="0"/>
                        </a:spcBef>
                        <a:spcAft>
                          <a:spcPts val="0"/>
                        </a:spcAft>
                      </a:pPr>
                      <a:r>
                        <a:rPr lang="en-US" sz="900">
                          <a:effectLst/>
                        </a:rPr>
                        <a:t>4.2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[3] + CUST_LOYALTY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-231.8385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1.1055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0.293056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995737223"/>
                  </a:ext>
                </a:extLst>
              </a:tr>
              <a:tr h="181137">
                <a:tc>
                  <a:txBody>
                    <a:bodyPr/>
                    <a:lstStyle/>
                    <a:p>
                      <a:pPr marL="0" marR="0" algn="ctr">
                        <a:lnSpc>
                          <a:spcPct val="107000"/>
                        </a:lnSpc>
                        <a:spcBef>
                          <a:spcPts val="0"/>
                        </a:spcBef>
                        <a:spcAft>
                          <a:spcPts val="0"/>
                        </a:spcAft>
                      </a:pPr>
                      <a:r>
                        <a:rPr lang="en-US" sz="900">
                          <a:effectLst/>
                        </a:rPr>
                        <a:t>4.3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nSpc>
                          <a:spcPct val="107000"/>
                        </a:lnSpc>
                        <a:spcBef>
                          <a:spcPts val="0"/>
                        </a:spcBef>
                        <a:spcAft>
                          <a:spcPts val="0"/>
                        </a:spcAft>
                      </a:pPr>
                      <a:r>
                        <a:rPr lang="en-US" sz="900">
                          <a:effectLst/>
                        </a:rPr>
                        <a:t>   [3] + TIF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-232.4546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-0.1267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tc>
                  <a:txBody>
                    <a:bodyPr/>
                    <a:lstStyle/>
                    <a:p>
                      <a:pPr marL="0" marR="0" algn="ctr">
                        <a:lnSpc>
                          <a:spcPct val="107000"/>
                        </a:lnSpc>
                        <a:spcBef>
                          <a:spcPts val="0"/>
                        </a:spcBef>
                        <a:spcAft>
                          <a:spcPts val="0"/>
                        </a:spcAft>
                      </a:pPr>
                      <a:r>
                        <a:rPr lang="en-US" sz="900" dirty="0">
                          <a:effectLst/>
                        </a:rPr>
                        <a:t>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8688" marR="48688" marT="0" marB="0" anchor="ctr"/>
                </a:tc>
                <a:extLst>
                  <a:ext uri="{0D108BD9-81ED-4DB2-BD59-A6C34878D82A}">
                    <a16:rowId xmlns:a16="http://schemas.microsoft.com/office/drawing/2014/main" val="3513298844"/>
                  </a:ext>
                </a:extLst>
              </a:tr>
            </a:tbl>
          </a:graphicData>
        </a:graphic>
      </p:graphicFrame>
    </p:spTree>
    <p:extLst>
      <p:ext uri="{BB962C8B-B14F-4D97-AF65-F5344CB8AC3E}">
        <p14:creationId xmlns:p14="http://schemas.microsoft.com/office/powerpoint/2010/main" val="1993766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19</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sp>
        <p:nvSpPr>
          <p:cNvPr id="3" name="Content Placeholder 2">
            <a:extLst>
              <a:ext uri="{FF2B5EF4-FFF2-40B4-BE49-F238E27FC236}">
                <a16:creationId xmlns:a16="http://schemas.microsoft.com/office/drawing/2014/main" id="{F51A4624-97DB-48CE-987C-88FF5162CD30}"/>
              </a:ext>
            </a:extLst>
          </p:cNvPr>
          <p:cNvSpPr>
            <a:spLocks noGrp="1"/>
          </p:cNvSpPr>
          <p:nvPr>
            <p:ph idx="1"/>
          </p:nvPr>
        </p:nvSpPr>
        <p:spPr>
          <a:xfrm>
            <a:off x="838200" y="1825625"/>
            <a:ext cx="10515599" cy="4351338"/>
          </a:xfrm>
          <a:solidFill>
            <a:schemeClr val="bg1"/>
          </a:solidFill>
        </p:spPr>
        <p:txBody>
          <a:bodyPr numCol="1" spcCol="274320">
            <a:normAutofit/>
          </a:bodyPr>
          <a:lstStyle/>
          <a:p>
            <a:pPr marL="0" marR="0" indent="0">
              <a:lnSpc>
                <a:spcPct val="150000"/>
              </a:lnSpc>
              <a:spcBef>
                <a:spcPts val="0"/>
              </a:spcBef>
              <a:buNone/>
            </a:pPr>
            <a:r>
              <a:rPr lang="en-US" sz="2000" dirty="0">
                <a:latin typeface="Calibri" panose="020F0502020204030204" pitchFamily="34" charset="0"/>
                <a:ea typeface="Calibri" panose="020F0502020204030204" pitchFamily="34" charset="0"/>
                <a:cs typeface="Times New Roman" panose="02020603050405020304" pitchFamily="18" charset="0"/>
              </a:rPr>
              <a:t>Which predictors are selected into the final logistic model?</a:t>
            </a:r>
          </a:p>
          <a:p>
            <a:pPr marL="0" marR="0" indent="0">
              <a:lnSpc>
                <a:spcPct val="150000"/>
              </a:lnSpc>
              <a:spcBef>
                <a:spcPts val="0"/>
              </a:spcBef>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50000"/>
              </a:lnSpc>
              <a:spcBef>
                <a:spcPts val="0"/>
              </a:spcBef>
              <a:buNone/>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A predictor will be selected into the model if its Significance value is less than or equal to 0.05.  Based on this criterion, MVR_PTS entered in Step 1, BLUEBOOK_1000 in Step 2, and TRAVTIME entered in Step 3.  No additional variables are entered after Step 3. </a:t>
            </a:r>
          </a:p>
          <a:p>
            <a:pPr marL="0" indent="0">
              <a:lnSpc>
                <a:spcPct val="150000"/>
              </a:lnSpc>
              <a:spcBef>
                <a:spcPts val="0"/>
              </a:spcBef>
              <a:buNone/>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888617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20</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p:sp>
        <p:nvSpPr>
          <p:cNvPr id="3" name="Content Placeholder 2">
            <a:extLst>
              <a:ext uri="{FF2B5EF4-FFF2-40B4-BE49-F238E27FC236}">
                <a16:creationId xmlns:a16="http://schemas.microsoft.com/office/drawing/2014/main" id="{F51A4624-97DB-48CE-987C-88FF5162CD30}"/>
              </a:ext>
            </a:extLst>
          </p:cNvPr>
          <p:cNvSpPr>
            <a:spLocks noGrp="1"/>
          </p:cNvSpPr>
          <p:nvPr>
            <p:ph idx="1"/>
          </p:nvPr>
        </p:nvSpPr>
        <p:spPr>
          <a:xfrm>
            <a:off x="838200" y="1825625"/>
            <a:ext cx="10515599" cy="4351338"/>
          </a:xfrm>
          <a:solidFill>
            <a:schemeClr val="bg1"/>
          </a:solidFill>
        </p:spPr>
        <p:txBody>
          <a:bodyPr numCol="1" spcCol="274320">
            <a:normAutofit/>
          </a:bodyPr>
          <a:lstStyle/>
          <a:p>
            <a:pPr marL="0" marR="0" indent="0">
              <a:lnSpc>
                <a:spcPct val="150000"/>
              </a:lnSpc>
              <a:spcBef>
                <a:spcPts val="0"/>
              </a:spcBef>
              <a:spcAft>
                <a:spcPts val="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What is the Area Under Curve value of the Testing Partition? </a:t>
            </a:r>
          </a:p>
          <a:p>
            <a:pPr marL="0" marR="0" indent="0">
              <a:lnSpc>
                <a:spcPct val="150000"/>
              </a:lnSpc>
              <a:spcBef>
                <a:spcPts val="0"/>
              </a:spcBef>
              <a:spcAft>
                <a:spcPts val="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50000"/>
              </a:lnSpc>
              <a:spcBef>
                <a:spcPts val="0"/>
              </a:spcBef>
              <a:spcAft>
                <a:spcPts val="0"/>
              </a:spcAft>
              <a:buNone/>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Area Under Curve value of the Testing Partition is 0.5846.</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Bef>
                <a:spcPts val="0"/>
              </a:spcBef>
              <a:buNone/>
            </a:pP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570894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1</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dirty="0"/>
          </a:p>
        </p:txBody>
      </p:sp>
      <p:sp>
        <p:nvSpPr>
          <p:cNvPr id="3" name="Content Placeholder 2">
            <a:extLst>
              <a:ext uri="{FF2B5EF4-FFF2-40B4-BE49-F238E27FC236}">
                <a16:creationId xmlns:a16="http://schemas.microsoft.com/office/drawing/2014/main" id="{F51A4624-97DB-48CE-987C-88FF5162CD30}"/>
              </a:ext>
            </a:extLst>
          </p:cNvPr>
          <p:cNvSpPr>
            <a:spLocks noGrp="1"/>
          </p:cNvSpPr>
          <p:nvPr>
            <p:ph idx="1"/>
          </p:nvPr>
        </p:nvSpPr>
        <p:spPr>
          <a:xfrm>
            <a:off x="838200" y="1620352"/>
            <a:ext cx="6710265" cy="3026293"/>
          </a:xfrm>
          <a:solidFill>
            <a:schemeClr val="bg1"/>
          </a:solidFill>
          <a:ln w="12700">
            <a:solidFill>
              <a:schemeClr val="tx1"/>
            </a:solidFill>
          </a:ln>
        </p:spPr>
        <p:txBody>
          <a:bodyPr>
            <a:normAutofit fontScale="55000" lnSpcReduction="20000"/>
          </a:bodyPr>
          <a:lstStyle/>
          <a:p>
            <a:pPr marL="0" indent="0">
              <a:spcBef>
                <a:spcPts val="0"/>
              </a:spcBef>
              <a:buNone/>
            </a:pPr>
            <a:r>
              <a:rPr lang="en-US" sz="1800" dirty="0">
                <a:latin typeface="Courier New" panose="02070309020205020404" pitchFamily="49" charset="0"/>
                <a:cs typeface="Courier New" panose="02070309020205020404" pitchFamily="49" charset="0"/>
              </a:rPr>
              <a:t>Based on the </a:t>
            </a:r>
            <a:r>
              <a:rPr lang="en-US" sz="1800" dirty="0" err="1">
                <a:latin typeface="Courier New" panose="02070309020205020404" pitchFamily="49" charset="0"/>
                <a:cs typeface="Courier New" panose="02070309020205020404" pitchFamily="49" charset="0"/>
              </a:rPr>
              <a:t>MNLogit</a:t>
            </a:r>
            <a:r>
              <a:rPr lang="en-US" sz="1800" dirty="0">
                <a:latin typeface="Courier New" panose="02070309020205020404" pitchFamily="49" charset="0"/>
                <a:cs typeface="Courier New" panose="02070309020205020404" pitchFamily="49" charset="0"/>
              </a:rPr>
              <a:t> output below, what statistical phenomenon may have happened?</a:t>
            </a:r>
          </a:p>
          <a:p>
            <a:pPr marL="0" indent="0">
              <a:spcBef>
                <a:spcPts val="0"/>
              </a:spcBef>
              <a:buNone/>
            </a:pPr>
            <a:r>
              <a:rPr lang="en-US" sz="1800" dirty="0">
                <a:latin typeface="Courier New" panose="02070309020205020404" pitchFamily="49" charset="0"/>
                <a:cs typeface="Courier New" panose="02070309020205020404" pitchFamily="49" charset="0"/>
              </a:rPr>
              <a:t>Optimization terminated successfully.</a:t>
            </a:r>
          </a:p>
          <a:p>
            <a:pPr marL="0" indent="0">
              <a:spcBef>
                <a:spcPts val="0"/>
              </a:spcBef>
              <a:buNone/>
            </a:pPr>
            <a:r>
              <a:rPr lang="en-US" sz="1800" dirty="0">
                <a:latin typeface="Courier New" panose="02070309020205020404" pitchFamily="49" charset="0"/>
                <a:cs typeface="Courier New" panose="02070309020205020404" pitchFamily="49" charset="0"/>
              </a:rPr>
              <a:t>         Current function value: 0.479393</a:t>
            </a:r>
          </a:p>
          <a:p>
            <a:pPr marL="0" indent="0">
              <a:spcBef>
                <a:spcPts val="0"/>
              </a:spcBef>
              <a:buNone/>
            </a:pPr>
            <a:r>
              <a:rPr lang="en-US" sz="1800" dirty="0">
                <a:latin typeface="Courier New" panose="02070309020205020404" pitchFamily="49" charset="0"/>
                <a:cs typeface="Courier New" panose="02070309020205020404" pitchFamily="49" charset="0"/>
              </a:rPr>
              <a:t>         Iterations 24</a:t>
            </a:r>
          </a:p>
          <a:p>
            <a:pPr marL="0" indent="0">
              <a:spcBef>
                <a:spcPts val="0"/>
              </a:spcBef>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MNLogit</a:t>
            </a:r>
            <a:r>
              <a:rPr lang="en-US" sz="1800" dirty="0">
                <a:latin typeface="Courier New" panose="02070309020205020404" pitchFamily="49" charset="0"/>
                <a:cs typeface="Courier New" panose="02070309020205020404" pitchFamily="49" charset="0"/>
              </a:rPr>
              <a:t> Regression Results                          </a:t>
            </a:r>
          </a:p>
          <a:p>
            <a:pPr marL="0" indent="0">
              <a:spcBef>
                <a:spcPts val="0"/>
              </a:spcBef>
              <a:buNone/>
            </a:pPr>
            <a:r>
              <a:rPr lang="en-US" sz="1800" dirty="0">
                <a:latin typeface="Courier New" panose="02070309020205020404" pitchFamily="49" charset="0"/>
                <a:cs typeface="Courier New" panose="02070309020205020404" pitchFamily="49" charset="0"/>
              </a:rPr>
              <a:t>==============================================================================</a:t>
            </a:r>
          </a:p>
          <a:p>
            <a:pPr marL="0" indent="0">
              <a:spcBef>
                <a:spcPts val="0"/>
              </a:spcBef>
              <a:buNone/>
            </a:pPr>
            <a:r>
              <a:rPr lang="en-US" sz="1800" dirty="0">
                <a:latin typeface="Courier New" panose="02070309020205020404" pitchFamily="49" charset="0"/>
                <a:cs typeface="Courier New" panose="02070309020205020404" pitchFamily="49" charset="0"/>
              </a:rPr>
              <a:t>Dep. Variable:                    BAD   No. Observations:                 4981</a:t>
            </a:r>
          </a:p>
          <a:p>
            <a:pPr marL="0" indent="0">
              <a:spcBef>
                <a:spcPts val="0"/>
              </a:spcBef>
              <a:buNone/>
            </a:pPr>
            <a:r>
              <a:rPr lang="en-US" sz="1800" dirty="0">
                <a:latin typeface="Courier New" panose="02070309020205020404" pitchFamily="49" charset="0"/>
                <a:cs typeface="Courier New" panose="02070309020205020404" pitchFamily="49" charset="0"/>
              </a:rPr>
              <a:t>Model:                        </a:t>
            </a:r>
            <a:r>
              <a:rPr lang="en-US" sz="1800" dirty="0" err="1">
                <a:latin typeface="Courier New" panose="02070309020205020404" pitchFamily="49" charset="0"/>
                <a:cs typeface="Courier New" panose="02070309020205020404" pitchFamily="49" charset="0"/>
              </a:rPr>
              <a:t>MNLogit</a:t>
            </a:r>
            <a:r>
              <a:rPr lang="en-US" sz="1800" dirty="0">
                <a:latin typeface="Courier New" panose="02070309020205020404" pitchFamily="49" charset="0"/>
                <a:cs typeface="Courier New" panose="02070309020205020404" pitchFamily="49" charset="0"/>
              </a:rPr>
              <a:t>   Df Residuals:                     4973</a:t>
            </a:r>
          </a:p>
          <a:p>
            <a:pPr marL="0" indent="0">
              <a:spcBef>
                <a:spcPts val="0"/>
              </a:spcBef>
              <a:buNone/>
            </a:pPr>
            <a:r>
              <a:rPr lang="en-US" sz="1800" dirty="0">
                <a:latin typeface="Courier New" panose="02070309020205020404" pitchFamily="49" charset="0"/>
                <a:cs typeface="Courier New" panose="02070309020205020404" pitchFamily="49" charset="0"/>
              </a:rPr>
              <a:t>Method:                           MLE   Df Model:                            7</a:t>
            </a:r>
          </a:p>
          <a:p>
            <a:pPr marL="0" indent="0">
              <a:spcBef>
                <a:spcPts val="0"/>
              </a:spcBef>
              <a:buNone/>
            </a:pPr>
            <a:r>
              <a:rPr lang="en-US" sz="1800" dirty="0">
                <a:latin typeface="Courier New" panose="02070309020205020404" pitchFamily="49" charset="0"/>
                <a:cs typeface="Courier New" panose="02070309020205020404" pitchFamily="49" charset="0"/>
              </a:rPr>
              <a:t>Date:                Mon, 02 Mar 2020   Pseudo R-</a:t>
            </a:r>
            <a:r>
              <a:rPr lang="en-US" sz="1800" dirty="0" err="1">
                <a:latin typeface="Courier New" panose="02070309020205020404" pitchFamily="49" charset="0"/>
                <a:cs typeface="Courier New" panose="02070309020205020404" pitchFamily="49" charset="0"/>
              </a:rPr>
              <a:t>squ</a:t>
            </a:r>
            <a:r>
              <a:rPr lang="en-US" sz="1800" dirty="0">
                <a:latin typeface="Courier New" panose="02070309020205020404" pitchFamily="49" charset="0"/>
                <a:cs typeface="Courier New" panose="02070309020205020404" pitchFamily="49" charset="0"/>
              </a:rPr>
              <a:t>.:                 0.06869</a:t>
            </a:r>
          </a:p>
          <a:p>
            <a:pPr marL="0" indent="0">
              <a:spcBef>
                <a:spcPts val="0"/>
              </a:spcBef>
              <a:buNone/>
            </a:pPr>
            <a:r>
              <a:rPr lang="en-US" sz="1800" dirty="0">
                <a:latin typeface="Courier New" panose="02070309020205020404" pitchFamily="49" charset="0"/>
                <a:cs typeface="Courier New" panose="02070309020205020404" pitchFamily="49" charset="0"/>
              </a:rPr>
              <a:t>Time:                        11:21:49   Log-Likelihood:                -2387.9</a:t>
            </a:r>
          </a:p>
          <a:p>
            <a:pPr marL="0" indent="0">
              <a:spcBef>
                <a:spcPts val="0"/>
              </a:spcBef>
              <a:buNone/>
            </a:pPr>
            <a:r>
              <a:rPr lang="en-US" sz="1800" dirty="0">
                <a:latin typeface="Courier New" panose="02070309020205020404" pitchFamily="49" charset="0"/>
                <a:cs typeface="Courier New" panose="02070309020205020404" pitchFamily="49" charset="0"/>
              </a:rPr>
              <a:t>converged:                       True   LL-Null:                       -2564.0</a:t>
            </a:r>
          </a:p>
          <a:p>
            <a:pPr marL="0" indent="0">
              <a:spcBef>
                <a:spcPts val="0"/>
              </a:spcBef>
              <a:buNone/>
            </a:pPr>
            <a:r>
              <a:rPr lang="en-US" sz="1800" dirty="0">
                <a:latin typeface="Courier New" panose="02070309020205020404" pitchFamily="49" charset="0"/>
                <a:cs typeface="Courier New" panose="02070309020205020404" pitchFamily="49" charset="0"/>
              </a:rPr>
              <a:t>Covariance Type:            </a:t>
            </a:r>
            <a:r>
              <a:rPr lang="en-US" sz="1800" dirty="0" err="1">
                <a:latin typeface="Courier New" panose="02070309020205020404" pitchFamily="49" charset="0"/>
                <a:cs typeface="Courier New" panose="02070309020205020404" pitchFamily="49" charset="0"/>
              </a:rPr>
              <a:t>nonrobust</a:t>
            </a:r>
            <a:r>
              <a:rPr lang="en-US" sz="1800" dirty="0">
                <a:latin typeface="Courier New" panose="02070309020205020404" pitchFamily="49" charset="0"/>
                <a:cs typeface="Courier New" panose="02070309020205020404" pitchFamily="49" charset="0"/>
              </a:rPr>
              <a:t>   LLR p-value:                 4.104e-72</a:t>
            </a:r>
          </a:p>
          <a:p>
            <a:pPr marL="0" indent="0">
              <a:spcBef>
                <a:spcPts val="0"/>
              </a:spcBef>
              <a:buNone/>
            </a:pPr>
            <a:r>
              <a:rPr lang="en-US" sz="1800" dirty="0">
                <a:latin typeface="Courier New" panose="02070309020205020404" pitchFamily="49" charset="0"/>
                <a:cs typeface="Courier New" panose="02070309020205020404" pitchFamily="49" charset="0"/>
              </a:rPr>
              <a:t>==================================================================================</a:t>
            </a:r>
          </a:p>
          <a:p>
            <a:pPr marL="0" indent="0">
              <a:spcBef>
                <a:spcPts val="0"/>
              </a:spcBef>
              <a:buNone/>
            </a:pPr>
            <a:r>
              <a:rPr lang="en-US" sz="1800" dirty="0">
                <a:latin typeface="Courier New" panose="02070309020205020404" pitchFamily="49" charset="0"/>
                <a:cs typeface="Courier New" panose="02070309020205020404" pitchFamily="49" charset="0"/>
              </a:rPr>
              <a:t>         BAD=1       </a:t>
            </a:r>
            <a:r>
              <a:rPr lang="en-US" sz="1800" dirty="0" err="1">
                <a:latin typeface="Courier New" panose="02070309020205020404" pitchFamily="49" charset="0"/>
                <a:cs typeface="Courier New" panose="02070309020205020404" pitchFamily="49" charset="0"/>
              </a:rPr>
              <a:t>coef</a:t>
            </a:r>
            <a:r>
              <a:rPr lang="en-US" sz="1800" dirty="0">
                <a:latin typeface="Courier New" panose="02070309020205020404" pitchFamily="49" charset="0"/>
                <a:cs typeface="Courier New" panose="02070309020205020404" pitchFamily="49" charset="0"/>
              </a:rPr>
              <a:t>    std err          z      P&gt;|z|      [0.025      0.975]</a:t>
            </a:r>
          </a:p>
          <a:p>
            <a:pPr marL="0" indent="0">
              <a:spcBef>
                <a:spcPts val="0"/>
              </a:spcBef>
              <a:buNone/>
            </a:pPr>
            <a:r>
              <a:rPr lang="en-US" sz="1800" dirty="0">
                <a:latin typeface="Courier New" panose="02070309020205020404" pitchFamily="49" charset="0"/>
                <a:cs typeface="Courier New" panose="02070309020205020404" pitchFamily="49" charset="0"/>
              </a:rPr>
              <a:t>----------------------------------------------------------------------------------</a:t>
            </a:r>
          </a:p>
          <a:p>
            <a:pPr marL="0" indent="0">
              <a:spcBef>
                <a:spcPts val="0"/>
              </a:spcBef>
              <a:buNone/>
            </a:pPr>
            <a:r>
              <a:rPr lang="en-US" sz="1800" dirty="0">
                <a:latin typeface="Courier New" panose="02070309020205020404" pitchFamily="49" charset="0"/>
                <a:cs typeface="Courier New" panose="02070309020205020404" pitchFamily="49" charset="0"/>
              </a:rPr>
              <a:t>const             -0.8412        nan        </a:t>
            </a:r>
            <a:r>
              <a:rPr lang="en-US" sz="1800" dirty="0" err="1">
                <a:latin typeface="Courier New" panose="02070309020205020404" pitchFamily="49" charset="0"/>
                <a:cs typeface="Courier New" panose="02070309020205020404" pitchFamily="49" charset="0"/>
              </a:rPr>
              <a:t>nan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nan</a:t>
            </a:r>
            <a:endParaRPr lang="en-US" sz="1800" dirty="0">
              <a:latin typeface="Courier New" panose="02070309020205020404" pitchFamily="49" charset="0"/>
              <a:cs typeface="Courier New" panose="02070309020205020404" pitchFamily="49" charset="0"/>
            </a:endParaRPr>
          </a:p>
          <a:p>
            <a:pPr marL="0" indent="0">
              <a:spcBef>
                <a:spcPts val="0"/>
              </a:spcBef>
              <a:buNone/>
            </a:pPr>
            <a:r>
              <a:rPr lang="en-US" sz="1800" dirty="0" err="1">
                <a:latin typeface="Courier New" panose="02070309020205020404" pitchFamily="49" charset="0"/>
                <a:cs typeface="Courier New" panose="02070309020205020404" pitchFamily="49" charset="0"/>
              </a:rPr>
              <a:t>REASON_DebtCon</a:t>
            </a:r>
            <a:r>
              <a:rPr lang="en-US" sz="1800" dirty="0">
                <a:latin typeface="Courier New" panose="02070309020205020404" pitchFamily="49" charset="0"/>
                <a:cs typeface="Courier New" panose="02070309020205020404" pitchFamily="49" charset="0"/>
              </a:rPr>
              <a:t>    -0.5134   1.26e+06  -4.06e-07      1.000   -2.48e+06    </a:t>
            </a:r>
            <a:r>
              <a:rPr lang="en-US" sz="1800" dirty="0" err="1">
                <a:latin typeface="Courier New" panose="02070309020205020404" pitchFamily="49" charset="0"/>
                <a:cs typeface="Courier New" panose="02070309020205020404" pitchFamily="49" charset="0"/>
              </a:rPr>
              <a:t>2.48e+06</a:t>
            </a:r>
            <a:endParaRPr lang="en-US" sz="1800" dirty="0">
              <a:latin typeface="Courier New" panose="02070309020205020404" pitchFamily="49" charset="0"/>
              <a:cs typeface="Courier New" panose="02070309020205020404" pitchFamily="49" charset="0"/>
            </a:endParaRPr>
          </a:p>
          <a:p>
            <a:pPr marL="0" indent="0">
              <a:spcBef>
                <a:spcPts val="0"/>
              </a:spcBef>
              <a:buNone/>
            </a:pPr>
            <a:r>
              <a:rPr lang="en-US" sz="1800" dirty="0" err="1">
                <a:latin typeface="Courier New" panose="02070309020205020404" pitchFamily="49" charset="0"/>
                <a:cs typeface="Courier New" panose="02070309020205020404" pitchFamily="49" charset="0"/>
              </a:rPr>
              <a:t>REASON_HomeImp</a:t>
            </a:r>
            <a:r>
              <a:rPr lang="en-US" sz="1800" dirty="0">
                <a:latin typeface="Courier New" panose="02070309020205020404" pitchFamily="49" charset="0"/>
                <a:cs typeface="Courier New" panose="02070309020205020404" pitchFamily="49" charset="0"/>
              </a:rPr>
              <a:t>    -0.3278   1.37e+06  -2.39e-07      1.000   -2.69e+06    </a:t>
            </a:r>
            <a:r>
              <a:rPr lang="en-US" sz="1800" dirty="0" err="1">
                <a:latin typeface="Courier New" panose="02070309020205020404" pitchFamily="49" charset="0"/>
                <a:cs typeface="Courier New" panose="02070309020205020404" pitchFamily="49" charset="0"/>
              </a:rPr>
              <a:t>2.69e+06</a:t>
            </a:r>
            <a:endParaRPr lang="en-US" sz="1800" dirty="0">
              <a:latin typeface="Courier New" panose="02070309020205020404" pitchFamily="49" charset="0"/>
              <a:cs typeface="Courier New" panose="02070309020205020404" pitchFamily="49" charset="0"/>
            </a:endParaRPr>
          </a:p>
          <a:p>
            <a:pPr marL="0" indent="0">
              <a:spcBef>
                <a:spcPts val="0"/>
              </a:spcBef>
              <a:buNone/>
            </a:pPr>
            <a:r>
              <a:rPr lang="en-US" sz="1800" dirty="0" err="1">
                <a:latin typeface="Courier New" panose="02070309020205020404" pitchFamily="49" charset="0"/>
                <a:cs typeface="Courier New" panose="02070309020205020404" pitchFamily="49" charset="0"/>
              </a:rPr>
              <a:t>JOB_Mgr</a:t>
            </a:r>
            <a:r>
              <a:rPr lang="en-US" sz="1800" dirty="0">
                <a:latin typeface="Courier New" panose="02070309020205020404" pitchFamily="49" charset="0"/>
                <a:cs typeface="Courier New" panose="02070309020205020404" pitchFamily="49" charset="0"/>
              </a:rPr>
              <a:t>           -0.0073   7.27e+05  -1.01e-08      1.000   -1.42e+06    </a:t>
            </a:r>
            <a:r>
              <a:rPr lang="en-US" sz="1800" dirty="0" err="1">
                <a:latin typeface="Courier New" panose="02070309020205020404" pitchFamily="49" charset="0"/>
                <a:cs typeface="Courier New" panose="02070309020205020404" pitchFamily="49" charset="0"/>
              </a:rPr>
              <a:t>1.42e+06</a:t>
            </a:r>
            <a:endParaRPr lang="en-US" sz="1800" dirty="0">
              <a:latin typeface="Courier New" panose="02070309020205020404" pitchFamily="49" charset="0"/>
              <a:cs typeface="Courier New" panose="02070309020205020404" pitchFamily="49" charset="0"/>
            </a:endParaRPr>
          </a:p>
          <a:p>
            <a:pPr marL="0" indent="0">
              <a:spcBef>
                <a:spcPts val="0"/>
              </a:spcBef>
              <a:buNone/>
            </a:pPr>
            <a:r>
              <a:rPr lang="en-US" sz="1800" dirty="0" err="1">
                <a:latin typeface="Courier New" panose="02070309020205020404" pitchFamily="49" charset="0"/>
                <a:cs typeface="Courier New" panose="02070309020205020404" pitchFamily="49" charset="0"/>
              </a:rPr>
              <a:t>JOB_Office</a:t>
            </a:r>
            <a:r>
              <a:rPr lang="en-US" sz="1800" dirty="0">
                <a:latin typeface="Courier New" panose="02070309020205020404" pitchFamily="49" charset="0"/>
                <a:cs typeface="Courier New" panose="02070309020205020404" pitchFamily="49" charset="0"/>
              </a:rPr>
              <a:t>        -0.7000   7.27e+05  -9.63e-07      1.000   -1.42e+06    </a:t>
            </a:r>
            <a:r>
              <a:rPr lang="en-US" sz="1800" dirty="0" err="1">
                <a:latin typeface="Courier New" panose="02070309020205020404" pitchFamily="49" charset="0"/>
                <a:cs typeface="Courier New" panose="02070309020205020404" pitchFamily="49" charset="0"/>
              </a:rPr>
              <a:t>1.42e+06</a:t>
            </a:r>
            <a:endParaRPr lang="en-US" sz="1800" dirty="0">
              <a:latin typeface="Courier New" panose="02070309020205020404" pitchFamily="49" charset="0"/>
              <a:cs typeface="Courier New" panose="02070309020205020404" pitchFamily="49" charset="0"/>
            </a:endParaRPr>
          </a:p>
          <a:p>
            <a:pPr marL="0" indent="0">
              <a:spcBef>
                <a:spcPts val="0"/>
              </a:spcBef>
              <a:buNone/>
            </a:pPr>
            <a:r>
              <a:rPr lang="en-US" sz="1800" dirty="0" err="1">
                <a:latin typeface="Courier New" panose="02070309020205020404" pitchFamily="49" charset="0"/>
                <a:cs typeface="Courier New" panose="02070309020205020404" pitchFamily="49" charset="0"/>
              </a:rPr>
              <a:t>JOB_Other</a:t>
            </a:r>
            <a:r>
              <a:rPr lang="en-US" sz="1800" dirty="0">
                <a:latin typeface="Courier New" panose="02070309020205020404" pitchFamily="49" charset="0"/>
                <a:cs typeface="Courier New" panose="02070309020205020404" pitchFamily="49" charset="0"/>
              </a:rPr>
              <a:t>         -0.0939   7.27e+05  -1.29e-07      1.000   -1.42e+06    </a:t>
            </a:r>
            <a:r>
              <a:rPr lang="en-US" sz="1800" dirty="0" err="1">
                <a:latin typeface="Courier New" panose="02070309020205020404" pitchFamily="49" charset="0"/>
                <a:cs typeface="Courier New" panose="02070309020205020404" pitchFamily="49" charset="0"/>
              </a:rPr>
              <a:t>1.42e+06</a:t>
            </a:r>
            <a:endParaRPr lang="en-US" sz="1800" dirty="0">
              <a:latin typeface="Courier New" panose="02070309020205020404" pitchFamily="49" charset="0"/>
              <a:cs typeface="Courier New" panose="02070309020205020404" pitchFamily="49" charset="0"/>
            </a:endParaRPr>
          </a:p>
          <a:p>
            <a:pPr marL="0" indent="0">
              <a:spcBef>
                <a:spcPts val="0"/>
              </a:spcBef>
              <a:buNone/>
            </a:pPr>
            <a:r>
              <a:rPr lang="en-US" sz="1800" dirty="0" err="1">
                <a:latin typeface="Courier New" panose="02070309020205020404" pitchFamily="49" charset="0"/>
                <a:cs typeface="Courier New" panose="02070309020205020404" pitchFamily="49" charset="0"/>
              </a:rPr>
              <a:t>JOB_ProfExe</a:t>
            </a:r>
            <a:r>
              <a:rPr lang="en-US" sz="1800" dirty="0">
                <a:latin typeface="Courier New" panose="02070309020205020404" pitchFamily="49" charset="0"/>
                <a:cs typeface="Courier New" panose="02070309020205020404" pitchFamily="49" charset="0"/>
              </a:rPr>
              <a:t>       -0.5037   7.27e+05  -6.93e-07      1.000   -1.42e+06    </a:t>
            </a:r>
            <a:r>
              <a:rPr lang="en-US" sz="1800" dirty="0" err="1">
                <a:latin typeface="Courier New" panose="02070309020205020404" pitchFamily="49" charset="0"/>
                <a:cs typeface="Courier New" panose="02070309020205020404" pitchFamily="49" charset="0"/>
              </a:rPr>
              <a:t>1.42e+06</a:t>
            </a:r>
            <a:endParaRPr lang="en-US" sz="1800" dirty="0">
              <a:latin typeface="Courier New" panose="02070309020205020404" pitchFamily="49" charset="0"/>
              <a:cs typeface="Courier New" panose="02070309020205020404" pitchFamily="49" charset="0"/>
            </a:endParaRPr>
          </a:p>
          <a:p>
            <a:pPr marL="0" indent="0">
              <a:spcBef>
                <a:spcPts val="0"/>
              </a:spcBef>
              <a:buNone/>
            </a:pPr>
            <a:r>
              <a:rPr lang="en-US" sz="1800" dirty="0" err="1">
                <a:latin typeface="Courier New" panose="02070309020205020404" pitchFamily="49" charset="0"/>
                <a:cs typeface="Courier New" panose="02070309020205020404" pitchFamily="49" charset="0"/>
              </a:rPr>
              <a:t>JOB_Sales</a:t>
            </a:r>
            <a:r>
              <a:rPr lang="en-US" sz="1800" dirty="0">
                <a:latin typeface="Courier New" panose="02070309020205020404" pitchFamily="49" charset="0"/>
                <a:cs typeface="Courier New" panose="02070309020205020404" pitchFamily="49" charset="0"/>
              </a:rPr>
              <a:t>          0.4530   7.27e+05   6.23e-07      1.000   -1.42e+06    </a:t>
            </a:r>
            <a:r>
              <a:rPr lang="en-US" sz="1800" dirty="0" err="1">
                <a:latin typeface="Courier New" panose="02070309020205020404" pitchFamily="49" charset="0"/>
                <a:cs typeface="Courier New" panose="02070309020205020404" pitchFamily="49" charset="0"/>
              </a:rPr>
              <a:t>1.42e+06</a:t>
            </a:r>
            <a:endParaRPr lang="en-US" sz="1800" dirty="0">
              <a:latin typeface="Courier New" panose="02070309020205020404" pitchFamily="49" charset="0"/>
              <a:cs typeface="Courier New" panose="02070309020205020404" pitchFamily="49" charset="0"/>
            </a:endParaRPr>
          </a:p>
          <a:p>
            <a:pPr marL="0" indent="0">
              <a:spcBef>
                <a:spcPts val="0"/>
              </a:spcBef>
              <a:buNone/>
            </a:pPr>
            <a:r>
              <a:rPr lang="en-US" sz="1800" dirty="0" err="1">
                <a:latin typeface="Courier New" panose="02070309020205020404" pitchFamily="49" charset="0"/>
                <a:cs typeface="Courier New" panose="02070309020205020404" pitchFamily="49" charset="0"/>
              </a:rPr>
              <a:t>JOB_Self</a:t>
            </a:r>
            <a:r>
              <a:rPr lang="en-US" sz="1800" dirty="0">
                <a:latin typeface="Courier New" panose="02070309020205020404" pitchFamily="49" charset="0"/>
                <a:cs typeface="Courier New" panose="02070309020205020404" pitchFamily="49" charset="0"/>
              </a:rPr>
              <a:t>           0.0106   7.27e+05   1.46e-08      1.000   -1.42e+06    </a:t>
            </a:r>
            <a:r>
              <a:rPr lang="en-US" sz="1800" dirty="0" err="1">
                <a:latin typeface="Courier New" panose="02070309020205020404" pitchFamily="49" charset="0"/>
                <a:cs typeface="Courier New" panose="02070309020205020404" pitchFamily="49" charset="0"/>
              </a:rPr>
              <a:t>1.42e+06</a:t>
            </a:r>
            <a:endParaRPr lang="en-US" sz="1800" dirty="0">
              <a:latin typeface="Courier New" panose="02070309020205020404" pitchFamily="49" charset="0"/>
              <a:cs typeface="Courier New" panose="02070309020205020404" pitchFamily="49" charset="0"/>
            </a:endParaRPr>
          </a:p>
          <a:p>
            <a:pPr marL="0" indent="0">
              <a:spcBef>
                <a:spcPts val="0"/>
              </a:spcBef>
              <a:buNone/>
            </a:pPr>
            <a:r>
              <a:rPr lang="en-US" sz="1800" dirty="0">
                <a:latin typeface="Courier New" panose="02070309020205020404" pitchFamily="49" charset="0"/>
                <a:cs typeface="Courier New" panose="02070309020205020404" pitchFamily="49" charset="0"/>
              </a:rPr>
              <a:t>DEROG              0.6917      0.049     14.167      0.000       0.596       0.787</a:t>
            </a:r>
          </a:p>
          <a:p>
            <a:pPr marL="0" indent="0">
              <a:spcBef>
                <a:spcPts val="0"/>
              </a:spcBef>
              <a:buNone/>
            </a:pPr>
            <a:r>
              <a:rPr lang="en-US" sz="1800" dirty="0">
                <a:latin typeface="Courier New" panose="02070309020205020404" pitchFamily="49" charset="0"/>
                <a:cs typeface="Courier New" panose="02070309020205020404" pitchFamily="49" charset="0"/>
              </a:rPr>
              <a:t>==================================================================================</a:t>
            </a:r>
          </a:p>
          <a:p>
            <a:pPr marL="0" indent="0">
              <a:spcBef>
                <a:spcPts val="0"/>
              </a:spcBef>
              <a:buNone/>
            </a:pPr>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8" name="Rectangle 7">
            <a:extLst>
              <a:ext uri="{FF2B5EF4-FFF2-40B4-BE49-F238E27FC236}">
                <a16:creationId xmlns:a16="http://schemas.microsoft.com/office/drawing/2014/main" id="{113FA10A-906F-4648-A78C-4BBBB4F42AF8}"/>
              </a:ext>
            </a:extLst>
          </p:cNvPr>
          <p:cNvSpPr/>
          <p:nvPr/>
        </p:nvSpPr>
        <p:spPr>
          <a:xfrm>
            <a:off x="7763069" y="3074227"/>
            <a:ext cx="3512976" cy="1572418"/>
          </a:xfrm>
          <a:prstGeom prst="rect">
            <a:avLst/>
          </a:prstGeom>
          <a:solidFill>
            <a:schemeClr val="bg1"/>
          </a:solidFill>
          <a:ln w="12700">
            <a:solidFill>
              <a:schemeClr val="tx1"/>
            </a:solidFill>
          </a:ln>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(A) The complete separation</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(B) The quasi-complete separation</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(C) The iteration did not converge</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(D) Nothing unusual has happened </a:t>
            </a:r>
          </a:p>
        </p:txBody>
      </p:sp>
      <p:sp>
        <p:nvSpPr>
          <p:cNvPr id="9" name="Rectangle 8">
            <a:extLst>
              <a:ext uri="{FF2B5EF4-FFF2-40B4-BE49-F238E27FC236}">
                <a16:creationId xmlns:a16="http://schemas.microsoft.com/office/drawing/2014/main" id="{2FE26C60-5501-45D9-8C69-5C56D6CD6F14}"/>
              </a:ext>
            </a:extLst>
          </p:cNvPr>
          <p:cNvSpPr/>
          <p:nvPr/>
        </p:nvSpPr>
        <p:spPr>
          <a:xfrm>
            <a:off x="838200" y="4989291"/>
            <a:ext cx="10434734" cy="1015663"/>
          </a:xfrm>
          <a:prstGeom prst="rect">
            <a:avLst/>
          </a:prstGeom>
          <a:solidFill>
            <a:schemeClr val="bg1"/>
          </a:solidFill>
        </p:spPr>
        <p:txBody>
          <a:bodyPr wrap="square">
            <a:spAutoFit/>
          </a:bodyPr>
          <a:lstStyle/>
          <a:p>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First, something unusual has happened.  The iteration did converge, so it is not C.  Since the log-likelihood value is not zero, we can rule out the complete separation phenomenon.  Finally, the correct answer is B.</a:t>
            </a:r>
            <a:endParaRPr lang="en-US" sz="2000" dirty="0"/>
          </a:p>
        </p:txBody>
      </p:sp>
    </p:spTree>
    <p:extLst>
      <p:ext uri="{BB962C8B-B14F-4D97-AF65-F5344CB8AC3E}">
        <p14:creationId xmlns:p14="http://schemas.microsoft.com/office/powerpoint/2010/main" val="242523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Recap</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sp>
        <p:nvSpPr>
          <p:cNvPr id="3" name="Content Placeholder 2">
            <a:extLst>
              <a:ext uri="{FF2B5EF4-FFF2-40B4-BE49-F238E27FC236}">
                <a16:creationId xmlns:a16="http://schemas.microsoft.com/office/drawing/2014/main" id="{F51A4624-97DB-48CE-987C-88FF5162CD30}"/>
              </a:ext>
            </a:extLst>
          </p:cNvPr>
          <p:cNvSpPr>
            <a:spLocks noGrp="1"/>
          </p:cNvSpPr>
          <p:nvPr>
            <p:ph idx="1"/>
          </p:nvPr>
        </p:nvSpPr>
        <p:spPr>
          <a:xfrm>
            <a:off x="838200" y="1825625"/>
            <a:ext cx="10515600" cy="4351338"/>
          </a:xfrm>
        </p:spPr>
        <p:txBody>
          <a:bodyPr/>
          <a:lstStyle/>
          <a:p>
            <a:r>
              <a:rPr lang="en-US" dirty="0"/>
              <a:t>43 out of 46 students submitted the test</a:t>
            </a:r>
          </a:p>
          <a:p>
            <a:r>
              <a:rPr lang="en-US" dirty="0"/>
              <a:t>Each student’s submission will be reviewed to determine whether partial credit should be given.</a:t>
            </a:r>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717760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Feature Selection in Model Building</a:t>
            </a:r>
          </a:p>
        </p:txBody>
      </p:sp>
      <p:graphicFrame>
        <p:nvGraphicFramePr>
          <p:cNvPr id="4" name="Content Placeholder 3">
            <a:extLst>
              <a:ext uri="{FF2B5EF4-FFF2-40B4-BE49-F238E27FC236}">
                <a16:creationId xmlns:a16="http://schemas.microsoft.com/office/drawing/2014/main" id="{57954398-399C-4834-A406-5DB7AF9C9429}"/>
              </a:ext>
            </a:extLst>
          </p:cNvPr>
          <p:cNvGraphicFramePr>
            <a:graphicFrameLocks noGrp="1"/>
          </p:cNvGraphicFramePr>
          <p:nvPr>
            <p:ph idx="1"/>
            <p:extLst>
              <p:ext uri="{D42A27DB-BD31-4B8C-83A1-F6EECF244321}">
                <p14:modId xmlns:p14="http://schemas.microsoft.com/office/powerpoint/2010/main" val="21523687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sp>
        <p:nvSpPr>
          <p:cNvPr id="3" name="Footer Placeholder 2">
            <a:extLst>
              <a:ext uri="{FF2B5EF4-FFF2-40B4-BE49-F238E27FC236}">
                <a16:creationId xmlns:a16="http://schemas.microsoft.com/office/drawing/2014/main" id="{3411EC5C-E48B-4F2C-9BA4-7BC695A62CD4}"/>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4035899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Why Select Feature in Model Building?</a:t>
            </a:r>
          </a:p>
        </p:txBody>
      </p:sp>
      <p:graphicFrame>
        <p:nvGraphicFramePr>
          <p:cNvPr id="5" name="Content Placeholder 4">
            <a:extLst>
              <a:ext uri="{FF2B5EF4-FFF2-40B4-BE49-F238E27FC236}">
                <a16:creationId xmlns:a16="http://schemas.microsoft.com/office/drawing/2014/main" id="{549B4CA2-CC5B-4BCD-BCFC-73D6B696F1A0}"/>
              </a:ext>
            </a:extLst>
          </p:cNvPr>
          <p:cNvGraphicFramePr>
            <a:graphicFrameLocks noGrp="1"/>
          </p:cNvGraphicFramePr>
          <p:nvPr>
            <p:ph idx="1"/>
            <p:extLst>
              <p:ext uri="{D42A27DB-BD31-4B8C-83A1-F6EECF244321}">
                <p14:modId xmlns:p14="http://schemas.microsoft.com/office/powerpoint/2010/main" val="11983950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p:sp>
        <p:nvSpPr>
          <p:cNvPr id="3" name="Footer Placeholder 2">
            <a:extLst>
              <a:ext uri="{FF2B5EF4-FFF2-40B4-BE49-F238E27FC236}">
                <a16:creationId xmlns:a16="http://schemas.microsoft.com/office/drawing/2014/main" id="{82739E95-293F-410D-8547-F94881C60542}"/>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995258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Avoid These Features</a:t>
            </a:r>
            <a:br>
              <a:rPr lang="en-US" b="1" dirty="0">
                <a:solidFill>
                  <a:schemeClr val="bg1"/>
                </a:solidFill>
              </a:rPr>
            </a:br>
            <a:r>
              <a:rPr lang="en-US" sz="2400" b="1" dirty="0">
                <a:solidFill>
                  <a:schemeClr val="bg1"/>
                </a:solidFill>
              </a:rPr>
              <a:t>(At least, seek an opinion before using them)</a:t>
            </a:r>
          </a:p>
        </p:txBody>
      </p:sp>
      <p:graphicFrame>
        <p:nvGraphicFramePr>
          <p:cNvPr id="4" name="Content Placeholder 3">
            <a:extLst>
              <a:ext uri="{FF2B5EF4-FFF2-40B4-BE49-F238E27FC236}">
                <a16:creationId xmlns:a16="http://schemas.microsoft.com/office/drawing/2014/main" id="{771F9187-8630-4AB2-A909-E12CAB05BAFE}"/>
              </a:ext>
            </a:extLst>
          </p:cNvPr>
          <p:cNvGraphicFramePr>
            <a:graphicFrameLocks noGrp="1"/>
          </p:cNvGraphicFramePr>
          <p:nvPr>
            <p:ph idx="1"/>
            <p:extLst>
              <p:ext uri="{D42A27DB-BD31-4B8C-83A1-F6EECF244321}">
                <p14:modId xmlns:p14="http://schemas.microsoft.com/office/powerpoint/2010/main" val="9013248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p:sp>
        <p:nvSpPr>
          <p:cNvPr id="3" name="Footer Placeholder 2">
            <a:extLst>
              <a:ext uri="{FF2B5EF4-FFF2-40B4-BE49-F238E27FC236}">
                <a16:creationId xmlns:a16="http://schemas.microsoft.com/office/drawing/2014/main" id="{239405C0-B209-4C8C-8674-B66141BE1D02}"/>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942134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1A134E-1C80-42BD-B69B-2904215AC3CF}"/>
              </a:ext>
            </a:extLst>
          </p:cNvPr>
          <p:cNvSpPr>
            <a:spLocks noGrp="1"/>
          </p:cNvSpPr>
          <p:nvPr>
            <p:ph type="sldNum" sz="quarter" idx="12"/>
          </p:nvPr>
        </p:nvSpPr>
        <p:spPr/>
        <p:txBody>
          <a:bodyPr/>
          <a:lstStyle/>
          <a:p>
            <a:fld id="{1C20BA80-1909-427C-B3BD-3DD8AEAFD5BE}" type="slidenum">
              <a:rPr lang="en-US" smtClean="0"/>
              <a:pPr/>
              <a:t>34</a:t>
            </a:fld>
            <a:endParaRPr lang="en-US" dirty="0"/>
          </a:p>
        </p:txBody>
      </p:sp>
      <p:sp>
        <p:nvSpPr>
          <p:cNvPr id="5" name="Title 1">
            <a:extLst>
              <a:ext uri="{FF2B5EF4-FFF2-40B4-BE49-F238E27FC236}">
                <a16:creationId xmlns:a16="http://schemas.microsoft.com/office/drawing/2014/main" id="{D88491B0-2E07-4EF1-948E-9FCD59DA41C2}"/>
              </a:ext>
            </a:extLst>
          </p:cNvPr>
          <p:cNvSpPr>
            <a:spLocks noGrp="1"/>
          </p:cNvSpPr>
          <p:nvPr>
            <p:ph type="title"/>
          </p:nvPr>
        </p:nvSpPr>
        <p:spPr>
          <a:xfrm>
            <a:off x="838200" y="365125"/>
            <a:ext cx="10515600" cy="1325563"/>
          </a:xfrm>
        </p:spPr>
        <p:txBody>
          <a:bodyPr/>
          <a:lstStyle/>
          <a:p>
            <a:r>
              <a:rPr lang="en-US" b="1" dirty="0">
                <a:solidFill>
                  <a:schemeClr val="bg1"/>
                </a:solidFill>
              </a:rPr>
              <a:t>Use These Features At Your Own Risk</a:t>
            </a:r>
          </a:p>
        </p:txBody>
      </p:sp>
      <p:graphicFrame>
        <p:nvGraphicFramePr>
          <p:cNvPr id="3" name="Content Placeholder 2">
            <a:extLst>
              <a:ext uri="{FF2B5EF4-FFF2-40B4-BE49-F238E27FC236}">
                <a16:creationId xmlns:a16="http://schemas.microsoft.com/office/drawing/2014/main" id="{149FEA8D-8A8C-41EF-84EE-FC22F6F06CFD}"/>
              </a:ext>
            </a:extLst>
          </p:cNvPr>
          <p:cNvGraphicFramePr>
            <a:graphicFrameLocks noGrp="1"/>
          </p:cNvGraphicFramePr>
          <p:nvPr>
            <p:ph idx="1"/>
            <p:extLst>
              <p:ext uri="{D42A27DB-BD31-4B8C-83A1-F6EECF244321}">
                <p14:modId xmlns:p14="http://schemas.microsoft.com/office/powerpoint/2010/main" val="255462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5C70F4C1-9B76-4477-8B99-EF859074D2B3}"/>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583442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Required Feature Inclusion</a:t>
            </a:r>
          </a:p>
        </p:txBody>
      </p:sp>
      <p:graphicFrame>
        <p:nvGraphicFramePr>
          <p:cNvPr id="5" name="Content Placeholder 4">
            <a:extLst>
              <a:ext uri="{FF2B5EF4-FFF2-40B4-BE49-F238E27FC236}">
                <a16:creationId xmlns:a16="http://schemas.microsoft.com/office/drawing/2014/main" id="{9B471ECA-D9CD-4298-8A8D-3FA9F9BD1E3A}"/>
              </a:ext>
            </a:extLst>
          </p:cNvPr>
          <p:cNvGraphicFramePr>
            <a:graphicFrameLocks noGrp="1"/>
          </p:cNvGraphicFramePr>
          <p:nvPr>
            <p:ph idx="1"/>
            <p:extLst>
              <p:ext uri="{D42A27DB-BD31-4B8C-83A1-F6EECF244321}">
                <p14:modId xmlns:p14="http://schemas.microsoft.com/office/powerpoint/2010/main" val="2875239448"/>
              </p:ext>
            </p:extLst>
          </p:nvPr>
        </p:nvGraphicFramePr>
        <p:xfrm>
          <a:off x="4679181" y="2035315"/>
          <a:ext cx="655822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p:pic>
        <p:nvPicPr>
          <p:cNvPr id="1026" name="Picture 2" descr="Image result for do this">
            <a:extLst>
              <a:ext uri="{FF2B5EF4-FFF2-40B4-BE49-F238E27FC236}">
                <a16:creationId xmlns:a16="http://schemas.microsoft.com/office/drawing/2014/main" id="{630EE4BC-3B60-4640-9B78-0750F3BA1B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381" y="2466165"/>
            <a:ext cx="4114800" cy="251677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BEE5DFD-7C27-4E51-87AE-12EA5F323208}"/>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441969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Need to Identify Helpful Features</a:t>
            </a:r>
          </a:p>
        </p:txBody>
      </p:sp>
      <p:graphicFrame>
        <p:nvGraphicFramePr>
          <p:cNvPr id="4" name="Content Placeholder 3">
            <a:extLst>
              <a:ext uri="{FF2B5EF4-FFF2-40B4-BE49-F238E27FC236}">
                <a16:creationId xmlns:a16="http://schemas.microsoft.com/office/drawing/2014/main" id="{656321C5-17A7-4FD5-9508-BE12F5A1D9A4}"/>
              </a:ext>
            </a:extLst>
          </p:cNvPr>
          <p:cNvGraphicFramePr>
            <a:graphicFrameLocks noGrp="1"/>
          </p:cNvGraphicFramePr>
          <p:nvPr>
            <p:ph idx="1"/>
            <p:extLst>
              <p:ext uri="{D42A27DB-BD31-4B8C-83A1-F6EECF244321}">
                <p14:modId xmlns:p14="http://schemas.microsoft.com/office/powerpoint/2010/main" val="14588159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p:sp>
        <p:nvSpPr>
          <p:cNvPr id="3" name="Footer Placeholder 2">
            <a:extLst>
              <a:ext uri="{FF2B5EF4-FFF2-40B4-BE49-F238E27FC236}">
                <a16:creationId xmlns:a16="http://schemas.microsoft.com/office/drawing/2014/main" id="{4F12DC7F-E8F3-4E54-A78F-E52A1890FBE0}"/>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582908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Identify the Helpful Features</a:t>
            </a:r>
          </a:p>
        </p:txBody>
      </p:sp>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p:graphicFrame>
        <p:nvGraphicFramePr>
          <p:cNvPr id="9" name="Content Placeholder 8">
            <a:extLst>
              <a:ext uri="{FF2B5EF4-FFF2-40B4-BE49-F238E27FC236}">
                <a16:creationId xmlns:a16="http://schemas.microsoft.com/office/drawing/2014/main" id="{9690B413-93BC-44EE-A8D0-C098A6F0FBCC}"/>
              </a:ext>
            </a:extLst>
          </p:cNvPr>
          <p:cNvGraphicFramePr>
            <a:graphicFrameLocks noGrp="1"/>
          </p:cNvGraphicFramePr>
          <p:nvPr>
            <p:ph idx="1"/>
            <p:extLst>
              <p:ext uri="{D42A27DB-BD31-4B8C-83A1-F6EECF244321}">
                <p14:modId xmlns:p14="http://schemas.microsoft.com/office/powerpoint/2010/main" val="548024883"/>
              </p:ext>
            </p:extLst>
          </p:nvPr>
        </p:nvGraphicFramePr>
        <p:xfrm>
          <a:off x="838200" y="1825625"/>
          <a:ext cx="10515600" cy="3249612"/>
        </p:xfrm>
        <a:graphic>
          <a:graphicData uri="http://schemas.openxmlformats.org/drawingml/2006/table">
            <a:tbl>
              <a:tblPr firstRow="1" firstCol="1" bandRow="1">
                <a:tableStyleId>{7DF18680-E054-41AD-8BC1-D1AEF772440D}</a:tableStyleId>
              </a:tblPr>
              <a:tblGrid>
                <a:gridCol w="2628900">
                  <a:extLst>
                    <a:ext uri="{9D8B030D-6E8A-4147-A177-3AD203B41FA5}">
                      <a16:colId xmlns:a16="http://schemas.microsoft.com/office/drawing/2014/main" val="2226420398"/>
                    </a:ext>
                  </a:extLst>
                </a:gridCol>
                <a:gridCol w="2628900">
                  <a:extLst>
                    <a:ext uri="{9D8B030D-6E8A-4147-A177-3AD203B41FA5}">
                      <a16:colId xmlns:a16="http://schemas.microsoft.com/office/drawing/2014/main" val="251407636"/>
                    </a:ext>
                  </a:extLst>
                </a:gridCol>
                <a:gridCol w="2628900">
                  <a:extLst>
                    <a:ext uri="{9D8B030D-6E8A-4147-A177-3AD203B41FA5}">
                      <a16:colId xmlns:a16="http://schemas.microsoft.com/office/drawing/2014/main" val="168871501"/>
                    </a:ext>
                  </a:extLst>
                </a:gridCol>
                <a:gridCol w="2628900">
                  <a:extLst>
                    <a:ext uri="{9D8B030D-6E8A-4147-A177-3AD203B41FA5}">
                      <a16:colId xmlns:a16="http://schemas.microsoft.com/office/drawing/2014/main" val="3297049470"/>
                    </a:ext>
                  </a:extLst>
                </a:gridCol>
              </a:tblGrid>
              <a:tr h="812403">
                <a:tc rowSpan="2" gridSpan="2">
                  <a:txBody>
                    <a:bodyPr/>
                    <a:lstStyle/>
                    <a:p>
                      <a:pPr algn="ctr"/>
                      <a:r>
                        <a:rPr lang="en-US" sz="2800" dirty="0"/>
                        <a:t>Appropriate</a:t>
                      </a:r>
                      <a:br>
                        <a:rPr lang="en-US" sz="2800" dirty="0"/>
                      </a:br>
                      <a:r>
                        <a:rPr lang="en-US" sz="2800" dirty="0"/>
                        <a:t>Statistical Test</a:t>
                      </a:r>
                    </a:p>
                  </a:txBody>
                  <a:tcPr anchor="ctr">
                    <a:solidFill>
                      <a:schemeClr val="accent1"/>
                    </a:solidFill>
                  </a:tcPr>
                </a:tc>
                <a:tc rowSpan="2" hMerge="1">
                  <a:txBody>
                    <a:bodyPr/>
                    <a:lstStyle/>
                    <a:p>
                      <a:endParaRPr lang="en-US"/>
                    </a:p>
                  </a:txBody>
                  <a:tcPr/>
                </a:tc>
                <a:tc gridSpan="2">
                  <a:txBody>
                    <a:bodyPr/>
                    <a:lstStyle/>
                    <a:p>
                      <a:pPr algn="ctr"/>
                      <a:r>
                        <a:rPr lang="en-US" sz="2800" dirty="0"/>
                        <a:t>Target Variable</a:t>
                      </a:r>
                    </a:p>
                  </a:txBody>
                  <a:tcPr anchor="ctr"/>
                </a:tc>
                <a:tc hMerge="1">
                  <a:txBody>
                    <a:bodyPr/>
                    <a:lstStyle/>
                    <a:p>
                      <a:endParaRPr lang="en-US" dirty="0"/>
                    </a:p>
                  </a:txBody>
                  <a:tcPr/>
                </a:tc>
                <a:extLst>
                  <a:ext uri="{0D108BD9-81ED-4DB2-BD59-A6C34878D82A}">
                    <a16:rowId xmlns:a16="http://schemas.microsoft.com/office/drawing/2014/main" val="2269594273"/>
                  </a:ext>
                </a:extLst>
              </a:tr>
              <a:tr h="812403">
                <a:tc gridSpan="2" vMerge="1">
                  <a:txBody>
                    <a:bodyPr/>
                    <a:lstStyle/>
                    <a:p>
                      <a:endParaRPr lang="en-US" dirty="0"/>
                    </a:p>
                  </a:txBody>
                  <a:tcPr/>
                </a:tc>
                <a:tc hMerge="1" vMerge="1">
                  <a:txBody>
                    <a:bodyPr/>
                    <a:lstStyle/>
                    <a:p>
                      <a:endParaRPr lang="en-US" dirty="0"/>
                    </a:p>
                  </a:txBody>
                  <a:tcPr/>
                </a:tc>
                <a:tc>
                  <a:txBody>
                    <a:bodyPr/>
                    <a:lstStyle/>
                    <a:p>
                      <a:pPr algn="ctr"/>
                      <a:r>
                        <a:rPr lang="en-US" sz="2800" dirty="0"/>
                        <a:t>Categorical</a:t>
                      </a:r>
                    </a:p>
                  </a:txBody>
                  <a:tcPr anchor="ctr"/>
                </a:tc>
                <a:tc>
                  <a:txBody>
                    <a:bodyPr/>
                    <a:lstStyle/>
                    <a:p>
                      <a:pPr algn="ctr"/>
                      <a:r>
                        <a:rPr lang="en-US" sz="2800" dirty="0"/>
                        <a:t>Interval</a:t>
                      </a:r>
                    </a:p>
                  </a:txBody>
                  <a:tcPr anchor="ctr"/>
                </a:tc>
                <a:extLst>
                  <a:ext uri="{0D108BD9-81ED-4DB2-BD59-A6C34878D82A}">
                    <a16:rowId xmlns:a16="http://schemas.microsoft.com/office/drawing/2014/main" val="212121205"/>
                  </a:ext>
                </a:extLst>
              </a:tr>
              <a:tr h="812403">
                <a:tc rowSpan="2">
                  <a:txBody>
                    <a:bodyPr/>
                    <a:lstStyle/>
                    <a:p>
                      <a:pPr algn="ctr"/>
                      <a:r>
                        <a:rPr lang="en-US" sz="2800" dirty="0"/>
                        <a:t>Input Feature</a:t>
                      </a:r>
                    </a:p>
                  </a:txBody>
                  <a:tcPr anchor="ctr"/>
                </a:tc>
                <a:tc>
                  <a:txBody>
                    <a:bodyPr/>
                    <a:lstStyle/>
                    <a:p>
                      <a:r>
                        <a:rPr lang="en-US" sz="2800" dirty="0"/>
                        <a:t>Categorical</a:t>
                      </a:r>
                    </a:p>
                  </a:txBody>
                  <a:tcPr anchor="ctr"/>
                </a:tc>
                <a:tc>
                  <a:txBody>
                    <a:bodyPr/>
                    <a:lstStyle/>
                    <a:p>
                      <a:pPr algn="ctr"/>
                      <a:r>
                        <a:rPr lang="en-US" sz="2800" dirty="0"/>
                        <a:t>Chi-square</a:t>
                      </a:r>
                    </a:p>
                  </a:txBody>
                  <a:tcPr anchor="ctr"/>
                </a:tc>
                <a:tc>
                  <a:txBody>
                    <a:bodyPr/>
                    <a:lstStyle/>
                    <a:p>
                      <a:pPr algn="ctr"/>
                      <a:r>
                        <a:rPr lang="en-US" sz="2800" dirty="0"/>
                        <a:t>ANOVA </a:t>
                      </a:r>
                    </a:p>
                  </a:txBody>
                  <a:tcPr anchor="ctr"/>
                </a:tc>
                <a:extLst>
                  <a:ext uri="{0D108BD9-81ED-4DB2-BD59-A6C34878D82A}">
                    <a16:rowId xmlns:a16="http://schemas.microsoft.com/office/drawing/2014/main" val="1000185058"/>
                  </a:ext>
                </a:extLst>
              </a:tr>
              <a:tr h="812403">
                <a:tc vMerge="1">
                  <a:txBody>
                    <a:bodyPr/>
                    <a:lstStyle/>
                    <a:p>
                      <a:endParaRPr lang="en-US" dirty="0"/>
                    </a:p>
                  </a:txBody>
                  <a:tcPr/>
                </a:tc>
                <a:tc>
                  <a:txBody>
                    <a:bodyPr/>
                    <a:lstStyle/>
                    <a:p>
                      <a:r>
                        <a:rPr lang="en-US" sz="2800" dirty="0"/>
                        <a:t>Interval</a:t>
                      </a:r>
                    </a:p>
                  </a:txBody>
                  <a:tcPr anchor="ctr"/>
                </a:tc>
                <a:tc>
                  <a:txBody>
                    <a:bodyPr/>
                    <a:lstStyle/>
                    <a:p>
                      <a:pPr algn="ctr"/>
                      <a:r>
                        <a:rPr lang="en-US" sz="2800" dirty="0"/>
                        <a:t>Deviance</a:t>
                      </a:r>
                    </a:p>
                  </a:txBody>
                  <a:tcPr anchor="ctr"/>
                </a:tc>
                <a:tc>
                  <a:txBody>
                    <a:bodyPr/>
                    <a:lstStyle/>
                    <a:p>
                      <a:pPr algn="ctr"/>
                      <a:r>
                        <a:rPr lang="en-US" sz="2800" dirty="0"/>
                        <a:t>Regression</a:t>
                      </a:r>
                    </a:p>
                  </a:txBody>
                  <a:tcPr anchor="ctr"/>
                </a:tc>
                <a:extLst>
                  <a:ext uri="{0D108BD9-81ED-4DB2-BD59-A6C34878D82A}">
                    <a16:rowId xmlns:a16="http://schemas.microsoft.com/office/drawing/2014/main" val="403050251"/>
                  </a:ext>
                </a:extLst>
              </a:tr>
            </a:tbl>
          </a:graphicData>
        </a:graphic>
      </p:graphicFrame>
      <p:graphicFrame>
        <p:nvGraphicFramePr>
          <p:cNvPr id="11" name="Table 10">
            <a:extLst>
              <a:ext uri="{FF2B5EF4-FFF2-40B4-BE49-F238E27FC236}">
                <a16:creationId xmlns:a16="http://schemas.microsoft.com/office/drawing/2014/main" id="{1AF6A8E4-B3BD-4A93-9A14-CFB27CC79775}"/>
              </a:ext>
            </a:extLst>
          </p:cNvPr>
          <p:cNvGraphicFramePr>
            <a:graphicFrameLocks noGrp="1"/>
          </p:cNvGraphicFramePr>
          <p:nvPr>
            <p:extLst>
              <p:ext uri="{D42A27DB-BD31-4B8C-83A1-F6EECF244321}">
                <p14:modId xmlns:p14="http://schemas.microsoft.com/office/powerpoint/2010/main" val="1645244917"/>
              </p:ext>
            </p:extLst>
          </p:nvPr>
        </p:nvGraphicFramePr>
        <p:xfrm>
          <a:off x="11358390" y="3283027"/>
          <a:ext cx="208280" cy="365760"/>
        </p:xfrm>
        <a:graphic>
          <a:graphicData uri="http://schemas.openxmlformats.org/drawingml/2006/table">
            <a:tbl>
              <a:tblPr/>
              <a:tblGrid>
                <a:gridCol w="208280">
                  <a:extLst>
                    <a:ext uri="{9D8B030D-6E8A-4147-A177-3AD203B41FA5}">
                      <a16:colId xmlns:a16="http://schemas.microsoft.com/office/drawing/2014/main" val="2154648946"/>
                    </a:ext>
                  </a:extLst>
                </a:gridCol>
              </a:tblGrid>
              <a:tr h="165253">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91435670"/>
                  </a:ext>
                </a:extLst>
              </a:tr>
            </a:tbl>
          </a:graphicData>
        </a:graphic>
      </p:graphicFrame>
      <p:sp>
        <p:nvSpPr>
          <p:cNvPr id="3" name="Footer Placeholder 2">
            <a:extLst>
              <a:ext uri="{FF2B5EF4-FFF2-40B4-BE49-F238E27FC236}">
                <a16:creationId xmlns:a16="http://schemas.microsoft.com/office/drawing/2014/main" id="{DE4479A5-8874-426B-A273-D6F828AC61FB}"/>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554484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Chi-square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categorical target variable </a:t>
                </a:r>
                <a14:m>
                  <m:oMath xmlns:m="http://schemas.openxmlformats.org/officeDocument/2006/math">
                    <m:r>
                      <a:rPr lang="en-US" b="0" i="1" smtClean="0">
                        <a:latin typeface="Cambria Math" panose="02040503050406030204" pitchFamily="18" charset="0"/>
                      </a:rPr>
                      <m:t>𝑌</m:t>
                    </m:r>
                  </m:oMath>
                </a14:m>
                <a:r>
                  <a:rPr lang="en-US" dirty="0"/>
                  <a:t> has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&gt;1</m:t>
                    </m:r>
                  </m:oMath>
                </a14:m>
                <a:r>
                  <a:rPr lang="en-US" dirty="0"/>
                  <a:t> categories</a:t>
                </a:r>
              </a:p>
              <a:p>
                <a:r>
                  <a:rPr lang="en-US" dirty="0"/>
                  <a:t>Suppose the categorical feature </a:t>
                </a:r>
                <a14:m>
                  <m:oMath xmlns:m="http://schemas.openxmlformats.org/officeDocument/2006/math">
                    <m:r>
                      <a:rPr lang="en-US" b="0" i="1" smtClean="0">
                        <a:latin typeface="Cambria Math" panose="02040503050406030204" pitchFamily="18" charset="0"/>
                      </a:rPr>
                      <m:t>𝑋</m:t>
                    </m:r>
                  </m:oMath>
                </a14:m>
                <a:r>
                  <a:rPr lang="en-US" dirty="0"/>
                  <a:t> has </a:t>
                </a:r>
                <a14:m>
                  <m:oMath xmlns:m="http://schemas.openxmlformats.org/officeDocument/2006/math">
                    <m:r>
                      <a:rPr lang="en-US" i="1">
                        <a:latin typeface="Cambria Math" panose="02040503050406030204" pitchFamily="18" charset="0"/>
                      </a:rPr>
                      <m:t>𝐿</m:t>
                    </m:r>
                    <m:r>
                      <a:rPr lang="en-US" b="0" i="1" smtClean="0">
                        <a:latin typeface="Cambria Math" panose="02040503050406030204" pitchFamily="18" charset="0"/>
                      </a:rPr>
                      <m:t>&gt;1</m:t>
                    </m:r>
                  </m:oMath>
                </a14:m>
                <a:r>
                  <a:rPr lang="en-US" dirty="0"/>
                  <a:t> categories</a:t>
                </a:r>
              </a:p>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m:t>
                    </m:r>
                    <m:r>
                      <a:rPr lang="en-US" b="0" i="1" smtClean="0">
                        <a:latin typeface="Cambria Math" panose="02040503050406030204" pitchFamily="18" charset="0"/>
                      </a:rPr>
                      <m:t>𝐿</m:t>
                    </m:r>
                  </m:oMath>
                </a14:m>
                <a:r>
                  <a:rPr lang="en-US" dirty="0"/>
                  <a:t> and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be the number of observations in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m:rPr>
                            <m:sty m:val="p"/>
                          </m:rPr>
                          <a:rPr lang="en-US" b="0" i="0" smtClean="0">
                            <a:latin typeface="Cambria Math" panose="02040503050406030204" pitchFamily="18" charset="0"/>
                          </a:rPr>
                          <m:t>th</m:t>
                        </m:r>
                      </m:sup>
                    </m:sSup>
                  </m:oMath>
                </a14:m>
                <a:r>
                  <a:rPr lang="en-US" dirty="0"/>
                  <a:t> category of the feature and the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𝑗</m:t>
                        </m:r>
                      </m:e>
                      <m:sup>
                        <m:r>
                          <m:rPr>
                            <m:sty m:val="p"/>
                          </m:rPr>
                          <a:rPr lang="en-US">
                            <a:latin typeface="Cambria Math" panose="02040503050406030204" pitchFamily="18" charset="0"/>
                          </a:rPr>
                          <m:t>th</m:t>
                        </m:r>
                      </m:sup>
                    </m:sSup>
                  </m:oMath>
                </a14:m>
                <a:r>
                  <a:rPr lang="en-US" dirty="0"/>
                  <a:t> category of the target.</a:t>
                </a:r>
              </a:p>
              <a:p>
                <a:r>
                  <a:rPr lang="en-US" dirty="0"/>
                  <a:t>The marginal counts are:</a:t>
                </a:r>
              </a:p>
              <a:p>
                <a:pPr lvl="1"/>
                <a:r>
                  <a:rPr lang="en-US" dirty="0"/>
                  <a:t>Across Column: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e>
                    </m:nary>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 </m:t>
                    </m:r>
                    <m:r>
                      <a:rPr lang="en-US" i="1">
                        <a:latin typeface="Cambria Math" panose="02040503050406030204" pitchFamily="18" charset="0"/>
                      </a:rPr>
                      <m:t>𝐿</m:t>
                    </m:r>
                  </m:oMath>
                </a14:m>
                <a:r>
                  <a:rPr lang="en-US" dirty="0"/>
                  <a:t> </a:t>
                </a:r>
              </a:p>
              <a:p>
                <a:pPr lvl="1"/>
                <a:r>
                  <a:rPr lang="en-US" dirty="0"/>
                  <a:t>Across Row: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𝐿</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e>
                    </m:nary>
                  </m:oMath>
                </a14:m>
                <a:r>
                  <a:rPr lang="en-US" dirty="0"/>
                  <a:t>, </a:t>
                </a:r>
                <a14:m>
                  <m:oMath xmlns:m="http://schemas.openxmlformats.org/officeDocument/2006/math">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𝐾</m:t>
                    </m:r>
                  </m:oMath>
                </a14:m>
                <a:r>
                  <a:rPr lang="en-US" dirty="0"/>
                  <a:t> </a:t>
                </a:r>
              </a:p>
              <a:p>
                <a:pPr lvl="1"/>
                <a:r>
                  <a:rPr lang="en-US" dirty="0"/>
                  <a:t>Across Cell: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m:t>
                        </m:r>
                        <m:r>
                          <a:rPr lang="en-US" i="1">
                            <a:latin typeface="Cambria Math" panose="02040503050406030204" pitchFamily="18" charset="0"/>
                          </a:rPr>
                          <m:t>+</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e>
                        </m:nary>
                      </m:e>
                    </m:nary>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27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dirty="0"/>
          </a:p>
        </p:txBody>
      </p:sp>
      <p:sp>
        <p:nvSpPr>
          <p:cNvPr id="4" name="Footer Placeholder 3">
            <a:extLst>
              <a:ext uri="{FF2B5EF4-FFF2-40B4-BE49-F238E27FC236}">
                <a16:creationId xmlns:a16="http://schemas.microsoft.com/office/drawing/2014/main" id="{91D4347B-D6A2-48A8-9B11-7CA82D2C6C9C}"/>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892122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Chi-square Test – Poisson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We assume that the counts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≥0</m:t>
                    </m:r>
                  </m:oMath>
                </a14:m>
                <a:r>
                  <a:rPr lang="en-US" dirty="0"/>
                  <a:t> follow a Poisson distribution which is characterized by a single parameter</a:t>
                </a:r>
                <a14:m>
                  <m:oMath xmlns:m="http://schemas.openxmlformats.org/officeDocument/2006/math">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r>
                      <a:rPr lang="en-US" b="0" i="1" smtClean="0">
                        <a:latin typeface="Cambria Math" panose="02040503050406030204" pitchFamily="18" charset="0"/>
                      </a:rPr>
                      <m:t>&gt;0</m:t>
                    </m:r>
                  </m:oMath>
                </a14:m>
                <a:r>
                  <a:rPr lang="en-US" dirty="0"/>
                  <a:t>.</a:t>
                </a:r>
              </a:p>
              <a:p>
                <a:r>
                  <a:rPr lang="en-US" dirty="0"/>
                  <a:t>The probability mass function is </a:t>
                </a:r>
                <a14:m>
                  <m:oMath xmlns:m="http://schemas.openxmlformats.org/officeDocument/2006/math">
                    <m:r>
                      <m:rPr>
                        <m:sty m:val="p"/>
                      </m:rPr>
                      <a:rPr lang="en-US">
                        <a:latin typeface="Cambria Math" panose="02040503050406030204" pitchFamily="18" charset="0"/>
                      </a:rPr>
                      <m:t>Pr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𝜆</m:t>
                            </m:r>
                          </m:e>
                          <m:sup>
                            <m:r>
                              <a:rPr lang="en-US" i="1">
                                <a:latin typeface="Cambria Math" panose="02040503050406030204" pitchFamily="18" charset="0"/>
                              </a:rPr>
                              <m:t>𝑥</m:t>
                            </m:r>
                          </m:sup>
                        </m:sSup>
                      </m:num>
                      <m:den>
                        <m:r>
                          <a:rPr lang="en-US" i="1">
                            <a:latin typeface="Cambria Math" panose="02040503050406030204" pitchFamily="18" charset="0"/>
                          </a:rPr>
                          <m:t>𝑥</m:t>
                        </m:r>
                        <m:r>
                          <a:rPr lang="en-US" i="1">
                            <a:latin typeface="Cambria Math" panose="02040503050406030204" pitchFamily="18" charset="0"/>
                          </a:rPr>
                          <m:t>!</m:t>
                        </m:r>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sup>
                    </m:sSup>
                  </m:oMath>
                </a14:m>
                <a:r>
                  <a:rPr lang="en-US" dirty="0"/>
                  <a:t>,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=0,1,…</m:t>
                    </m:r>
                  </m:oMath>
                </a14:m>
                <a:endParaRPr lang="en-US" dirty="0"/>
              </a:p>
              <a:p>
                <a:r>
                  <a:rPr lang="en-US" dirty="0"/>
                  <a:t>Under the Poisson distribution,</a:t>
                </a:r>
              </a:p>
              <a:p>
                <a:pPr lvl="1"/>
                <a:r>
                  <a:rPr lang="en-US" dirty="0"/>
                  <a:t>The expectation or the mean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oMath>
                </a14:m>
                <a:r>
                  <a:rPr lang="en-US" dirty="0"/>
                  <a:t> is </a:t>
                </a: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𝑖𝑗</m:t>
                        </m:r>
                      </m:sub>
                    </m:sSub>
                  </m:oMath>
                </a14:m>
                <a:r>
                  <a:rPr lang="en-US" dirty="0"/>
                  <a:t> and</a:t>
                </a:r>
              </a:p>
              <a:p>
                <a:pPr lvl="1"/>
                <a:r>
                  <a:rPr lang="en-US" dirty="0"/>
                  <a:t>The variance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oMath>
                </a14:m>
                <a:r>
                  <a:rPr lang="en-US" dirty="0"/>
                  <a:t> is </a:t>
                </a:r>
                <a14:m>
                  <m:oMath xmlns:m="http://schemas.openxmlformats.org/officeDocument/2006/math">
                    <m:r>
                      <m:rPr>
                        <m:sty m:val="p"/>
                      </m:rPr>
                      <a:rPr lang="en-US" b="0" i="0" smtClean="0">
                        <a:latin typeface="Cambria Math" panose="02040503050406030204" pitchFamily="18" charset="0"/>
                      </a:rPr>
                      <m:t>var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oMath>
                </a14:m>
                <a:r>
                  <a:rPr lang="en-US" dirty="0"/>
                  <a:t>.</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96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dirty="0"/>
          </a:p>
        </p:txBody>
      </p:sp>
      <p:sp>
        <p:nvSpPr>
          <p:cNvPr id="4" name="Footer Placeholder 3">
            <a:extLst>
              <a:ext uri="{FF2B5EF4-FFF2-40B4-BE49-F238E27FC236}">
                <a16:creationId xmlns:a16="http://schemas.microsoft.com/office/drawing/2014/main" id="{301FD8BD-1C39-44CE-A089-65E51D98DAF4}"/>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683326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2</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1A4624-97DB-48CE-987C-88FF5162CD30}"/>
                  </a:ext>
                </a:extLst>
              </p:cNvPr>
              <p:cNvSpPr>
                <a:spLocks noGrp="1"/>
              </p:cNvSpPr>
              <p:nvPr>
                <p:ph idx="1"/>
              </p:nvPr>
            </p:nvSpPr>
            <p:spPr>
              <a:xfrm>
                <a:off x="838200" y="1825625"/>
                <a:ext cx="10515600" cy="4351338"/>
              </a:xfrm>
              <a:solidFill>
                <a:schemeClr val="bg1"/>
              </a:solidFill>
            </p:spPr>
            <p:txBody>
              <a:bodyPr>
                <a:normAutofit fontScale="77500" lnSpcReduction="20000"/>
              </a:bodyPr>
              <a:lstStyle/>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Suppose we train a classification tree on a nominal target field that has five categories.  What is the highest Gini Index value that we can see in any node?</a:t>
                </a:r>
              </a:p>
              <a:p>
                <a:pPr marL="0" marR="0" indent="0">
                  <a:lnSpc>
                    <a:spcPct val="120000"/>
                  </a:lnSpc>
                  <a:spcBef>
                    <a:spcPts val="0"/>
                  </a:spcBef>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(A) 0</a:t>
                </a: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(B) 0.5</a:t>
                </a: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(C) 0.8</a:t>
                </a: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(D) 1</a:t>
                </a: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(E) 2.3219</a:t>
                </a:r>
              </a:p>
              <a:p>
                <a:pPr marL="0" marR="0" indent="0">
                  <a:lnSpc>
                    <a:spcPct val="120000"/>
                  </a:lnSpc>
                  <a:spcBef>
                    <a:spcPts val="0"/>
                  </a:spcBef>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highest possible Gini value is </a:t>
                </a:r>
                <a14:m>
                  <m:oMath xmlns:m="http://schemas.openxmlformats.org/officeDocument/2006/math">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1−</m:t>
                    </m:r>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1</m:t>
                        </m:r>
                      </m:num>
                      <m:den>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𝐾</m:t>
                        </m:r>
                      </m:den>
                    </m:f>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where </a:t>
                </a:r>
                <a14:m>
                  <m:oMath xmlns:m="http://schemas.openxmlformats.org/officeDocument/2006/math">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𝐾</m:t>
                    </m:r>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is the number of target categories.</a:t>
                </a:r>
              </a:p>
              <a:p>
                <a:pPr marL="0" indent="0">
                  <a:lnSpc>
                    <a:spcPct val="120000"/>
                  </a:lnSpc>
                  <a:spcBef>
                    <a:spcPts val="0"/>
                  </a:spcBef>
                  <a:buNone/>
                </a:pPr>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In this case, </a:t>
                </a:r>
                <a14:m>
                  <m:oMath xmlns:m="http://schemas.openxmlformats.org/officeDocument/2006/math">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𝐾</m:t>
                    </m:r>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=5</m:t>
                    </m:r>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so the highest Gini value is </a:t>
                </a:r>
                <a14:m>
                  <m:oMath xmlns:m="http://schemas.openxmlformats.org/officeDocument/2006/math">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1 – </m:t>
                    </m:r>
                    <m:f>
                      <m:fPr>
                        <m:ctrlPr>
                          <a:rPr lang="en-US" i="1">
                            <a:solidFill>
                              <a:srgbClr val="0070C0"/>
                            </a:solidFill>
                            <a:latin typeface="Cambria Math" panose="02040503050406030204" pitchFamily="18" charset="0"/>
                            <a:ea typeface="Times New Roman" panose="02020603050405020304" pitchFamily="18" charset="0"/>
                          </a:rPr>
                        </m:ctrlPr>
                      </m:fPr>
                      <m:num>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1</m:t>
                        </m:r>
                      </m:num>
                      <m:den>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5</m:t>
                        </m:r>
                      </m:den>
                    </m:f>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 = </m:t>
                    </m:r>
                    <m:f>
                      <m:fPr>
                        <m:ctrlPr>
                          <a:rPr lang="en-US" i="1">
                            <a:solidFill>
                              <a:srgbClr val="0070C0"/>
                            </a:solidFill>
                            <a:latin typeface="Cambria Math" panose="02040503050406030204" pitchFamily="18" charset="0"/>
                            <a:ea typeface="Times New Roman" panose="02020603050405020304" pitchFamily="18" charset="0"/>
                          </a:rPr>
                        </m:ctrlPr>
                      </m:fPr>
                      <m:num>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4</m:t>
                        </m:r>
                      </m:num>
                      <m:den>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5</m:t>
                        </m:r>
                      </m:den>
                    </m:f>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=0.8</m:t>
                    </m:r>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a:t>
                </a: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correct answer is C.</a:t>
                </a:r>
                <a:endParaRPr lang="en-US" dirty="0"/>
              </a:p>
              <a:p>
                <a:endParaRPr lang="en-US" dirty="0"/>
              </a:p>
            </p:txBody>
          </p:sp>
        </mc:Choice>
        <mc:Fallback xmlns="">
          <p:sp>
            <p:nvSpPr>
              <p:cNvPr id="3" name="Content Placeholder 2">
                <a:extLst>
                  <a:ext uri="{FF2B5EF4-FFF2-40B4-BE49-F238E27FC236}">
                    <a16:creationId xmlns:a16="http://schemas.microsoft.com/office/drawing/2014/main" id="{F51A4624-97DB-48CE-987C-88FF5162CD30}"/>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754" t="-84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800009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Poisson Distribution</a:t>
            </a:r>
            <a:endParaRPr lang="en-US" dirty="0">
              <a:solidFill>
                <a:schemeClr val="bg1"/>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40</a:t>
            </a:fld>
            <a:endParaRPr lang="zh-CN" altLang="en-US"/>
          </a:p>
        </p:txBody>
      </p:sp>
      <p:graphicFrame>
        <p:nvGraphicFramePr>
          <p:cNvPr id="6" name="Table 5">
            <a:extLst>
              <a:ext uri="{FF2B5EF4-FFF2-40B4-BE49-F238E27FC236}">
                <a16:creationId xmlns:a16="http://schemas.microsoft.com/office/drawing/2014/main" id="{875A3BC8-4C90-4C72-9850-BE33C0EBDE89}"/>
              </a:ext>
            </a:extLst>
          </p:cNvPr>
          <p:cNvGraphicFramePr>
            <a:graphicFrameLocks noGrp="1"/>
          </p:cNvGraphicFramePr>
          <p:nvPr>
            <p:extLst>
              <p:ext uri="{D42A27DB-BD31-4B8C-83A1-F6EECF244321}">
                <p14:modId xmlns:p14="http://schemas.microsoft.com/office/powerpoint/2010/main" val="172054663"/>
              </p:ext>
            </p:extLst>
          </p:nvPr>
        </p:nvGraphicFramePr>
        <p:xfrm>
          <a:off x="455917" y="2047337"/>
          <a:ext cx="11249416" cy="736600"/>
        </p:xfrm>
        <a:graphic>
          <a:graphicData uri="http://schemas.openxmlformats.org/drawingml/2006/table">
            <a:tbl>
              <a:tblPr firstRow="1" bandRow="1">
                <a:tableStyleId>{5C22544A-7EE6-4342-B048-85BDC9FD1C3A}</a:tableStyleId>
              </a:tblPr>
              <a:tblGrid>
                <a:gridCol w="2035356">
                  <a:extLst>
                    <a:ext uri="{9D8B030D-6E8A-4147-A177-3AD203B41FA5}">
                      <a16:colId xmlns:a16="http://schemas.microsoft.com/office/drawing/2014/main" val="1078709782"/>
                    </a:ext>
                  </a:extLst>
                </a:gridCol>
                <a:gridCol w="1842812">
                  <a:extLst>
                    <a:ext uri="{9D8B030D-6E8A-4147-A177-3AD203B41FA5}">
                      <a16:colId xmlns:a16="http://schemas.microsoft.com/office/drawing/2014/main" val="133063971"/>
                    </a:ext>
                  </a:extLst>
                </a:gridCol>
                <a:gridCol w="1842812">
                  <a:extLst>
                    <a:ext uri="{9D8B030D-6E8A-4147-A177-3AD203B41FA5}">
                      <a16:colId xmlns:a16="http://schemas.microsoft.com/office/drawing/2014/main" val="1849767157"/>
                    </a:ext>
                  </a:extLst>
                </a:gridCol>
                <a:gridCol w="1842812">
                  <a:extLst>
                    <a:ext uri="{9D8B030D-6E8A-4147-A177-3AD203B41FA5}">
                      <a16:colId xmlns:a16="http://schemas.microsoft.com/office/drawing/2014/main" val="4250126192"/>
                    </a:ext>
                  </a:extLst>
                </a:gridCol>
                <a:gridCol w="1842812">
                  <a:extLst>
                    <a:ext uri="{9D8B030D-6E8A-4147-A177-3AD203B41FA5}">
                      <a16:colId xmlns:a16="http://schemas.microsoft.com/office/drawing/2014/main" val="733167812"/>
                    </a:ext>
                  </a:extLst>
                </a:gridCol>
                <a:gridCol w="1842812">
                  <a:extLst>
                    <a:ext uri="{9D8B030D-6E8A-4147-A177-3AD203B41FA5}">
                      <a16:colId xmlns:a16="http://schemas.microsoft.com/office/drawing/2014/main" val="1163866300"/>
                    </a:ext>
                  </a:extLst>
                </a:gridCol>
              </a:tblGrid>
              <a:tr h="334694">
                <a:tc>
                  <a:txBody>
                    <a:bodyPr/>
                    <a:lstStyle/>
                    <a:p>
                      <a:r>
                        <a:rPr lang="en-US" sz="1800" dirty="0"/>
                        <a:t>Python Function</a:t>
                      </a:r>
                    </a:p>
                  </a:txBody>
                  <a:tcPr anchor="ctr"/>
                </a:tc>
                <a:tc>
                  <a:txBody>
                    <a:bodyPr/>
                    <a:lstStyle/>
                    <a:p>
                      <a:r>
                        <a:rPr lang="en-US" sz="1800" dirty="0"/>
                        <a:t>Density</a:t>
                      </a:r>
                    </a:p>
                  </a:txBody>
                  <a:tcPr anchor="ctr"/>
                </a:tc>
                <a:tc>
                  <a:txBody>
                    <a:bodyPr/>
                    <a:lstStyle/>
                    <a:p>
                      <a:r>
                        <a:rPr lang="en-US" sz="1800" dirty="0"/>
                        <a:t>Distribution</a:t>
                      </a:r>
                    </a:p>
                  </a:txBody>
                  <a:tcPr anchor="ctr"/>
                </a:tc>
                <a:tc>
                  <a:txBody>
                    <a:bodyPr/>
                    <a:lstStyle/>
                    <a:p>
                      <a:r>
                        <a:rPr lang="en-US" sz="1800" dirty="0"/>
                        <a:t>Significance</a:t>
                      </a:r>
                    </a:p>
                  </a:txBody>
                  <a:tcPr anchor="ctr"/>
                </a:tc>
                <a:tc>
                  <a:txBody>
                    <a:bodyPr/>
                    <a:lstStyle/>
                    <a:p>
                      <a:r>
                        <a:rPr lang="en-US" sz="1800" dirty="0"/>
                        <a:t>Quantile</a:t>
                      </a:r>
                    </a:p>
                  </a:txBody>
                  <a:tcPr anchor="ctr"/>
                </a:tc>
                <a:tc>
                  <a:txBody>
                    <a:bodyPr/>
                    <a:lstStyle/>
                    <a:p>
                      <a:r>
                        <a:rPr lang="en-US" sz="1800" dirty="0"/>
                        <a:t>Random Number</a:t>
                      </a:r>
                    </a:p>
                  </a:txBody>
                  <a:tcPr anchor="ctr"/>
                </a:tc>
                <a:extLst>
                  <a:ext uri="{0D108BD9-81ED-4DB2-BD59-A6C34878D82A}">
                    <a16:rowId xmlns:a16="http://schemas.microsoft.com/office/drawing/2014/main" val="3189287771"/>
                  </a:ext>
                </a:extLst>
              </a:tr>
              <a:tr h="370840">
                <a:tc>
                  <a:txBody>
                    <a:bodyPr/>
                    <a:lstStyle/>
                    <a:p>
                      <a:r>
                        <a:rPr lang="en-US" sz="1800" b="0" i="0" kern="1200" dirty="0" err="1">
                          <a:solidFill>
                            <a:schemeClr val="dk1"/>
                          </a:solidFill>
                          <a:effectLst/>
                          <a:latin typeface="+mn-lt"/>
                          <a:ea typeface="+mn-ea"/>
                          <a:cs typeface="+mn-cs"/>
                        </a:rPr>
                        <a:t>scipy.stats.poisson</a:t>
                      </a:r>
                      <a:endParaRPr lang="en-US" sz="1800" b="0" i="0" kern="1200" dirty="0">
                        <a:solidFill>
                          <a:schemeClr val="dk1"/>
                        </a:solidFill>
                        <a:effectLst/>
                        <a:latin typeface="+mn-lt"/>
                        <a:ea typeface="+mn-ea"/>
                        <a:cs typeface="+mn-cs"/>
                      </a:endParaRPr>
                    </a:p>
                  </a:txBody>
                  <a:tcPr anchor="ctr"/>
                </a:tc>
                <a:tc>
                  <a:txBody>
                    <a:bodyPr/>
                    <a:lstStyle/>
                    <a:p>
                      <a:r>
                        <a:rPr lang="en-US" sz="1800" dirty="0"/>
                        <a:t>.</a:t>
                      </a:r>
                      <a:r>
                        <a:rPr lang="en-US" sz="1800" dirty="0" err="1"/>
                        <a:t>pmf</a:t>
                      </a:r>
                      <a:r>
                        <a:rPr lang="en-US" sz="1800" dirty="0"/>
                        <a:t>()</a:t>
                      </a:r>
                    </a:p>
                  </a:txBody>
                  <a:tcPr anchor="ctr"/>
                </a:tc>
                <a:tc>
                  <a:txBody>
                    <a:bodyPr/>
                    <a:lstStyle/>
                    <a:p>
                      <a:r>
                        <a:rPr lang="en-US" sz="1800" dirty="0"/>
                        <a:t>.</a:t>
                      </a:r>
                      <a:r>
                        <a:rPr lang="en-US" sz="1800" dirty="0" err="1"/>
                        <a:t>cdf</a:t>
                      </a:r>
                      <a:r>
                        <a:rPr lang="en-US" sz="1800" dirty="0"/>
                        <a:t>()</a:t>
                      </a:r>
                    </a:p>
                  </a:txBody>
                  <a:tcPr anchor="ctr"/>
                </a:tc>
                <a:tc>
                  <a:txBody>
                    <a:bodyPr/>
                    <a:lstStyle/>
                    <a:p>
                      <a:r>
                        <a:rPr lang="en-US" sz="1800" dirty="0"/>
                        <a:t>.sf()</a:t>
                      </a:r>
                    </a:p>
                  </a:txBody>
                  <a:tcPr anchor="ctr"/>
                </a:tc>
                <a:tc>
                  <a:txBody>
                    <a:bodyPr/>
                    <a:lstStyle/>
                    <a:p>
                      <a:r>
                        <a:rPr lang="en-US" sz="1800" dirty="0"/>
                        <a:t>.</a:t>
                      </a:r>
                      <a:r>
                        <a:rPr lang="en-US" sz="1800" dirty="0" err="1"/>
                        <a:t>ppf</a:t>
                      </a:r>
                      <a:r>
                        <a:rPr lang="en-US" sz="1800" dirty="0"/>
                        <a:t>()</a:t>
                      </a:r>
                    </a:p>
                  </a:txBody>
                  <a:tcPr anchor="ctr"/>
                </a:tc>
                <a:tc>
                  <a:txBody>
                    <a:bodyPr/>
                    <a:lstStyle/>
                    <a:p>
                      <a:r>
                        <a:rPr lang="en-US" sz="1800"/>
                        <a:t>.rvs</a:t>
                      </a:r>
                      <a:r>
                        <a:rPr lang="en-US" sz="1800" dirty="0"/>
                        <a:t>()</a:t>
                      </a:r>
                    </a:p>
                  </a:txBody>
                  <a:tcPr anchor="ctr"/>
                </a:tc>
                <a:extLst>
                  <a:ext uri="{0D108BD9-81ED-4DB2-BD59-A6C34878D82A}">
                    <a16:rowId xmlns:a16="http://schemas.microsoft.com/office/drawing/2014/main" val="2788259920"/>
                  </a:ext>
                </a:extLst>
              </a:tr>
            </a:tbl>
          </a:graphicData>
        </a:graphic>
      </p:graphicFrame>
      <p:pic>
        <p:nvPicPr>
          <p:cNvPr id="7" name="Picture 6">
            <a:extLst>
              <a:ext uri="{FF2B5EF4-FFF2-40B4-BE49-F238E27FC236}">
                <a16:creationId xmlns:a16="http://schemas.microsoft.com/office/drawing/2014/main" id="{1AAB901E-0EEE-4C66-B391-F28672ECF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17" y="3155553"/>
            <a:ext cx="3657600" cy="2743200"/>
          </a:xfrm>
          <a:prstGeom prst="rect">
            <a:avLst/>
          </a:prstGeom>
        </p:spPr>
      </p:pic>
      <p:pic>
        <p:nvPicPr>
          <p:cNvPr id="9" name="Picture 8">
            <a:extLst>
              <a:ext uri="{FF2B5EF4-FFF2-40B4-BE49-F238E27FC236}">
                <a16:creationId xmlns:a16="http://schemas.microsoft.com/office/drawing/2014/main" id="{246113E0-F8A6-4FE4-AB39-0643FE357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827" y="3155553"/>
            <a:ext cx="3657600" cy="2743200"/>
          </a:xfrm>
          <a:prstGeom prst="rect">
            <a:avLst/>
          </a:prstGeom>
        </p:spPr>
      </p:pic>
      <p:pic>
        <p:nvPicPr>
          <p:cNvPr id="13" name="Picture 12">
            <a:extLst>
              <a:ext uri="{FF2B5EF4-FFF2-40B4-BE49-F238E27FC236}">
                <a16:creationId xmlns:a16="http://schemas.microsoft.com/office/drawing/2014/main" id="{D705C5F1-4D86-4737-AFD6-D0945E379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737" y="3155553"/>
            <a:ext cx="3657600" cy="2743200"/>
          </a:xfrm>
          <a:prstGeom prst="rect">
            <a:avLst/>
          </a:prstGeom>
        </p:spPr>
      </p:pic>
      <p:sp>
        <p:nvSpPr>
          <p:cNvPr id="3" name="Footer Placeholder 2">
            <a:extLst>
              <a:ext uri="{FF2B5EF4-FFF2-40B4-BE49-F238E27FC236}">
                <a16:creationId xmlns:a16="http://schemas.microsoft.com/office/drawing/2014/main" id="{7BB69A37-071D-4171-BBEF-F9DF123282BD}"/>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589397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Chi-square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normalized term </a:t>
                </a: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𝑖𝑗</m:t>
                            </m:r>
                          </m:sub>
                        </m:sSub>
                      </m:num>
                      <m:den>
                        <m:rad>
                          <m:radPr>
                            <m:degHide m:val="on"/>
                            <m:ctrlPr>
                              <a:rPr lang="en-US" i="1" smtClean="0">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𝑖𝑗</m:t>
                                </m:r>
                              </m:sub>
                            </m:sSub>
                          </m:e>
                        </m:rad>
                      </m:den>
                    </m:f>
                  </m:oMath>
                </a14:m>
                <a:r>
                  <a:rPr lang="en-US" dirty="0"/>
                  <a:t> asymptotically follows a standard normal distribution when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oMath>
                </a14:m>
                <a:r>
                  <a:rPr lang="en-US" dirty="0"/>
                  <a:t> is large.</a:t>
                </a:r>
              </a:p>
              <a:p>
                <a:r>
                  <a:rPr lang="en-US" dirty="0"/>
                  <a:t>In other words,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e>
                            </m:d>
                          </m:e>
                          <m:sup>
                            <m:r>
                              <a:rPr lang="en-US" b="0" i="1" smtClean="0">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den>
                    </m:f>
                  </m:oMath>
                </a14:m>
                <a:r>
                  <a:rPr lang="en-US" dirty="0"/>
                  <a:t> asymptotically follows a Chi-square distribution with one degree of freedom.</a:t>
                </a:r>
              </a:p>
              <a:p>
                <a:r>
                  <a:rPr lang="en-US" dirty="0"/>
                  <a:t>What is the distribution of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𝐾</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e>
                                    </m:d>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den>
                            </m:f>
                          </m:e>
                        </m:nary>
                      </m:e>
                    </m:nary>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r="-812"/>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dirty="0"/>
          </a:p>
        </p:txBody>
      </p:sp>
      <p:sp>
        <p:nvSpPr>
          <p:cNvPr id="4" name="Footer Placeholder 3">
            <a:extLst>
              <a:ext uri="{FF2B5EF4-FFF2-40B4-BE49-F238E27FC236}">
                <a16:creationId xmlns:a16="http://schemas.microsoft.com/office/drawing/2014/main" id="{817F3FC5-CE8B-4B61-8CFB-2D40FBF55D1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96834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Chi-square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7120093" cy="4351338"/>
              </a:xfrm>
            </p:spPr>
            <p:txBody>
              <a:bodyPr>
                <a:normAutofit/>
              </a:bodyPr>
              <a:lstStyle/>
              <a:p>
                <a:r>
                  <a:rPr lang="en-US" dirty="0"/>
                  <a:t>Karl Pearson (1857 – 1936), an English mathematician and biostatistician, proved that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𝐾</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e>
                                    </m:d>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den>
                            </m:f>
                          </m:e>
                        </m:nary>
                      </m:e>
                    </m:nary>
                  </m:oMath>
                </a14:m>
                <a:r>
                  <a:rPr lang="en-US" dirty="0"/>
                  <a:t> follows a Chi-Square distribution with positive degrees of freedom asymptotically.</a:t>
                </a:r>
              </a:p>
              <a:p>
                <a:r>
                  <a:rPr lang="en-US" dirty="0"/>
                  <a:t>The degrees of freedom depends on how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oMath>
                </a14:m>
                <a:r>
                  <a:rPr lang="en-US" dirty="0"/>
                  <a:t> are computed.</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7120093" cy="4351338"/>
              </a:xfrm>
              <a:blipFill>
                <a:blip r:embed="rId3"/>
                <a:stretch>
                  <a:fillRect l="-1455" t="-2241" r="-428"/>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dirty="0"/>
          </a:p>
        </p:txBody>
      </p:sp>
      <p:pic>
        <p:nvPicPr>
          <p:cNvPr id="1028" name="Picture 4" descr="Image result for karl pearson">
            <a:extLst>
              <a:ext uri="{FF2B5EF4-FFF2-40B4-BE49-F238E27FC236}">
                <a16:creationId xmlns:a16="http://schemas.microsoft.com/office/drawing/2014/main" id="{75BE1F28-B8F7-42F3-805D-0A80633BF0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425" y="1604963"/>
            <a:ext cx="3213375"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5C3227E-DD8F-4039-AA0E-4C69DB619D30}"/>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296615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Chi-Square Distribution</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515599" cy="4351338"/>
              </a:xfrm>
            </p:spPr>
            <p:txBody>
              <a:bodyPr>
                <a:normAutofit lnSpcReduction="10000"/>
              </a:bodyPr>
              <a:lstStyle/>
              <a:p>
                <a:r>
                  <a:rPr lang="en-US" dirty="0"/>
                  <a:t>Let </a:t>
                </a:r>
                <a14:m>
                  <m:oMath xmlns:m="http://schemas.openxmlformats.org/officeDocument/2006/math">
                    <m:r>
                      <a:rPr lang="en-US" b="0" i="1" smtClean="0">
                        <a:latin typeface="Cambria Math" panose="02040503050406030204" pitchFamily="18" charset="0"/>
                      </a:rPr>
                      <m:t>𝑉</m:t>
                    </m:r>
                  </m:oMath>
                </a14:m>
                <a:r>
                  <a:rPr lang="en-US" dirty="0"/>
                  <a:t> be a continuous random variable that takes values from this open interval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a14:m>
                <a:r>
                  <a:rPr lang="en-US" dirty="0"/>
                  <a:t>.</a:t>
                </a:r>
              </a:p>
              <a:p>
                <a:r>
                  <a:rPr lang="en-US" dirty="0"/>
                  <a:t>The probability density function is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𝑣</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f>
                              <m:fPr>
                                <m:type m:val="lin"/>
                                <m:ctrlPr>
                                  <a:rPr lang="en-US"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sup>
                        </m:sSup>
                        <m:r>
                          <m:rPr>
                            <m:sty m:val="p"/>
                          </m:rPr>
                          <a:rPr lang="el-GR" i="1" smtClean="0">
                            <a:latin typeface="Cambria Math" panose="02040503050406030204" pitchFamily="18" charset="0"/>
                            <a:ea typeface="Cambria Math" panose="02040503050406030204" pitchFamily="18" charset="0"/>
                          </a:rPr>
                          <m:t>Γ</m:t>
                        </m:r>
                        <m:d>
                          <m:dPr>
                            <m:ctrlPr>
                              <a:rPr lang="el-GR" i="1" smtClean="0">
                                <a:latin typeface="Cambria Math" panose="02040503050406030204" pitchFamily="18" charset="0"/>
                                <a:ea typeface="Cambria Math" panose="02040503050406030204" pitchFamily="18" charset="0"/>
                              </a:rPr>
                            </m:ctrlPr>
                          </m:dPr>
                          <m:e>
                            <m:f>
                              <m:fPr>
                                <m:type m:val="lin"/>
                                <m:ctrlPr>
                                  <a:rPr lang="el-GR"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num>
                              <m:den>
                                <m:r>
                                  <a:rPr lang="en-US" b="0" i="1" smtClean="0">
                                    <a:latin typeface="Cambria Math" panose="02040503050406030204" pitchFamily="18" charset="0"/>
                                    <a:ea typeface="Cambria Math" panose="02040503050406030204" pitchFamily="18" charset="0"/>
                                  </a:rPr>
                                  <m:t>2</m:t>
                                </m:r>
                              </m:den>
                            </m:f>
                          </m:e>
                        </m:d>
                      </m:den>
                    </m:f>
                    <m:sSup>
                      <m:sSupPr>
                        <m:ctrlPr>
                          <a:rPr lang="en-US" i="1" smtClean="0">
                            <a:latin typeface="Cambria Math" panose="02040503050406030204" pitchFamily="18" charset="0"/>
                          </a:rPr>
                        </m:ctrlPr>
                      </m:sSupPr>
                      <m:e>
                        <m:r>
                          <a:rPr lang="en-US" b="0" i="1" smtClean="0">
                            <a:latin typeface="Cambria Math" panose="02040503050406030204" pitchFamily="18" charset="0"/>
                          </a:rPr>
                          <m:t>𝑣</m:t>
                        </m:r>
                      </m:e>
                      <m:sup>
                        <m:f>
                          <m:fPr>
                            <m:ctrlPr>
                              <a:rPr lang="en-US"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2</m:t>
                            </m:r>
                          </m:den>
                        </m:f>
                        <m:r>
                          <a:rPr lang="en-US" b="0" i="1" smtClean="0">
                            <a:latin typeface="Cambria Math" panose="02040503050406030204" pitchFamily="18" charset="0"/>
                          </a:rPr>
                          <m:t> −1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𝑣</m:t>
                            </m:r>
                          </m:num>
                          <m:den>
                            <m:r>
                              <a:rPr lang="en-US" b="0" i="1" smtClean="0">
                                <a:latin typeface="Cambria Math" panose="02040503050406030204" pitchFamily="18" charset="0"/>
                              </a:rPr>
                              <m:t>2</m:t>
                            </m:r>
                          </m:den>
                        </m:f>
                      </m:sup>
                    </m:sSup>
                  </m:oMath>
                </a14:m>
                <a:r>
                  <a:rPr lang="en-US" dirty="0"/>
                  <a:t> </a:t>
                </a:r>
              </a:p>
              <a:p>
                <a:pPr lvl="1"/>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&gt;0</m:t>
                    </m:r>
                  </m:oMath>
                </a14:m>
                <a:r>
                  <a:rPr lang="en-US" dirty="0"/>
                  <a:t> is the degrees of freedom</a:t>
                </a:r>
              </a:p>
              <a:p>
                <a:pPr lvl="1"/>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d>
                      <m:dPr>
                        <m:ctrlPr>
                          <a:rPr lang="el-GR"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oMath>
                </a14:m>
                <a:r>
                  <a:rPr lang="en-US" dirty="0"/>
                  <a:t> is the complete Gamma function</a:t>
                </a:r>
              </a:p>
              <a:p>
                <a:r>
                  <a:rPr lang="en-US" dirty="0"/>
                  <a:t>The probability </a:t>
                </a:r>
                <a14:m>
                  <m:oMath xmlns:m="http://schemas.openxmlformats.org/officeDocument/2006/math">
                    <m:r>
                      <m:rPr>
                        <m:sty m:val="p"/>
                      </m:rPr>
                      <a:rPr lang="en-US" b="0" i="0" smtClean="0">
                        <a:latin typeface="Cambria Math" panose="02040503050406030204" pitchFamily="18" charset="0"/>
                      </a:rPr>
                      <m:t>Pr</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𝑣</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rPr>
                          <m:t>𝑑𝑢</m:t>
                        </m:r>
                      </m:e>
                    </m:nary>
                  </m:oMath>
                </a14:m>
                <a:r>
                  <a:rPr lang="en-US" dirty="0"/>
                  <a:t> (i.e., no closed-form). </a:t>
                </a:r>
              </a:p>
              <a:p>
                <a:r>
                  <a:rPr lang="en-US" dirty="0"/>
                  <a:t>The mean is </a:t>
                </a:r>
                <a14:m>
                  <m:oMath xmlns:m="http://schemas.openxmlformats.org/officeDocument/2006/math">
                    <m:r>
                      <a:rPr lang="en-US" b="0" i="1" smtClean="0">
                        <a:latin typeface="Cambria Math" panose="02040503050406030204" pitchFamily="18" charset="0"/>
                      </a:rPr>
                      <m:t>𝑚</m:t>
                    </m:r>
                  </m:oMath>
                </a14:m>
                <a:r>
                  <a:rPr lang="en-US" dirty="0"/>
                  <a:t> and the variance is </a:t>
                </a:r>
                <a14:m>
                  <m:oMath xmlns:m="http://schemas.openxmlformats.org/officeDocument/2006/math">
                    <m:r>
                      <a:rPr lang="en-US" i="1" smtClean="0">
                        <a:latin typeface="Cambria Math" panose="02040503050406030204" pitchFamily="18" charset="0"/>
                      </a:rPr>
                      <m:t>2</m:t>
                    </m:r>
                    <m:r>
                      <a:rPr lang="en-US" b="0" i="1" smtClean="0">
                        <a:latin typeface="Cambria Math" panose="02040503050406030204" pitchFamily="18" charset="0"/>
                      </a:rPr>
                      <m:t>𝑚</m:t>
                    </m:r>
                  </m:oMath>
                </a14:m>
                <a:r>
                  <a:rPr lang="en-US" dirty="0"/>
                  <a:t>.</a:t>
                </a:r>
              </a:p>
              <a:p>
                <a:r>
                  <a:rPr lang="en-US" dirty="0"/>
                  <a:t>When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m:t>
                    </m:r>
                  </m:oMath>
                </a14:m>
                <a:r>
                  <a:rPr lang="en-US" dirty="0"/>
                  <a:t>, the Chi-square distribution is an Exponential distribution with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f>
                      <m:fPr>
                        <m:type m:val="lin"/>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 </a:t>
                </a:r>
              </a:p>
              <a:p>
                <a:pPr marL="0" indent="0">
                  <a:buNone/>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986" t="-30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pPr/>
              <a:t>43</a:t>
            </a:fld>
            <a:endParaRPr lang="zh-CN" altLang="en-US"/>
          </a:p>
        </p:txBody>
      </p:sp>
      <p:sp>
        <p:nvSpPr>
          <p:cNvPr id="5" name="Footer Placeholder 4">
            <a:extLst>
              <a:ext uri="{FF2B5EF4-FFF2-40B4-BE49-F238E27FC236}">
                <a16:creationId xmlns:a16="http://schemas.microsoft.com/office/drawing/2014/main" id="{F9979B8A-BF91-4213-B441-CD4CBAE399CB}"/>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910633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Chi-Square Distribution</a:t>
            </a:r>
            <a:endParaRPr lang="en-US" dirty="0">
              <a:solidFill>
                <a:schemeClr val="bg1"/>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44</a:t>
            </a:fld>
            <a:endParaRPr lang="zh-CN" altLang="en-US"/>
          </a:p>
        </p:txBody>
      </p:sp>
      <p:graphicFrame>
        <p:nvGraphicFramePr>
          <p:cNvPr id="6" name="Table 5">
            <a:extLst>
              <a:ext uri="{FF2B5EF4-FFF2-40B4-BE49-F238E27FC236}">
                <a16:creationId xmlns:a16="http://schemas.microsoft.com/office/drawing/2014/main" id="{875A3BC8-4C90-4C72-9850-BE33C0EBDE89}"/>
              </a:ext>
            </a:extLst>
          </p:cNvPr>
          <p:cNvGraphicFramePr>
            <a:graphicFrameLocks noGrp="1"/>
          </p:cNvGraphicFramePr>
          <p:nvPr/>
        </p:nvGraphicFramePr>
        <p:xfrm>
          <a:off x="462994" y="1867970"/>
          <a:ext cx="11266014" cy="736600"/>
        </p:xfrm>
        <a:graphic>
          <a:graphicData uri="http://schemas.openxmlformats.org/drawingml/2006/table">
            <a:tbl>
              <a:tblPr firstRow="1" bandRow="1">
                <a:tableStyleId>{5C22544A-7EE6-4342-B048-85BDC9FD1C3A}</a:tableStyleId>
              </a:tblPr>
              <a:tblGrid>
                <a:gridCol w="1877669">
                  <a:extLst>
                    <a:ext uri="{9D8B030D-6E8A-4147-A177-3AD203B41FA5}">
                      <a16:colId xmlns:a16="http://schemas.microsoft.com/office/drawing/2014/main" val="1078709782"/>
                    </a:ext>
                  </a:extLst>
                </a:gridCol>
                <a:gridCol w="1877669">
                  <a:extLst>
                    <a:ext uri="{9D8B030D-6E8A-4147-A177-3AD203B41FA5}">
                      <a16:colId xmlns:a16="http://schemas.microsoft.com/office/drawing/2014/main" val="133063971"/>
                    </a:ext>
                  </a:extLst>
                </a:gridCol>
                <a:gridCol w="1877669">
                  <a:extLst>
                    <a:ext uri="{9D8B030D-6E8A-4147-A177-3AD203B41FA5}">
                      <a16:colId xmlns:a16="http://schemas.microsoft.com/office/drawing/2014/main" val="1849767157"/>
                    </a:ext>
                  </a:extLst>
                </a:gridCol>
                <a:gridCol w="1877669">
                  <a:extLst>
                    <a:ext uri="{9D8B030D-6E8A-4147-A177-3AD203B41FA5}">
                      <a16:colId xmlns:a16="http://schemas.microsoft.com/office/drawing/2014/main" val="733167812"/>
                    </a:ext>
                  </a:extLst>
                </a:gridCol>
                <a:gridCol w="1877669">
                  <a:extLst>
                    <a:ext uri="{9D8B030D-6E8A-4147-A177-3AD203B41FA5}">
                      <a16:colId xmlns:a16="http://schemas.microsoft.com/office/drawing/2014/main" val="4053338179"/>
                    </a:ext>
                  </a:extLst>
                </a:gridCol>
                <a:gridCol w="1877669">
                  <a:extLst>
                    <a:ext uri="{9D8B030D-6E8A-4147-A177-3AD203B41FA5}">
                      <a16:colId xmlns:a16="http://schemas.microsoft.com/office/drawing/2014/main" val="1163866300"/>
                    </a:ext>
                  </a:extLst>
                </a:gridCol>
              </a:tblGrid>
              <a:tr h="334694">
                <a:tc>
                  <a:txBody>
                    <a:bodyPr/>
                    <a:lstStyle/>
                    <a:p>
                      <a:r>
                        <a:rPr lang="en-US" sz="1800" dirty="0"/>
                        <a:t>Python Function</a:t>
                      </a:r>
                    </a:p>
                  </a:txBody>
                  <a:tcPr anchor="ctr"/>
                </a:tc>
                <a:tc>
                  <a:txBody>
                    <a:bodyPr/>
                    <a:lstStyle/>
                    <a:p>
                      <a:pPr algn="ctr"/>
                      <a:r>
                        <a:rPr lang="en-US" sz="1800" dirty="0"/>
                        <a:t>Density</a:t>
                      </a:r>
                    </a:p>
                  </a:txBody>
                  <a:tcPr anchor="ctr"/>
                </a:tc>
                <a:tc>
                  <a:txBody>
                    <a:bodyPr/>
                    <a:lstStyle/>
                    <a:p>
                      <a:pPr algn="ctr"/>
                      <a:r>
                        <a:rPr lang="en-US" sz="1800" dirty="0"/>
                        <a:t>Distribution</a:t>
                      </a:r>
                    </a:p>
                  </a:txBody>
                  <a:tcPr anchor="ctr"/>
                </a:tc>
                <a:tc>
                  <a:txBody>
                    <a:bodyPr/>
                    <a:lstStyle/>
                    <a:p>
                      <a:pPr algn="ctr"/>
                      <a:r>
                        <a:rPr lang="en-US" sz="1800" dirty="0"/>
                        <a:t>Significance</a:t>
                      </a:r>
                    </a:p>
                  </a:txBody>
                  <a:tcPr anchor="ctr"/>
                </a:tc>
                <a:tc>
                  <a:txBody>
                    <a:bodyPr/>
                    <a:lstStyle/>
                    <a:p>
                      <a:pPr algn="ctr"/>
                      <a:r>
                        <a:rPr lang="en-US" sz="1800" dirty="0"/>
                        <a:t>Quantile</a:t>
                      </a:r>
                    </a:p>
                  </a:txBody>
                  <a:tcPr anchor="ctr"/>
                </a:tc>
                <a:tc>
                  <a:txBody>
                    <a:bodyPr/>
                    <a:lstStyle/>
                    <a:p>
                      <a:pPr algn="ctr"/>
                      <a:r>
                        <a:rPr lang="en-US" sz="1800" dirty="0"/>
                        <a:t>Random Number</a:t>
                      </a:r>
                    </a:p>
                  </a:txBody>
                  <a:tcPr anchor="ctr"/>
                </a:tc>
                <a:extLst>
                  <a:ext uri="{0D108BD9-81ED-4DB2-BD59-A6C34878D82A}">
                    <a16:rowId xmlns:a16="http://schemas.microsoft.com/office/drawing/2014/main" val="3189287771"/>
                  </a:ext>
                </a:extLst>
              </a:tr>
              <a:tr h="370840">
                <a:tc>
                  <a:txBody>
                    <a:bodyPr/>
                    <a:lstStyle/>
                    <a:p>
                      <a:r>
                        <a:rPr lang="en-US" sz="1800" dirty="0"/>
                        <a:t>scipy.stats.chi2</a:t>
                      </a:r>
                    </a:p>
                  </a:txBody>
                  <a:tcPr anchor="ctr"/>
                </a:tc>
                <a:tc>
                  <a:txBody>
                    <a:bodyPr/>
                    <a:lstStyle/>
                    <a:p>
                      <a:pPr algn="ctr"/>
                      <a:r>
                        <a:rPr lang="en-US" sz="1800" dirty="0"/>
                        <a:t>.pdf()</a:t>
                      </a:r>
                    </a:p>
                  </a:txBody>
                  <a:tcPr anchor="ctr"/>
                </a:tc>
                <a:tc>
                  <a:txBody>
                    <a:bodyPr/>
                    <a:lstStyle/>
                    <a:p>
                      <a:pPr algn="ctr"/>
                      <a:r>
                        <a:rPr lang="en-US" sz="1800" dirty="0"/>
                        <a:t>.</a:t>
                      </a:r>
                      <a:r>
                        <a:rPr lang="en-US" sz="1800" dirty="0" err="1"/>
                        <a:t>cdf</a:t>
                      </a:r>
                      <a:r>
                        <a:rPr lang="en-US" sz="1800" dirty="0"/>
                        <a:t>()</a:t>
                      </a:r>
                    </a:p>
                  </a:txBody>
                  <a:tcPr anchor="ctr"/>
                </a:tc>
                <a:tc>
                  <a:txBody>
                    <a:bodyPr/>
                    <a:lstStyle/>
                    <a:p>
                      <a:pPr algn="ctr"/>
                      <a:r>
                        <a:rPr lang="en-US" sz="1800" dirty="0"/>
                        <a:t>.sf()</a:t>
                      </a:r>
                    </a:p>
                  </a:txBody>
                  <a:tcPr anchor="ctr"/>
                </a:tc>
                <a:tc>
                  <a:txBody>
                    <a:bodyPr/>
                    <a:lstStyle/>
                    <a:p>
                      <a:pPr algn="ctr"/>
                      <a:r>
                        <a:rPr lang="en-US" sz="1800" dirty="0"/>
                        <a:t>.</a:t>
                      </a:r>
                      <a:r>
                        <a:rPr lang="en-US" sz="1800" dirty="0" err="1"/>
                        <a:t>ppf</a:t>
                      </a:r>
                      <a:r>
                        <a:rPr lang="en-US" sz="1800" dirty="0"/>
                        <a:t>()</a:t>
                      </a:r>
                    </a:p>
                  </a:txBody>
                  <a:tcPr anchor="ctr"/>
                </a:tc>
                <a:tc>
                  <a:txBody>
                    <a:bodyPr/>
                    <a:lstStyle/>
                    <a:p>
                      <a:pPr algn="ctr"/>
                      <a:r>
                        <a:rPr lang="en-US" sz="1800" dirty="0"/>
                        <a:t>.</a:t>
                      </a:r>
                      <a:r>
                        <a:rPr lang="en-US" sz="1800" dirty="0" err="1"/>
                        <a:t>rvs</a:t>
                      </a:r>
                      <a:r>
                        <a:rPr lang="en-US" sz="1800" dirty="0"/>
                        <a:t>()</a:t>
                      </a:r>
                    </a:p>
                  </a:txBody>
                  <a:tcPr anchor="ctr"/>
                </a:tc>
                <a:extLst>
                  <a:ext uri="{0D108BD9-81ED-4DB2-BD59-A6C34878D82A}">
                    <a16:rowId xmlns:a16="http://schemas.microsoft.com/office/drawing/2014/main" val="2788259920"/>
                  </a:ext>
                </a:extLst>
              </a:tr>
            </a:tbl>
          </a:graphicData>
        </a:graphic>
      </p:graphicFrame>
      <p:pic>
        <p:nvPicPr>
          <p:cNvPr id="7" name="Picture 6">
            <a:extLst>
              <a:ext uri="{FF2B5EF4-FFF2-40B4-BE49-F238E27FC236}">
                <a16:creationId xmlns:a16="http://schemas.microsoft.com/office/drawing/2014/main" id="{FC75EF28-2E9B-4117-B538-C6A33CF1F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94" y="3201113"/>
            <a:ext cx="3657600" cy="2743200"/>
          </a:xfrm>
          <a:prstGeom prst="rect">
            <a:avLst/>
          </a:prstGeom>
        </p:spPr>
      </p:pic>
      <p:pic>
        <p:nvPicPr>
          <p:cNvPr id="9" name="Picture 8">
            <a:extLst>
              <a:ext uri="{FF2B5EF4-FFF2-40B4-BE49-F238E27FC236}">
                <a16:creationId xmlns:a16="http://schemas.microsoft.com/office/drawing/2014/main" id="{32ABE039-CE3A-48FA-A55E-6CF41D9D7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201113"/>
            <a:ext cx="3657600" cy="2743200"/>
          </a:xfrm>
          <a:prstGeom prst="rect">
            <a:avLst/>
          </a:prstGeom>
        </p:spPr>
      </p:pic>
      <p:pic>
        <p:nvPicPr>
          <p:cNvPr id="14" name="Picture 13">
            <a:extLst>
              <a:ext uri="{FF2B5EF4-FFF2-40B4-BE49-F238E27FC236}">
                <a16:creationId xmlns:a16="http://schemas.microsoft.com/office/drawing/2014/main" id="{E00706A5-B90A-4633-8F1D-996FFFC6B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1406" y="3201113"/>
            <a:ext cx="3657600" cy="2743200"/>
          </a:xfrm>
          <a:prstGeom prst="rect">
            <a:avLst/>
          </a:prstGeom>
        </p:spPr>
      </p:pic>
      <p:sp>
        <p:nvSpPr>
          <p:cNvPr id="3" name="Footer Placeholder 2">
            <a:extLst>
              <a:ext uri="{FF2B5EF4-FFF2-40B4-BE49-F238E27FC236}">
                <a16:creationId xmlns:a16="http://schemas.microsoft.com/office/drawing/2014/main" id="{1D962E24-4997-4287-B786-49DB131016E8}"/>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570625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Chi-square Test – Expected Count</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7FD620AF-699F-4E4B-91CB-909ABEFEBFC2}"/>
                  </a:ext>
                </a:extLst>
              </p:cNvPr>
              <p:cNvGraphicFramePr>
                <a:graphicFrameLocks noGrp="1"/>
              </p:cNvGraphicFramePr>
              <p:nvPr>
                <p:ph idx="1"/>
                <p:extLst>
                  <p:ext uri="{D42A27DB-BD31-4B8C-83A1-F6EECF244321}">
                    <p14:modId xmlns:p14="http://schemas.microsoft.com/office/powerpoint/2010/main" val="31491976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7FD620AF-699F-4E4B-91CB-909ABEFEBFC2}"/>
                  </a:ext>
                </a:extLst>
              </p:cNvPr>
              <p:cNvGraphicFramePr>
                <a:graphicFrameLocks noGrp="1"/>
              </p:cNvGraphicFramePr>
              <p:nvPr>
                <p:ph idx="1"/>
                <p:extLst>
                  <p:ext uri="{D42A27DB-BD31-4B8C-83A1-F6EECF244321}">
                    <p14:modId xmlns:p14="http://schemas.microsoft.com/office/powerpoint/2010/main" val="31491976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dirty="0"/>
          </a:p>
        </p:txBody>
      </p:sp>
      <p:graphicFrame>
        <p:nvGraphicFramePr>
          <p:cNvPr id="5" name="Table 4">
            <a:extLst>
              <a:ext uri="{FF2B5EF4-FFF2-40B4-BE49-F238E27FC236}">
                <a16:creationId xmlns:a16="http://schemas.microsoft.com/office/drawing/2014/main" id="{B44376C4-DE3C-4276-8AC6-A87B8AD1B935}"/>
              </a:ext>
            </a:extLst>
          </p:cNvPr>
          <p:cNvGraphicFramePr>
            <a:graphicFrameLocks noGrp="1"/>
          </p:cNvGraphicFramePr>
          <p:nvPr>
            <p:extLst>
              <p:ext uri="{D42A27DB-BD31-4B8C-83A1-F6EECF244321}">
                <p14:modId xmlns:p14="http://schemas.microsoft.com/office/powerpoint/2010/main" val="1410908546"/>
              </p:ext>
            </p:extLst>
          </p:nvPr>
        </p:nvGraphicFramePr>
        <p:xfrm>
          <a:off x="248817" y="1679511"/>
          <a:ext cx="2438399" cy="1097280"/>
        </p:xfrm>
        <a:graphic>
          <a:graphicData uri="http://schemas.openxmlformats.org/drawingml/2006/table">
            <a:tbl>
              <a:tblPr>
                <a:tableStyleId>{5C22544A-7EE6-4342-B048-85BDC9FD1C3A}</a:tableStyleId>
              </a:tblPr>
              <a:tblGrid>
                <a:gridCol w="717176">
                  <a:extLst>
                    <a:ext uri="{9D8B030D-6E8A-4147-A177-3AD203B41FA5}">
                      <a16:colId xmlns:a16="http://schemas.microsoft.com/office/drawing/2014/main" val="1049806353"/>
                    </a:ext>
                  </a:extLst>
                </a:gridCol>
                <a:gridCol w="573741">
                  <a:extLst>
                    <a:ext uri="{9D8B030D-6E8A-4147-A177-3AD203B41FA5}">
                      <a16:colId xmlns:a16="http://schemas.microsoft.com/office/drawing/2014/main" val="3388287223"/>
                    </a:ext>
                  </a:extLst>
                </a:gridCol>
                <a:gridCol w="573741">
                  <a:extLst>
                    <a:ext uri="{9D8B030D-6E8A-4147-A177-3AD203B41FA5}">
                      <a16:colId xmlns:a16="http://schemas.microsoft.com/office/drawing/2014/main" val="3983995761"/>
                    </a:ext>
                  </a:extLst>
                </a:gridCol>
                <a:gridCol w="573741">
                  <a:extLst>
                    <a:ext uri="{9D8B030D-6E8A-4147-A177-3AD203B41FA5}">
                      <a16:colId xmlns:a16="http://schemas.microsoft.com/office/drawing/2014/main" val="1560646699"/>
                    </a:ext>
                  </a:extLst>
                </a:gridCol>
              </a:tblGrid>
              <a:tr h="182880">
                <a:tc rowSpan="2">
                  <a:txBody>
                    <a:bodyPr/>
                    <a:lstStyle/>
                    <a:p>
                      <a:pPr algn="ctr" fontAlgn="b"/>
                      <a:r>
                        <a:rPr lang="en-US" sz="1100" b="1" u="none" strike="noStrike" dirty="0">
                          <a:effectLst/>
                        </a:rPr>
                        <a:t>Feature</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gridSpan="3">
                  <a:txBody>
                    <a:bodyPr/>
                    <a:lstStyle/>
                    <a:p>
                      <a:pPr algn="ctr" fontAlgn="b"/>
                      <a:r>
                        <a:rPr lang="en-US" sz="1100" b="1" u="none" strike="noStrike" dirty="0">
                          <a:effectLst/>
                        </a:rPr>
                        <a:t>Target</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67486356"/>
                  </a:ext>
                </a:extLst>
              </a:tr>
              <a:tr h="182880">
                <a:tc vMerge="1">
                  <a:txBody>
                    <a:bodyPr/>
                    <a:lstStyle/>
                    <a:p>
                      <a:endParaRPr lang="en-US"/>
                    </a:p>
                  </a:txBody>
                  <a:tcPr/>
                </a:tc>
                <a:tc>
                  <a:txBody>
                    <a:bodyPr/>
                    <a:lstStyle/>
                    <a:p>
                      <a:pPr algn="ctr" fontAlgn="b"/>
                      <a:r>
                        <a:rPr lang="en-US" sz="1100" b="1" u="none" strike="noStrike" dirty="0">
                          <a:effectLst/>
                        </a:rPr>
                        <a:t>No</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b="1" u="none" strike="noStrike" dirty="0">
                          <a:effectLst/>
                        </a:rPr>
                        <a:t>Yes</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b="1" u="none" strike="noStrike" dirty="0">
                          <a:effectLst/>
                        </a:rPr>
                        <a:t>Total</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extLst>
                  <a:ext uri="{0D108BD9-81ED-4DB2-BD59-A6C34878D82A}">
                    <a16:rowId xmlns:a16="http://schemas.microsoft.com/office/drawing/2014/main" val="1470443785"/>
                  </a:ext>
                </a:extLst>
              </a:tr>
              <a:tr h="182880">
                <a:tc>
                  <a:txBody>
                    <a:bodyPr/>
                    <a:lstStyle/>
                    <a:p>
                      <a:pPr algn="ctr"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lumMod val="85000"/>
                      </a:schemeClr>
                    </a:solidFill>
                  </a:tcPr>
                </a:tc>
                <a:extLst>
                  <a:ext uri="{0D108BD9-81ED-4DB2-BD59-A6C34878D82A}">
                    <a16:rowId xmlns:a16="http://schemas.microsoft.com/office/drawing/2014/main" val="3173956498"/>
                  </a:ext>
                </a:extLst>
              </a:tr>
              <a:tr h="182880">
                <a:tc>
                  <a:txBody>
                    <a:bodyPr/>
                    <a:lstStyle/>
                    <a:p>
                      <a:pPr algn="ctr" fontAlgn="b"/>
                      <a:r>
                        <a:rPr lang="en-US" sz="1100" u="none" strike="noStrike">
                          <a:effectLst/>
                        </a:rPr>
                        <a:t>B</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extLst>
                  <a:ext uri="{0D108BD9-81ED-4DB2-BD59-A6C34878D82A}">
                    <a16:rowId xmlns:a16="http://schemas.microsoft.com/office/drawing/2014/main" val="2642407011"/>
                  </a:ext>
                </a:extLst>
              </a:tr>
              <a:tr h="182880">
                <a:tc>
                  <a:txBody>
                    <a:bodyPr/>
                    <a:lstStyle/>
                    <a:p>
                      <a:pPr algn="ctr" fontAlgn="b"/>
                      <a:r>
                        <a:rPr lang="en-US" sz="1100" u="none" strike="noStrike">
                          <a:effectLst/>
                        </a:rPr>
                        <a:t>C</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extLst>
                  <a:ext uri="{0D108BD9-81ED-4DB2-BD59-A6C34878D82A}">
                    <a16:rowId xmlns:a16="http://schemas.microsoft.com/office/drawing/2014/main" val="2415538929"/>
                  </a:ext>
                </a:extLst>
              </a:tr>
              <a:tr h="182880">
                <a:tc>
                  <a:txBody>
                    <a:bodyPr/>
                    <a:lstStyle/>
                    <a:p>
                      <a:pPr algn="ctr" fontAlgn="b"/>
                      <a:r>
                        <a:rPr lang="en-US" sz="1100" b="1" u="none" strike="noStrike">
                          <a:effectLst/>
                        </a:rPr>
                        <a:t>Total</a:t>
                      </a:r>
                      <a:endParaRPr lang="en-US" sz="1100" b="1" i="0" u="none" strike="noStrike">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b="1" u="none" strike="noStrike">
                          <a:effectLst/>
                        </a:rPr>
                        <a:t>14</a:t>
                      </a:r>
                      <a:endParaRPr lang="en-US" sz="1100" b="1" i="0" u="none" strike="noStrike">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b="1" u="none" strike="noStrike">
                          <a:effectLst/>
                        </a:rPr>
                        <a:t>21</a:t>
                      </a:r>
                      <a:endParaRPr lang="en-US" sz="1100" b="1" i="0" u="none" strike="noStrike">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100" b="1" u="none" strike="noStrike" dirty="0">
                          <a:effectLst/>
                        </a:rPr>
                        <a:t>35</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extLst>
                  <a:ext uri="{0D108BD9-81ED-4DB2-BD59-A6C34878D82A}">
                    <a16:rowId xmlns:a16="http://schemas.microsoft.com/office/drawing/2014/main" val="261592591"/>
                  </a:ext>
                </a:extLst>
              </a:tr>
            </a:tbl>
          </a:graphicData>
        </a:graphic>
      </p:graphicFrame>
      <p:graphicFrame>
        <p:nvGraphicFramePr>
          <p:cNvPr id="8" name="Table 7">
            <a:extLst>
              <a:ext uri="{FF2B5EF4-FFF2-40B4-BE49-F238E27FC236}">
                <a16:creationId xmlns:a16="http://schemas.microsoft.com/office/drawing/2014/main" id="{7ABFBFC6-8123-4704-BFB3-8861A6572202}"/>
              </a:ext>
            </a:extLst>
          </p:cNvPr>
          <p:cNvGraphicFramePr>
            <a:graphicFrameLocks noGrp="1"/>
          </p:cNvGraphicFramePr>
          <p:nvPr>
            <p:extLst>
              <p:ext uri="{D42A27DB-BD31-4B8C-83A1-F6EECF244321}">
                <p14:modId xmlns:p14="http://schemas.microsoft.com/office/powerpoint/2010/main" val="2325306131"/>
              </p:ext>
            </p:extLst>
          </p:nvPr>
        </p:nvGraphicFramePr>
        <p:xfrm>
          <a:off x="9601200" y="5191602"/>
          <a:ext cx="2438399" cy="1097280"/>
        </p:xfrm>
        <a:graphic>
          <a:graphicData uri="http://schemas.openxmlformats.org/drawingml/2006/table">
            <a:tbl>
              <a:tblPr>
                <a:tableStyleId>{5C22544A-7EE6-4342-B048-85BDC9FD1C3A}</a:tableStyleId>
              </a:tblPr>
              <a:tblGrid>
                <a:gridCol w="717176">
                  <a:extLst>
                    <a:ext uri="{9D8B030D-6E8A-4147-A177-3AD203B41FA5}">
                      <a16:colId xmlns:a16="http://schemas.microsoft.com/office/drawing/2014/main" val="3837207183"/>
                    </a:ext>
                  </a:extLst>
                </a:gridCol>
                <a:gridCol w="573741">
                  <a:extLst>
                    <a:ext uri="{9D8B030D-6E8A-4147-A177-3AD203B41FA5}">
                      <a16:colId xmlns:a16="http://schemas.microsoft.com/office/drawing/2014/main" val="3171875482"/>
                    </a:ext>
                  </a:extLst>
                </a:gridCol>
                <a:gridCol w="573741">
                  <a:extLst>
                    <a:ext uri="{9D8B030D-6E8A-4147-A177-3AD203B41FA5}">
                      <a16:colId xmlns:a16="http://schemas.microsoft.com/office/drawing/2014/main" val="176650296"/>
                    </a:ext>
                  </a:extLst>
                </a:gridCol>
                <a:gridCol w="573741">
                  <a:extLst>
                    <a:ext uri="{9D8B030D-6E8A-4147-A177-3AD203B41FA5}">
                      <a16:colId xmlns:a16="http://schemas.microsoft.com/office/drawing/2014/main" val="3918484229"/>
                    </a:ext>
                  </a:extLst>
                </a:gridCol>
              </a:tblGrid>
              <a:tr h="182880">
                <a:tc rowSpan="2">
                  <a:txBody>
                    <a:bodyPr/>
                    <a:lstStyle/>
                    <a:p>
                      <a:pPr algn="ctr" fontAlgn="b"/>
                      <a:r>
                        <a:rPr lang="en-US" sz="1100" b="1" u="none" strike="noStrike" dirty="0">
                          <a:effectLst/>
                        </a:rPr>
                        <a:t>Feature</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gridSpan="3">
                  <a:txBody>
                    <a:bodyPr/>
                    <a:lstStyle/>
                    <a:p>
                      <a:pPr algn="ctr" fontAlgn="b"/>
                      <a:r>
                        <a:rPr lang="en-US" sz="1100" b="1" u="none" strike="noStrike">
                          <a:effectLst/>
                        </a:rPr>
                        <a:t>Target</a:t>
                      </a:r>
                      <a:endParaRPr lang="en-US" sz="1100" b="1"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23292261"/>
                  </a:ext>
                </a:extLst>
              </a:tr>
              <a:tr h="182880">
                <a:tc vMerge="1">
                  <a:txBody>
                    <a:bodyPr/>
                    <a:lstStyle/>
                    <a:p>
                      <a:endParaRPr lang="en-US"/>
                    </a:p>
                  </a:txBody>
                  <a:tcPr/>
                </a:tc>
                <a:tc>
                  <a:txBody>
                    <a:bodyPr/>
                    <a:lstStyle/>
                    <a:p>
                      <a:pPr algn="ctr" fontAlgn="b"/>
                      <a:r>
                        <a:rPr lang="en-US" sz="1100" b="1" u="none" strike="noStrike" dirty="0">
                          <a:effectLst/>
                        </a:rPr>
                        <a:t>No</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1" u="none" strike="noStrike" dirty="0">
                          <a:effectLst/>
                        </a:rPr>
                        <a:t>Yes</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1" u="none" strike="noStrike" dirty="0">
                          <a:effectLst/>
                        </a:rPr>
                        <a:t>Total</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extLst>
                  <a:ext uri="{0D108BD9-81ED-4DB2-BD59-A6C34878D82A}">
                    <a16:rowId xmlns:a16="http://schemas.microsoft.com/office/drawing/2014/main" val="2507696813"/>
                  </a:ext>
                </a:extLst>
              </a:tr>
              <a:tr h="182880">
                <a:tc>
                  <a:txBody>
                    <a:bodyPr/>
                    <a:lstStyle/>
                    <a:p>
                      <a:pPr algn="ctr" fontAlgn="b"/>
                      <a:r>
                        <a:rPr lang="en-US" sz="1100" b="0" u="none" strike="noStrike" dirty="0">
                          <a:effectLst/>
                        </a:rPr>
                        <a:t>A</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0" u="none" strike="noStrike" dirty="0">
                          <a:effectLst/>
                        </a:rPr>
                        <a:t>0.4</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0" u="none" strike="noStrike" dirty="0">
                          <a:effectLst/>
                        </a:rPr>
                        <a:t>0.6</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extLst>
                  <a:ext uri="{0D108BD9-81ED-4DB2-BD59-A6C34878D82A}">
                    <a16:rowId xmlns:a16="http://schemas.microsoft.com/office/drawing/2014/main" val="2487774194"/>
                  </a:ext>
                </a:extLst>
              </a:tr>
              <a:tr h="182880">
                <a:tc>
                  <a:txBody>
                    <a:bodyPr/>
                    <a:lstStyle/>
                    <a:p>
                      <a:pPr algn="ctr" fontAlgn="b"/>
                      <a:r>
                        <a:rPr lang="en-US" sz="1100" b="0" u="none" strike="noStrike">
                          <a:effectLst/>
                        </a:rPr>
                        <a:t>B</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0" u="none" strike="noStrike" dirty="0">
                          <a:effectLst/>
                        </a:rPr>
                        <a:t>0.4</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0" u="none" strike="noStrike" dirty="0">
                          <a:effectLst/>
                        </a:rPr>
                        <a:t>0.6</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extLst>
                  <a:ext uri="{0D108BD9-81ED-4DB2-BD59-A6C34878D82A}">
                    <a16:rowId xmlns:a16="http://schemas.microsoft.com/office/drawing/2014/main" val="761978057"/>
                  </a:ext>
                </a:extLst>
              </a:tr>
              <a:tr h="182880">
                <a:tc>
                  <a:txBody>
                    <a:bodyPr/>
                    <a:lstStyle/>
                    <a:p>
                      <a:pPr algn="ctr" fontAlgn="b"/>
                      <a:r>
                        <a:rPr lang="en-US" sz="1100" b="0" u="none" strike="noStrike">
                          <a:effectLst/>
                        </a:rPr>
                        <a:t>C</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0" u="none" strike="noStrike">
                          <a:effectLst/>
                        </a:rPr>
                        <a:t>0.4</a:t>
                      </a:r>
                      <a:endParaRPr lang="en-US" sz="1100" b="0"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0" u="none" strike="noStrike" dirty="0">
                          <a:effectLst/>
                        </a:rPr>
                        <a:t>0.6</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extLst>
                  <a:ext uri="{0D108BD9-81ED-4DB2-BD59-A6C34878D82A}">
                    <a16:rowId xmlns:a16="http://schemas.microsoft.com/office/drawing/2014/main" val="4033025576"/>
                  </a:ext>
                </a:extLst>
              </a:tr>
              <a:tr h="182880">
                <a:tc>
                  <a:txBody>
                    <a:bodyPr/>
                    <a:lstStyle/>
                    <a:p>
                      <a:pPr algn="ctr" fontAlgn="b"/>
                      <a:r>
                        <a:rPr lang="en-US" sz="1100" b="1" u="none" strike="noStrike">
                          <a:effectLst/>
                        </a:rPr>
                        <a:t>Total</a:t>
                      </a:r>
                      <a:endParaRPr lang="en-US" sz="1100" b="1"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1" u="none" strike="noStrike">
                          <a:effectLst/>
                        </a:rPr>
                        <a:t>0.4</a:t>
                      </a:r>
                      <a:endParaRPr lang="en-US" sz="1100" b="1"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1" u="none" strike="noStrike">
                          <a:effectLst/>
                        </a:rPr>
                        <a:t>0.6</a:t>
                      </a:r>
                      <a:endParaRPr lang="en-US" sz="1100" b="1" i="0" u="none" strike="noStrike">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tc>
                  <a:txBody>
                    <a:bodyPr/>
                    <a:lstStyle/>
                    <a:p>
                      <a:pPr algn="ctr" fontAlgn="b"/>
                      <a:r>
                        <a:rPr lang="en-US" sz="1100" b="1" u="none" strike="noStrike" dirty="0">
                          <a:effectLst/>
                        </a:rPr>
                        <a:t>1</a:t>
                      </a:r>
                      <a:endParaRPr lang="en-US" sz="1100" b="1" i="0" u="none" strike="noStrike" dirty="0">
                        <a:solidFill>
                          <a:srgbClr val="000000"/>
                        </a:solidFill>
                        <a:effectLst/>
                        <a:latin typeface="Calibri" panose="020F0502020204030204" pitchFamily="34" charset="0"/>
                      </a:endParaRPr>
                    </a:p>
                  </a:txBody>
                  <a:tcPr marL="7620" marR="7620" marT="7620" marB="0" anchor="b">
                    <a:solidFill>
                      <a:schemeClr val="accent6">
                        <a:lumMod val="20000"/>
                        <a:lumOff val="80000"/>
                      </a:schemeClr>
                    </a:solidFill>
                  </a:tcPr>
                </a:tc>
                <a:extLst>
                  <a:ext uri="{0D108BD9-81ED-4DB2-BD59-A6C34878D82A}">
                    <a16:rowId xmlns:a16="http://schemas.microsoft.com/office/drawing/2014/main" val="1916739444"/>
                  </a:ext>
                </a:extLst>
              </a:tr>
            </a:tbl>
          </a:graphicData>
        </a:graphic>
      </p:graphicFrame>
      <p:sp>
        <p:nvSpPr>
          <p:cNvPr id="3" name="Footer Placeholder 2">
            <a:extLst>
              <a:ext uri="{FF2B5EF4-FFF2-40B4-BE49-F238E27FC236}">
                <a16:creationId xmlns:a16="http://schemas.microsoft.com/office/drawing/2014/main" id="{238FA677-FD88-42DE-844B-1FCEC520F7B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388448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Chi-square Test -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t>The expected count in the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oMath>
                </a14:m>
                <a:r>
                  <a:rPr lang="en-US" dirty="0"/>
                  <a:t> cell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r>
                              <a:rPr lang="en-US" i="1">
                                <a:latin typeface="Cambria Math" panose="02040503050406030204" pitchFamily="18" charset="0"/>
                              </a:rPr>
                              <m:t>𝑗</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sub>
                        </m:sSub>
                      </m:den>
                    </m:f>
                    <m:r>
                      <a:rPr lang="en-US" b="0" i="1" smtClean="0">
                        <a:latin typeface="Cambria Math" panose="02040503050406030204" pitchFamily="18" charset="0"/>
                      </a:rPr>
                      <m:t>&gt;0</m:t>
                    </m:r>
                  </m:oMath>
                </a14:m>
                <a:endParaRPr lang="en-US" dirty="0"/>
              </a:p>
              <a:p>
                <a:pPr marL="514350" indent="-514350">
                  <a:buFont typeface="+mj-lt"/>
                  <a:buAutoNum type="arabicPeriod"/>
                </a:pPr>
                <a:r>
                  <a:rPr lang="en-US" dirty="0"/>
                  <a:t>The Pearson Chi-square statistic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𝐿</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𝐾</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e>
                                    </m:d>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den>
                            </m:f>
                          </m:e>
                        </m:nary>
                      </m:e>
                    </m:nary>
                  </m:oMath>
                </a14:m>
                <a:r>
                  <a:rPr lang="en-US" dirty="0"/>
                  <a:t> </a:t>
                </a:r>
              </a:p>
              <a:p>
                <a:pPr marL="514350" indent="-514350">
                  <a:buFont typeface="+mj-lt"/>
                  <a:buAutoNum type="arabicPeriod"/>
                </a:pPr>
                <a:r>
                  <a:rPr lang="en-US" dirty="0"/>
                  <a:t>The one-sided significance (the probability on the right tail) from the Chi-square distribution with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𝐿</m:t>
                        </m:r>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𝐾</m:t>
                        </m:r>
                        <m:r>
                          <a:rPr lang="en-US" i="1">
                            <a:latin typeface="Cambria Math" panose="02040503050406030204" pitchFamily="18" charset="0"/>
                          </a:rPr>
                          <m:t>−1</m:t>
                        </m:r>
                      </m:e>
                    </m:d>
                  </m:oMath>
                </a14:m>
                <a:r>
                  <a:rPr lang="en-US" dirty="0"/>
                  <a:t> degrees of freedom</a:t>
                </a:r>
              </a:p>
              <a:p>
                <a:pPr marL="514350" indent="-514350">
                  <a:buFont typeface="+mj-lt"/>
                  <a:buAutoNum type="arabicPeriod"/>
                </a:pPr>
                <a:r>
                  <a:rPr lang="en-US" dirty="0"/>
                  <a:t>Reject the Independence Assumption if the</a:t>
                </a:r>
                <a:br>
                  <a:rPr lang="en-US" dirty="0"/>
                </a:br>
                <a:r>
                  <a:rPr lang="en-US" dirty="0"/>
                  <a:t>significance value is less than </a:t>
                </a:r>
                <a:r>
                  <a:rPr lang="el-GR" dirty="0"/>
                  <a:t>α</a:t>
                </a:r>
                <a:r>
                  <a:rPr lang="en-US" dirty="0"/>
                  <a:t>, say 0.05,</a:t>
                </a:r>
                <a:br>
                  <a:rPr lang="en-US" dirty="0"/>
                </a:br>
                <a:r>
                  <a:rPr lang="en-US" dirty="0"/>
                  <a:t>and identify this feature as useful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56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dirty="0"/>
          </a:p>
        </p:txBody>
      </p:sp>
      <p:pic>
        <p:nvPicPr>
          <p:cNvPr id="3074" name="Picture 2" descr="http://www.philender.com/courses/intro/notes3/xdist.gif">
            <a:extLst>
              <a:ext uri="{FF2B5EF4-FFF2-40B4-BE49-F238E27FC236}">
                <a16:creationId xmlns:a16="http://schemas.microsoft.com/office/drawing/2014/main" id="{BB130861-99A9-49DC-873A-55DC23D6A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3689" y="4348163"/>
            <a:ext cx="3180522"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0919A59-26E0-442A-9D91-0A92B545F36D}"/>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89207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1"/>
                </a:solidFill>
              </a:rPr>
              <a:t>An</a:t>
            </a:r>
            <a:r>
              <a:rPr lang="en-US" b="1" dirty="0">
                <a:solidFill>
                  <a:schemeClr val="bg1"/>
                </a:solidFill>
              </a:rPr>
              <a:t>alysis </a:t>
            </a:r>
            <a:r>
              <a:rPr lang="en-US" b="1" u="sng" dirty="0">
                <a:solidFill>
                  <a:schemeClr val="bg1"/>
                </a:solidFill>
              </a:rPr>
              <a:t>o</a:t>
            </a:r>
            <a:r>
              <a:rPr lang="en-US" b="1" dirty="0">
                <a:solidFill>
                  <a:schemeClr val="bg1"/>
                </a:solidFill>
              </a:rPr>
              <a:t>f </a:t>
            </a:r>
            <a:r>
              <a:rPr lang="en-US" b="1" u="sng" dirty="0">
                <a:solidFill>
                  <a:schemeClr val="bg1"/>
                </a:solidFill>
              </a:rPr>
              <a:t>Va</a:t>
            </a:r>
            <a:r>
              <a:rPr lang="en-US" b="1" dirty="0">
                <a:solidFill>
                  <a:schemeClr val="bg1"/>
                </a:solidFill>
              </a:rPr>
              <a:t>riance (ANOVA)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categorical feature </a:t>
                </a:r>
                <a14:m>
                  <m:oMath xmlns:m="http://schemas.openxmlformats.org/officeDocument/2006/math">
                    <m:r>
                      <a:rPr lang="en-US" b="0" i="1" smtClean="0">
                        <a:latin typeface="Cambria Math" panose="02040503050406030204" pitchFamily="18" charset="0"/>
                      </a:rPr>
                      <m:t>𝑋</m:t>
                    </m:r>
                  </m:oMath>
                </a14:m>
                <a:r>
                  <a:rPr lang="en-US" dirty="0"/>
                  <a:t> has </a:t>
                </a:r>
                <a14:m>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&gt;1</m:t>
                    </m:r>
                  </m:oMath>
                </a14:m>
                <a:r>
                  <a:rPr lang="en-US" dirty="0"/>
                  <a:t> categories</a:t>
                </a:r>
              </a:p>
              <a:p>
                <a:r>
                  <a:rPr lang="en-US" dirty="0"/>
                  <a:t>Suppose the interval target is </a:t>
                </a:r>
                <a14:m>
                  <m:oMath xmlns:m="http://schemas.openxmlformats.org/officeDocument/2006/math">
                    <m:r>
                      <a:rPr lang="en-US" b="0" i="1" smtClean="0">
                        <a:latin typeface="Cambria Math" panose="02040503050406030204" pitchFamily="18" charset="0"/>
                      </a:rPr>
                      <m:t>𝑌</m:t>
                    </m:r>
                  </m:oMath>
                </a14:m>
                <a:r>
                  <a:rPr lang="en-US" dirty="0"/>
                  <a:t>.</a:t>
                </a:r>
              </a:p>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and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 </m:t>
                    </m:r>
                    <m:r>
                      <a:rPr lang="en-US" i="1">
                        <a:latin typeface="Cambria Math" panose="02040503050406030204" pitchFamily="18" charset="0"/>
                      </a:rPr>
                      <m:t>𝐿</m:t>
                    </m:r>
                    <m:r>
                      <a:rPr lang="en-US" i="1">
                        <a:latin typeface="Cambria Math" panose="02040503050406030204" pitchFamily="18" charset="0"/>
                      </a:rPr>
                      <m:t> </m:t>
                    </m:r>
                  </m:oMath>
                </a14:m>
                <a:r>
                  <a:rPr lang="en-US" dirty="0"/>
                  <a:t>be the observations in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m:rPr>
                            <m:sty m:val="p"/>
                          </m:rPr>
                          <a:rPr lang="en-US" b="0" i="0" smtClean="0">
                            <a:latin typeface="Cambria Math" panose="02040503050406030204" pitchFamily="18" charset="0"/>
                          </a:rPr>
                          <m:t>th</m:t>
                        </m:r>
                      </m:sup>
                    </m:sSup>
                  </m:oMath>
                </a14:m>
                <a:r>
                  <a:rPr lang="en-US" dirty="0"/>
                  <a:t> category of the feature.</a:t>
                </a:r>
              </a:p>
              <a:p>
                <a:r>
                  <a:rPr lang="en-US" dirty="0"/>
                  <a:t>Let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e>
                    </m:nary>
                  </m:oMath>
                </a14:m>
                <a:r>
                  <a:rPr lang="en-US" dirty="0"/>
                  <a:t> be the target’s mean in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𝑖</m:t>
                        </m:r>
                      </m:e>
                      <m:sup>
                        <m:r>
                          <m:rPr>
                            <m:sty m:val="p"/>
                          </m:rPr>
                          <a:rPr lang="en-US">
                            <a:latin typeface="Cambria Math" panose="02040503050406030204" pitchFamily="18" charset="0"/>
                          </a:rPr>
                          <m:t>th</m:t>
                        </m:r>
                      </m:sup>
                    </m:sSup>
                  </m:oMath>
                </a14:m>
                <a:r>
                  <a:rPr lang="en-US" dirty="0"/>
                  <a:t> category of the feature.</a:t>
                </a:r>
              </a:p>
              <a:p>
                <a:r>
                  <a:rPr lang="en-US" dirty="0"/>
                  <a:t>Let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e>
                            </m:nary>
                          </m:e>
                        </m:nary>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𝐿</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e>
                        </m:nary>
                      </m:den>
                    </m:f>
                  </m:oMath>
                </a14:m>
                <a:r>
                  <a:rPr lang="en-US" dirty="0"/>
                  <a:t> be the target’s overall mean.</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dirty="0"/>
          </a:p>
        </p:txBody>
      </p:sp>
      <p:sp>
        <p:nvSpPr>
          <p:cNvPr id="4" name="Footer Placeholder 3">
            <a:extLst>
              <a:ext uri="{FF2B5EF4-FFF2-40B4-BE49-F238E27FC236}">
                <a16:creationId xmlns:a16="http://schemas.microsoft.com/office/drawing/2014/main" id="{FF972756-B4CF-450F-AFF3-B3972CF6B59B}"/>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627902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1"/>
                </a:solidFill>
              </a:rPr>
              <a:t>An</a:t>
            </a:r>
            <a:r>
              <a:rPr lang="en-US" b="1" dirty="0">
                <a:solidFill>
                  <a:schemeClr val="bg1"/>
                </a:solidFill>
              </a:rPr>
              <a:t>alysis </a:t>
            </a:r>
            <a:r>
              <a:rPr lang="en-US" b="1" u="sng" dirty="0">
                <a:solidFill>
                  <a:schemeClr val="bg1"/>
                </a:solidFill>
              </a:rPr>
              <a:t>o</a:t>
            </a:r>
            <a:r>
              <a:rPr lang="en-US" b="1" dirty="0">
                <a:solidFill>
                  <a:schemeClr val="bg1"/>
                </a:solidFill>
              </a:rPr>
              <a:t>f </a:t>
            </a:r>
            <a:r>
              <a:rPr lang="en-US" b="1" u="sng" dirty="0">
                <a:solidFill>
                  <a:schemeClr val="bg1"/>
                </a:solidFill>
              </a:rPr>
              <a:t>Va</a:t>
            </a:r>
            <a:r>
              <a:rPr lang="en-US" b="1" dirty="0">
                <a:solidFill>
                  <a:schemeClr val="bg1"/>
                </a:solidFill>
              </a:rPr>
              <a:t>riance (ANOVA)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Within-Group</a:t>
                </a:r>
              </a:p>
              <a:p>
                <a:pPr lvl="1"/>
                <a:r>
                  <a:rPr lang="en-US" dirty="0"/>
                  <a:t>Sum of Squares </a:t>
                </a:r>
                <a14:m>
                  <m:oMath xmlns:m="http://schemas.openxmlformats.org/officeDocument/2006/math">
                    <m:r>
                      <a:rPr lang="en-US" b="0" i="1" smtClean="0">
                        <a:latin typeface="Cambria Math" panose="02040503050406030204" pitchFamily="18" charset="0"/>
                      </a:rPr>
                      <m:t>𝑆𝑆𝑊</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b="0" i="1" smtClean="0">
                                    <a:latin typeface="Cambria Math" panose="02040503050406030204" pitchFamily="18" charset="0"/>
                                  </a:rPr>
                                  <m:t>2</m:t>
                                </m:r>
                              </m:sup>
                            </m:sSup>
                          </m:e>
                        </m:nary>
                      </m:e>
                    </m:nary>
                  </m:oMath>
                </a14:m>
                <a:r>
                  <a:rPr lang="en-US" dirty="0"/>
                  <a:t> </a:t>
                </a:r>
              </a:p>
              <a:p>
                <a:pPr lvl="1"/>
                <a:r>
                  <a:rPr lang="en-US" dirty="0"/>
                  <a:t>Degrees of Freedom </a:t>
                </a:r>
                <a14:m>
                  <m:oMath xmlns:m="http://schemas.openxmlformats.org/officeDocument/2006/math">
                    <m:r>
                      <a:rPr lang="en-US" b="0" i="1" smtClean="0">
                        <a:latin typeface="Cambria Math" panose="02040503050406030204" pitchFamily="18" charset="0"/>
                      </a:rPr>
                      <m:t>𝐷𝐹𝑊</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𝐿</m:t>
                        </m:r>
                      </m:sup>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r>
                              <a:rPr lang="en-US" b="0" i="1" smtClean="0">
                                <a:latin typeface="Cambria Math" panose="02040503050406030204" pitchFamily="18" charset="0"/>
                              </a:rPr>
                              <m:t>−1</m:t>
                            </m:r>
                          </m:e>
                        </m:d>
                      </m:e>
                    </m:nary>
                  </m:oMath>
                </a14:m>
                <a:r>
                  <a:rPr lang="en-US" dirty="0"/>
                  <a:t>.</a:t>
                </a:r>
              </a:p>
              <a:p>
                <a:r>
                  <a:rPr lang="en-US" dirty="0"/>
                  <a:t>Total</a:t>
                </a:r>
              </a:p>
              <a:p>
                <a:pPr lvl="1"/>
                <a:r>
                  <a:rPr lang="en-US" dirty="0"/>
                  <a:t>Sum of Squares </a:t>
                </a:r>
                <a14:m>
                  <m:oMath xmlns:m="http://schemas.openxmlformats.org/officeDocument/2006/math">
                    <m:r>
                      <a:rPr lang="en-US" i="1">
                        <a:latin typeface="Cambria Math" panose="02040503050406030204" pitchFamily="18" charset="0"/>
                      </a:rPr>
                      <m:t>𝑆𝑆</m:t>
                    </m:r>
                    <m:r>
                      <a:rPr lang="en-US" b="0" i="1" smtClean="0">
                        <a:latin typeface="Cambria Math" panose="02040503050406030204" pitchFamily="18" charset="0"/>
                      </a:rPr>
                      <m:t>𝑇</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𝐿</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e>
                    </m:nary>
                  </m:oMath>
                </a14:m>
                <a:r>
                  <a:rPr lang="en-US" dirty="0"/>
                  <a:t> </a:t>
                </a:r>
              </a:p>
              <a:p>
                <a:pPr lvl="1"/>
                <a:r>
                  <a:rPr lang="en-US" dirty="0"/>
                  <a:t>Degrees of Freedom </a:t>
                </a:r>
                <a14:m>
                  <m:oMath xmlns:m="http://schemas.openxmlformats.org/officeDocument/2006/math">
                    <m:r>
                      <a:rPr lang="en-US" b="0" i="1" smtClean="0">
                        <a:latin typeface="Cambria Math" panose="02040503050406030204" pitchFamily="18" charset="0"/>
                      </a:rPr>
                      <m:t>𝐷𝐹𝑇</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𝐿</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a14:m>
                <a:r>
                  <a:rPr lang="en-US" dirty="0"/>
                  <a:t>.</a:t>
                </a:r>
              </a:p>
              <a:p>
                <a:r>
                  <a:rPr lang="en-US" dirty="0"/>
                  <a:t>Between-Group</a:t>
                </a:r>
              </a:p>
              <a:p>
                <a:pPr lvl="1"/>
                <a:r>
                  <a:rPr lang="en-US" dirty="0"/>
                  <a:t>Sum of Squares </a:t>
                </a:r>
                <a14:m>
                  <m:oMath xmlns:m="http://schemas.openxmlformats.org/officeDocument/2006/math">
                    <m:r>
                      <a:rPr lang="en-US" b="0" i="1" smtClean="0">
                        <a:latin typeface="Cambria Math" panose="02040503050406030204" pitchFamily="18" charset="0"/>
                      </a:rPr>
                      <m:t>𝑆𝑆𝐺</m:t>
                    </m:r>
                    <m:r>
                      <a:rPr lang="en-US" b="0" i="1" smtClean="0">
                        <a:latin typeface="Cambria Math" panose="02040503050406030204" pitchFamily="18" charset="0"/>
                      </a:rPr>
                      <m:t>=</m:t>
                    </m:r>
                    <m:r>
                      <a:rPr lang="en-US" b="0" i="1" smtClean="0">
                        <a:latin typeface="Cambria Math" panose="02040503050406030204" pitchFamily="18" charset="0"/>
                      </a:rPr>
                      <m:t>𝑆𝑆𝑇</m:t>
                    </m:r>
                    <m:r>
                      <a:rPr lang="en-US" b="0" i="1" smtClean="0">
                        <a:latin typeface="Cambria Math" panose="02040503050406030204" pitchFamily="18" charset="0"/>
                      </a:rPr>
                      <m:t>−</m:t>
                    </m:r>
                    <m:r>
                      <a:rPr lang="en-US" b="0" i="1" smtClean="0">
                        <a:latin typeface="Cambria Math" panose="02040503050406030204" pitchFamily="18" charset="0"/>
                      </a:rPr>
                      <m:t>𝑆𝑆𝑊</m:t>
                    </m:r>
                  </m:oMath>
                </a14:m>
                <a:r>
                  <a:rPr lang="en-US" dirty="0"/>
                  <a:t> </a:t>
                </a:r>
              </a:p>
              <a:p>
                <a:pPr lvl="1"/>
                <a:r>
                  <a:rPr lang="en-US" dirty="0"/>
                  <a:t>Degrees of Freedom </a:t>
                </a:r>
                <a14:m>
                  <m:oMath xmlns:m="http://schemas.openxmlformats.org/officeDocument/2006/math">
                    <m:r>
                      <a:rPr lang="en-US" b="0" i="1" smtClean="0">
                        <a:latin typeface="Cambria Math" panose="02040503050406030204" pitchFamily="18" charset="0"/>
                      </a:rPr>
                      <m:t>𝐷𝐹𝐺</m:t>
                    </m:r>
                    <m:r>
                      <a:rPr lang="en-US" b="0" i="1" smtClean="0">
                        <a:latin typeface="Cambria Math" panose="02040503050406030204" pitchFamily="18" charset="0"/>
                      </a:rPr>
                      <m:t>=</m:t>
                    </m:r>
                    <m:r>
                      <a:rPr lang="en-US" b="0" i="1" smtClean="0">
                        <a:latin typeface="Cambria Math" panose="02040503050406030204" pitchFamily="18" charset="0"/>
                      </a:rPr>
                      <m:t>𝐷𝐹𝑇</m:t>
                    </m:r>
                    <m:r>
                      <a:rPr lang="en-US" b="0" i="1" smtClean="0">
                        <a:latin typeface="Cambria Math" panose="02040503050406030204" pitchFamily="18" charset="0"/>
                      </a:rPr>
                      <m:t>−</m:t>
                    </m:r>
                    <m:r>
                      <a:rPr lang="en-US" b="0" i="1" smtClean="0">
                        <a:latin typeface="Cambria Math" panose="02040503050406030204" pitchFamily="18" charset="0"/>
                      </a:rPr>
                      <m:t>𝐷𝐹𝑊</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dirty="0"/>
          </a:p>
        </p:txBody>
      </p:sp>
      <p:sp>
        <p:nvSpPr>
          <p:cNvPr id="4" name="Footer Placeholder 3">
            <a:extLst>
              <a:ext uri="{FF2B5EF4-FFF2-40B4-BE49-F238E27FC236}">
                <a16:creationId xmlns:a16="http://schemas.microsoft.com/office/drawing/2014/main" id="{E063004E-DBE8-4C15-8D7E-FF606376EA53}"/>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093741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1"/>
                </a:solidFill>
              </a:rPr>
              <a:t>An</a:t>
            </a:r>
            <a:r>
              <a:rPr lang="en-US" b="1" dirty="0">
                <a:solidFill>
                  <a:schemeClr val="bg1"/>
                </a:solidFill>
              </a:rPr>
              <a:t>alysis </a:t>
            </a:r>
            <a:r>
              <a:rPr lang="en-US" b="1" u="sng" dirty="0">
                <a:solidFill>
                  <a:schemeClr val="bg1"/>
                </a:solidFill>
              </a:rPr>
              <a:t>o</a:t>
            </a:r>
            <a:r>
              <a:rPr lang="en-US" b="1" dirty="0">
                <a:solidFill>
                  <a:schemeClr val="bg1"/>
                </a:solidFill>
              </a:rPr>
              <a:t>f </a:t>
            </a:r>
            <a:r>
              <a:rPr lang="en-US" b="1" u="sng" dirty="0">
                <a:solidFill>
                  <a:schemeClr val="bg1"/>
                </a:solidFill>
              </a:rPr>
              <a:t>Va</a:t>
            </a:r>
            <a:r>
              <a:rPr lang="en-US" b="1" dirty="0">
                <a:solidFill>
                  <a:schemeClr val="bg1"/>
                </a:solidFill>
              </a:rPr>
              <a:t>riance (ANOVA) Test</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7FD620AF-699F-4E4B-91CB-909ABEFEBFC2}"/>
                  </a:ext>
                </a:extLst>
              </p:cNvPr>
              <p:cNvGraphicFramePr>
                <a:graphicFrameLocks noGrp="1"/>
              </p:cNvGraphicFramePr>
              <p:nvPr>
                <p:ph idx="1"/>
                <p:extLst>
                  <p:ext uri="{D42A27DB-BD31-4B8C-83A1-F6EECF244321}">
                    <p14:modId xmlns:p14="http://schemas.microsoft.com/office/powerpoint/2010/main" val="17626146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7FD620AF-699F-4E4B-91CB-909ABEFEBFC2}"/>
                  </a:ext>
                </a:extLst>
              </p:cNvPr>
              <p:cNvGraphicFramePr>
                <a:graphicFrameLocks noGrp="1"/>
              </p:cNvGraphicFramePr>
              <p:nvPr>
                <p:ph idx="1"/>
                <p:extLst>
                  <p:ext uri="{D42A27DB-BD31-4B8C-83A1-F6EECF244321}">
                    <p14:modId xmlns:p14="http://schemas.microsoft.com/office/powerpoint/2010/main" val="17626146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dirty="0"/>
          </a:p>
        </p:txBody>
      </p:sp>
      <p:sp>
        <p:nvSpPr>
          <p:cNvPr id="3" name="Footer Placeholder 2">
            <a:extLst>
              <a:ext uri="{FF2B5EF4-FFF2-40B4-BE49-F238E27FC236}">
                <a16:creationId xmlns:a16="http://schemas.microsoft.com/office/drawing/2014/main" id="{357A52D1-59DE-42CA-8961-9B62EEF56B04}"/>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941923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3</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8" name="Content Placeholder 7">
            <a:extLst>
              <a:ext uri="{FF2B5EF4-FFF2-40B4-BE49-F238E27FC236}">
                <a16:creationId xmlns:a16="http://schemas.microsoft.com/office/drawing/2014/main" id="{AA0DE20C-1D41-4163-9538-D335DAE25E4E}"/>
              </a:ext>
            </a:extLst>
          </p:cNvPr>
          <p:cNvSpPr>
            <a:spLocks noGrp="1"/>
          </p:cNvSpPr>
          <p:nvPr>
            <p:ph idx="1"/>
          </p:nvPr>
        </p:nvSpPr>
        <p:spPr>
          <a:xfrm>
            <a:off x="838199" y="1825625"/>
            <a:ext cx="10255885" cy="4351338"/>
          </a:xfrm>
          <a:solidFill>
            <a:schemeClr val="bg1"/>
          </a:solidFill>
        </p:spPr>
        <p:txBody>
          <a:bodyPr>
            <a:normAutofit fontScale="70000" lnSpcReduction="20000"/>
          </a:bodyPr>
          <a:lstStyle/>
          <a:p>
            <a:pPr marL="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We have generated the following scatterplot of two fields x and y.  Suppose we are going to perform the K-means clustering analysis on the data in the scatterplot.  Which of the following statements is valid about the Silhouette value for the 3-cluster solution?</a:t>
            </a:r>
          </a:p>
          <a:p>
            <a:pPr marL="0" indent="0">
              <a:lnSpc>
                <a:spcPct val="120000"/>
              </a:lnSpc>
              <a:spcBef>
                <a:spcPts val="0"/>
              </a:spcBef>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(A) Close to the negative one</a:t>
            </a: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(B) About zero</a:t>
            </a: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(C) Close to one</a:t>
            </a: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(D) Close to three</a:t>
            </a:r>
          </a:p>
          <a:p>
            <a:pPr marL="0" marR="0" indent="0">
              <a:lnSpc>
                <a:spcPct val="12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(E) Cannot be determined</a:t>
            </a:r>
          </a:p>
          <a:p>
            <a:pPr marL="0" indent="0">
              <a:lnSpc>
                <a:spcPct val="120000"/>
              </a:lnSpc>
              <a:spcBef>
                <a:spcPts val="0"/>
              </a:spcBef>
              <a:buNone/>
            </a:pPr>
            <a:endPar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Since the scatterplot clearly shows three non-overlapping clusters of observations, the Silhouette value for this 3-cluster solution should be close to the maximum Silhouette value which is one.  Therefore, the correct answer is C.  Indeed, the Silhouette value is 0.9368.</a:t>
            </a:r>
            <a:endParaRPr lang="en-US" dirty="0"/>
          </a:p>
        </p:txBody>
      </p:sp>
      <p:pic>
        <p:nvPicPr>
          <p:cNvPr id="10" name="Picture 9">
            <a:extLst>
              <a:ext uri="{FF2B5EF4-FFF2-40B4-BE49-F238E27FC236}">
                <a16:creationId xmlns:a16="http://schemas.microsoft.com/office/drawing/2014/main" id="{D05CC081-6645-4882-940A-08FC3DF48473}"/>
              </a:ext>
            </a:extLst>
          </p:cNvPr>
          <p:cNvPicPr/>
          <p:nvPr/>
        </p:nvPicPr>
        <p:blipFill>
          <a:blip r:embed="rId3"/>
          <a:stretch>
            <a:fillRect/>
          </a:stretch>
        </p:blipFill>
        <p:spPr>
          <a:xfrm>
            <a:off x="8534400" y="2586644"/>
            <a:ext cx="2286000" cy="2286000"/>
          </a:xfrm>
          <a:prstGeom prst="rect">
            <a:avLst/>
          </a:prstGeom>
          <a:noFill/>
        </p:spPr>
      </p:pic>
    </p:spTree>
    <p:extLst>
      <p:ext uri="{BB962C8B-B14F-4D97-AF65-F5344CB8AC3E}">
        <p14:creationId xmlns:p14="http://schemas.microsoft.com/office/powerpoint/2010/main" val="1141464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Continuous – F Distribution</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515599" cy="4351338"/>
              </a:xfrm>
            </p:spPr>
            <p:txBody>
              <a:bodyPr>
                <a:normAutofit/>
              </a:bodyPr>
              <a:lstStyle/>
              <a:p>
                <a:r>
                  <a:rPr lang="en-US" sz="2400" dirty="0"/>
                  <a:t>The probability density function is</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smtClean="0">
                              <a:latin typeface="Cambria Math" panose="02040503050406030204" pitchFamily="18" charset="0"/>
                            </a:rPr>
                          </m:ctrlPr>
                        </m:fPr>
                        <m:num>
                          <m:r>
                            <m:rPr>
                              <m:sty m:val="p"/>
                            </m:rPr>
                            <a:rPr lang="el-GR" sz="2400" i="1">
                              <a:latin typeface="Cambria Math" panose="02040503050406030204" pitchFamily="18" charset="0"/>
                              <a:ea typeface="Cambria Math" panose="02040503050406030204" pitchFamily="18" charset="0"/>
                            </a:rPr>
                            <m:t>Γ</m:t>
                          </m:r>
                          <m:d>
                            <m:dPr>
                              <m:ctrlPr>
                                <a:rPr lang="el-GR" sz="2400" i="1">
                                  <a:latin typeface="Cambria Math" panose="02040503050406030204" pitchFamily="18" charset="0"/>
                                  <a:ea typeface="Cambria Math" panose="02040503050406030204" pitchFamily="18" charset="0"/>
                                </a:rPr>
                              </m:ctrlPr>
                            </m:dPr>
                            <m:e>
                              <m:f>
                                <m:fPr>
                                  <m:type m:val="lin"/>
                                  <m:ctrlPr>
                                    <a:rPr lang="el-GR" sz="2400" i="1">
                                      <a:latin typeface="Cambria Math" panose="02040503050406030204" pitchFamily="18" charset="0"/>
                                      <a:ea typeface="Cambria Math" panose="02040503050406030204" pitchFamily="18" charset="0"/>
                                    </a:rPr>
                                  </m:ctrlPr>
                                </m:fPr>
                                <m:num>
                                  <m:d>
                                    <m:dPr>
                                      <m:ctrlPr>
                                        <a:rPr lang="el-GR" sz="2400" i="1" smtClean="0">
                                          <a:latin typeface="Cambria Math" panose="02040503050406030204" pitchFamily="18" charset="0"/>
                                          <a:ea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ea typeface="Cambria Math" panose="02040503050406030204" pitchFamily="18" charset="0"/>
                                            </a:rPr>
                                            <m:t>2</m:t>
                                          </m:r>
                                        </m:sub>
                                      </m:sSub>
                                    </m:e>
                                  </m:d>
                                </m:num>
                                <m:den>
                                  <m:r>
                                    <a:rPr lang="en-US" sz="2400" i="1">
                                      <a:latin typeface="Cambria Math" panose="02040503050406030204" pitchFamily="18" charset="0"/>
                                      <a:ea typeface="Cambria Math" panose="02040503050406030204" pitchFamily="18" charset="0"/>
                                    </a:rPr>
                                    <m:t>2</m:t>
                                  </m:r>
                                </m:den>
                              </m:f>
                            </m:e>
                          </m:d>
                        </m:num>
                        <m:den>
                          <m:r>
                            <m:rPr>
                              <m:sty m:val="p"/>
                            </m:rPr>
                            <a:rPr lang="el-GR" sz="2400" i="1">
                              <a:latin typeface="Cambria Math" panose="02040503050406030204" pitchFamily="18" charset="0"/>
                              <a:ea typeface="Cambria Math" panose="02040503050406030204" pitchFamily="18" charset="0"/>
                            </a:rPr>
                            <m:t>Γ</m:t>
                          </m:r>
                          <m:d>
                            <m:dPr>
                              <m:ctrlPr>
                                <a:rPr lang="el-GR" sz="2400" i="1">
                                  <a:latin typeface="Cambria Math" panose="02040503050406030204" pitchFamily="18" charset="0"/>
                                  <a:ea typeface="Cambria Math" panose="02040503050406030204" pitchFamily="18" charset="0"/>
                                </a:rPr>
                              </m:ctrlPr>
                            </m:dPr>
                            <m:e>
                              <m:f>
                                <m:fPr>
                                  <m:type m:val="lin"/>
                                  <m:ctrlPr>
                                    <a:rPr lang="el-GR" sz="2400" i="1">
                                      <a:latin typeface="Cambria Math" panose="02040503050406030204" pitchFamily="18" charset="0"/>
                                      <a:ea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ea typeface="Cambria Math" panose="02040503050406030204" pitchFamily="18" charset="0"/>
                                        </a:rPr>
                                        <m:t>1</m:t>
                                      </m:r>
                                    </m:sub>
                                  </m:sSub>
                                </m:num>
                                <m:den>
                                  <m:r>
                                    <a:rPr lang="en-US" sz="2400" i="1">
                                      <a:latin typeface="Cambria Math" panose="02040503050406030204" pitchFamily="18" charset="0"/>
                                      <a:ea typeface="Cambria Math" panose="02040503050406030204" pitchFamily="18" charset="0"/>
                                    </a:rPr>
                                    <m:t>2</m:t>
                                  </m:r>
                                </m:den>
                              </m:f>
                            </m:e>
                          </m:d>
                          <m:r>
                            <m:rPr>
                              <m:sty m:val="p"/>
                            </m:rPr>
                            <a:rPr lang="el-GR" sz="2400" i="1" smtClean="0">
                              <a:latin typeface="Cambria Math" panose="02040503050406030204" pitchFamily="18" charset="0"/>
                              <a:ea typeface="Cambria Math" panose="02040503050406030204" pitchFamily="18" charset="0"/>
                            </a:rPr>
                            <m:t>Γ</m:t>
                          </m:r>
                          <m:d>
                            <m:dPr>
                              <m:ctrlPr>
                                <a:rPr lang="el-GR" sz="2400" i="1" smtClean="0">
                                  <a:latin typeface="Cambria Math" panose="02040503050406030204" pitchFamily="18" charset="0"/>
                                  <a:ea typeface="Cambria Math" panose="02040503050406030204" pitchFamily="18" charset="0"/>
                                </a:rPr>
                              </m:ctrlPr>
                            </m:dPr>
                            <m:e>
                              <m:f>
                                <m:fPr>
                                  <m:type m:val="lin"/>
                                  <m:ctrlPr>
                                    <a:rPr lang="el-GR" sz="2400" i="1" smtClean="0">
                                      <a:latin typeface="Cambria Math" panose="02040503050406030204" pitchFamily="18" charset="0"/>
                                      <a:ea typeface="Cambria Math" panose="02040503050406030204" pitchFamily="18" charset="0"/>
                                    </a:rPr>
                                  </m:ctrlPr>
                                </m:fPr>
                                <m:num>
                                  <m:sSub>
                                    <m:sSubPr>
                                      <m:ctrlPr>
                                        <a:rPr lang="el-GR" sz="2400" i="1" smtClean="0">
                                          <a:latin typeface="Cambria Math" panose="02040503050406030204" pitchFamily="18" charset="0"/>
                                          <a:ea typeface="Cambria Math" panose="02040503050406030204" pitchFamily="18" charset="0"/>
                                        </a:rPr>
                                      </m:ctrlPr>
                                    </m:sSubPr>
                                    <m:e>
                                      <m:r>
                                        <a:rPr lang="el-GR" sz="2400" i="1" smtClean="0">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ea typeface="Cambria Math" panose="02040503050406030204" pitchFamily="18" charset="0"/>
                                        </a:rPr>
                                        <m:t>2</m:t>
                                      </m:r>
                                    </m:sub>
                                  </m:sSub>
                                </m:num>
                                <m:den>
                                  <m:r>
                                    <a:rPr lang="en-US" sz="2400" b="0" i="1" smtClean="0">
                                      <a:latin typeface="Cambria Math" panose="02040503050406030204" pitchFamily="18" charset="0"/>
                                      <a:ea typeface="Cambria Math" panose="02040503050406030204" pitchFamily="18" charset="0"/>
                                    </a:rPr>
                                    <m:t>2</m:t>
                                  </m:r>
                                </m:den>
                              </m:f>
                            </m:e>
                          </m:d>
                        </m:den>
                      </m:f>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ea typeface="Cambria Math" panose="02040503050406030204" pitchFamily="18" charset="0"/>
                                        </a:rPr>
                                        <m:t>1</m:t>
                                      </m:r>
                                    </m:sub>
                                  </m:sSub>
                                </m:num>
                                <m:den>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ea typeface="Cambria Math" panose="02040503050406030204" pitchFamily="18" charset="0"/>
                                        </a:rPr>
                                        <m:t>2</m:t>
                                      </m:r>
                                    </m:sub>
                                  </m:sSub>
                                </m:den>
                              </m:f>
                            </m:e>
                          </m:d>
                        </m:e>
                        <m:sup>
                          <m:f>
                            <m:fPr>
                              <m:ctrlPr>
                                <a:rPr lang="en-US" sz="2400" b="0" i="1" smtClean="0">
                                  <a:latin typeface="Cambria Math" panose="02040503050406030204" pitchFamily="18" charset="0"/>
                                  <a:ea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ea typeface="Cambria Math" panose="02040503050406030204" pitchFamily="18" charset="0"/>
                                    </a:rPr>
                                    <m:t>1</m:t>
                                  </m:r>
                                </m:sub>
                              </m:sSub>
                            </m:num>
                            <m:den>
                              <m:r>
                                <a:rPr lang="en-US" sz="2400" b="0" i="1" smtClean="0">
                                  <a:latin typeface="Cambria Math" panose="02040503050406030204" pitchFamily="18" charset="0"/>
                                  <a:ea typeface="Cambria Math" panose="02040503050406030204" pitchFamily="18" charset="0"/>
                                </a:rPr>
                                <m:t>2</m:t>
                              </m:r>
                            </m:den>
                          </m:f>
                        </m:sup>
                      </m:s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f>
                            <m:fPr>
                              <m:ctrlPr>
                                <a:rPr lang="en-US" sz="2400" i="1">
                                  <a:latin typeface="Cambria Math" panose="02040503050406030204" pitchFamily="18" charset="0"/>
                                  <a:ea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ea typeface="Cambria Math" panose="02040503050406030204" pitchFamily="18" charset="0"/>
                                    </a:rPr>
                                    <m:t>1</m:t>
                                  </m:r>
                                </m:sub>
                              </m:sSub>
                            </m:num>
                            <m:den>
                              <m:r>
                                <a:rPr lang="en-US" sz="2400" i="1">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−1</m:t>
                          </m:r>
                        </m:sup>
                      </m:sSup>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f>
                                <m:fPr>
                                  <m:ctrlPr>
                                    <a:rPr lang="en-US" sz="2400" i="1">
                                      <a:latin typeface="Cambria Math" panose="02040503050406030204" pitchFamily="18" charset="0"/>
                                      <a:ea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ea typeface="Cambria Math" panose="02040503050406030204" pitchFamily="18" charset="0"/>
                                        </a:rPr>
                                        <m:t>1</m:t>
                                      </m:r>
                                    </m:sub>
                                  </m:sSub>
                                </m:num>
                                <m:den>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ea typeface="Cambria Math" panose="02040503050406030204" pitchFamily="18" charset="0"/>
                                        </a:rPr>
                                        <m:t>2</m:t>
                                      </m:r>
                                    </m:sub>
                                  </m:sSub>
                                </m:den>
                              </m:f>
                              <m:r>
                                <a:rPr lang="en-US" sz="2400" b="0" i="1" smtClean="0">
                                  <a:latin typeface="Cambria Math" panose="02040503050406030204" pitchFamily="18" charset="0"/>
                                  <a:ea typeface="Cambria Math" panose="02040503050406030204" pitchFamily="18" charset="0"/>
                                </a:rPr>
                                <m:t>𝑥</m:t>
                              </m:r>
                            </m:e>
                          </m:d>
                        </m:e>
                        <m:sup>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ea typeface="Cambria Math" panose="02040503050406030204" pitchFamily="18" charset="0"/>
                                    </a:rPr>
                                    <m:t>2</m:t>
                                  </m:r>
                                </m:sub>
                              </m:sSub>
                            </m:num>
                            <m:den>
                              <m:r>
                                <a:rPr lang="en-US" sz="2400" b="0" i="1" smtClean="0">
                                  <a:latin typeface="Cambria Math" panose="02040503050406030204" pitchFamily="18" charset="0"/>
                                  <a:ea typeface="Cambria Math" panose="02040503050406030204" pitchFamily="18" charset="0"/>
                                </a:rPr>
                                <m:t>2</m:t>
                              </m:r>
                            </m:den>
                          </m:f>
                        </m:sup>
                      </m:sSup>
                    </m:oMath>
                  </m:oMathPara>
                </a14:m>
                <a:endParaRPr lang="en-US" sz="2400" dirty="0"/>
              </a:p>
              <a:p>
                <a:r>
                  <a:rPr lang="en-US" sz="2400" dirty="0">
                    <a:ea typeface="Cambria Math" panose="02040503050406030204" pitchFamily="18" charset="0"/>
                  </a:rPr>
                  <a:t>The domain is </a:t>
                </a:r>
                <a14:m>
                  <m:oMath xmlns:m="http://schemas.openxmlformats.org/officeDocument/2006/math">
                    <m:r>
                      <a:rPr lang="en-US" sz="2400" b="0" i="1" smtClean="0">
                        <a:latin typeface="Cambria Math" panose="02040503050406030204" pitchFamily="18" charset="0"/>
                        <a:ea typeface="Cambria Math" panose="02040503050406030204" pitchFamily="18" charset="0"/>
                      </a:rPr>
                      <m:t>0&lt;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&lt;∞</m:t>
                    </m:r>
                  </m:oMath>
                </a14:m>
                <a:r>
                  <a:rPr lang="en-US" sz="2400" dirty="0">
                    <a:ea typeface="Cambria Math" panose="02040503050406030204" pitchFamily="18" charset="0"/>
                  </a:rPr>
                  <a:t>.</a:t>
                </a:r>
              </a:p>
              <a:p>
                <a14:m>
                  <m:oMath xmlns:m="http://schemas.openxmlformats.org/officeDocument/2006/math">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rPr>
                      <m:t>&gt;0</m:t>
                    </m:r>
                  </m:oMath>
                </a14:m>
                <a:r>
                  <a:rPr lang="en-US" sz="2400" dirty="0"/>
                  <a:t> is the first (numerator) degrees of freedom</a:t>
                </a:r>
              </a:p>
              <a:p>
                <a14:m>
                  <m:oMath xmlns:m="http://schemas.openxmlformats.org/officeDocument/2006/math">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rPr>
                      <m:t>&gt;0</m:t>
                    </m:r>
                  </m:oMath>
                </a14:m>
                <a:r>
                  <a:rPr lang="en-US" sz="2400" dirty="0"/>
                  <a:t> is the second (denominator) degrees of freedom</a:t>
                </a:r>
              </a:p>
              <a:p>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Γ</m:t>
                    </m:r>
                    <m:d>
                      <m:dPr>
                        <m:ctrlPr>
                          <a:rPr lang="el-GR"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𝑎</m:t>
                        </m:r>
                      </m:e>
                    </m:d>
                    <m:r>
                      <a:rPr lang="en-US" sz="2400" b="0" i="1" smtClean="0">
                        <a:latin typeface="Cambria Math" panose="02040503050406030204" pitchFamily="18" charset="0"/>
                        <a:ea typeface="Cambria Math" panose="02040503050406030204" pitchFamily="18" charset="0"/>
                      </a:rPr>
                      <m:t>=</m:t>
                    </m:r>
                    <m:nary>
                      <m:naryPr>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0</m:t>
                        </m:r>
                      </m:sub>
                      <m:sup>
                        <m:r>
                          <a:rPr lang="en-US" sz="2400" b="0" i="1" smtClean="0">
                            <a:latin typeface="Cambria Math" panose="02040503050406030204" pitchFamily="18" charset="0"/>
                            <a:ea typeface="Cambria Math" panose="02040503050406030204" pitchFamily="18" charset="0"/>
                          </a:rPr>
                          <m:t>∞</m:t>
                        </m:r>
                      </m:sup>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𝑡</m:t>
                            </m:r>
                          </m:e>
                          <m:sup>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−1</m:t>
                            </m:r>
                          </m:sup>
                        </m:s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sup>
                        </m:sSup>
                        <m:r>
                          <a:rPr lang="en-US" sz="2400" b="0" i="1" smtClean="0">
                            <a:latin typeface="Cambria Math" panose="02040503050406030204" pitchFamily="18" charset="0"/>
                            <a:ea typeface="Cambria Math" panose="02040503050406030204" pitchFamily="18" charset="0"/>
                          </a:rPr>
                          <m:t>𝑑𝑡</m:t>
                        </m:r>
                      </m:e>
                    </m:nary>
                  </m:oMath>
                </a14:m>
                <a:r>
                  <a:rPr lang="en-US" sz="2400" dirty="0"/>
                  <a:t>,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&gt;</m:t>
                    </m:r>
                    <m:r>
                      <a:rPr lang="en-US" sz="2400" b="0" i="1" smtClean="0">
                        <a:latin typeface="Cambria Math" panose="02040503050406030204" pitchFamily="18" charset="0"/>
                      </a:rPr>
                      <m:t>0</m:t>
                    </m:r>
                  </m:oMath>
                </a14:m>
                <a:r>
                  <a:rPr lang="en-US" sz="2400" dirty="0"/>
                  <a:t> is the complete Gamma function</a:t>
                </a:r>
              </a:p>
              <a:p>
                <a:r>
                  <a:rPr lang="en-US" sz="2400" dirty="0"/>
                  <a:t>The mean is </a:t>
                </a:r>
                <a14:m>
                  <m:oMath xmlns:m="http://schemas.openxmlformats.org/officeDocument/2006/math">
                    <m:f>
                      <m:fPr>
                        <m:ctrlPr>
                          <a:rPr lang="en-US" sz="2400" i="1">
                            <a:latin typeface="Cambria Math" panose="02040503050406030204" pitchFamily="18" charset="0"/>
                          </a:rPr>
                        </m:ctrlPr>
                      </m:fPr>
                      <m:num>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ea typeface="Cambria Math" panose="02040503050406030204" pitchFamily="18" charset="0"/>
                              </a:rPr>
                              <m:t>2</m:t>
                            </m:r>
                          </m:sub>
                        </m:sSub>
                      </m:num>
                      <m:den>
                        <m:d>
                          <m:dPr>
                            <m:ctrlPr>
                              <a:rPr lang="en-US"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−2</m:t>
                            </m:r>
                          </m:e>
                        </m:d>
                      </m:den>
                    </m:f>
                  </m:oMath>
                </a14:m>
                <a:r>
                  <a:rPr lang="en-US" sz="2400" dirty="0"/>
                  <a:t> and the variance is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2</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𝜈</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−2</m:t>
                            </m:r>
                          </m:e>
                        </m:d>
                      </m:num>
                      <m:den>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rPr>
                              <m:t>1</m:t>
                            </m:r>
                          </m:sub>
                        </m:sSub>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rPr>
                                      <m:t>2</m:t>
                                    </m:r>
                                  </m:sub>
                                </m:sSub>
                                <m:r>
                                  <a:rPr lang="en-US" sz="2400" b="0" i="1" smtClean="0">
                                    <a:latin typeface="Cambria Math" panose="02040503050406030204" pitchFamily="18" charset="0"/>
                                  </a:rPr>
                                  <m:t>−2</m:t>
                                </m:r>
                              </m:e>
                            </m:d>
                          </m:e>
                          <m:sup>
                            <m:r>
                              <a:rPr lang="en-US" sz="2400" b="0" i="1" smtClean="0">
                                <a:latin typeface="Cambria Math" panose="02040503050406030204" pitchFamily="18" charset="0"/>
                              </a:rPr>
                              <m:t>2</m:t>
                            </m:r>
                          </m:sup>
                        </m:sSup>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𝜈</m:t>
                                </m:r>
                              </m:e>
                              <m:sub>
                                <m:r>
                                  <a:rPr lang="en-US" sz="2400" i="1">
                                    <a:latin typeface="Cambria Math" panose="02040503050406030204" pitchFamily="18" charset="0"/>
                                  </a:rPr>
                                  <m:t>2</m:t>
                                </m:r>
                              </m:sub>
                            </m:sSub>
                            <m:r>
                              <a:rPr lang="en-US" sz="2400" b="0" i="1" smtClean="0">
                                <a:latin typeface="Cambria Math" panose="02040503050406030204" pitchFamily="18" charset="0"/>
                              </a:rPr>
                              <m:t>−4</m:t>
                            </m:r>
                          </m:e>
                        </m:d>
                      </m:den>
                    </m:f>
                  </m:oMath>
                </a14:m>
                <a:r>
                  <a:rPr lang="en-US" sz="2400" dirty="0"/>
                  <a:t>. </a:t>
                </a:r>
              </a:p>
              <a:p>
                <a:pPr marL="0" indent="0">
                  <a:buNone/>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754"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pPr/>
              <a:t>50</a:t>
            </a:fld>
            <a:endParaRPr lang="zh-CN" altLang="en-US"/>
          </a:p>
        </p:txBody>
      </p:sp>
      <p:sp>
        <p:nvSpPr>
          <p:cNvPr id="5" name="Footer Placeholder 4">
            <a:extLst>
              <a:ext uri="{FF2B5EF4-FFF2-40B4-BE49-F238E27FC236}">
                <a16:creationId xmlns:a16="http://schemas.microsoft.com/office/drawing/2014/main" id="{F6C3AE52-651F-46BB-8CAB-3A1ECD3A6B4F}"/>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324513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Continuous – F Distribution</a:t>
            </a:r>
            <a:endParaRPr lang="en-US" dirty="0">
              <a:solidFill>
                <a:schemeClr val="bg1"/>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51</a:t>
            </a:fld>
            <a:endParaRPr lang="zh-CN" altLang="en-US"/>
          </a:p>
        </p:txBody>
      </p:sp>
      <p:graphicFrame>
        <p:nvGraphicFramePr>
          <p:cNvPr id="6" name="Table 5">
            <a:extLst>
              <a:ext uri="{FF2B5EF4-FFF2-40B4-BE49-F238E27FC236}">
                <a16:creationId xmlns:a16="http://schemas.microsoft.com/office/drawing/2014/main" id="{875A3BC8-4C90-4C72-9850-BE33C0EBDE89}"/>
              </a:ext>
            </a:extLst>
          </p:cNvPr>
          <p:cNvGraphicFramePr>
            <a:graphicFrameLocks noGrp="1"/>
          </p:cNvGraphicFramePr>
          <p:nvPr>
            <p:extLst>
              <p:ext uri="{D42A27DB-BD31-4B8C-83A1-F6EECF244321}">
                <p14:modId xmlns:p14="http://schemas.microsoft.com/office/powerpoint/2010/main" val="3759134089"/>
              </p:ext>
            </p:extLst>
          </p:nvPr>
        </p:nvGraphicFramePr>
        <p:xfrm>
          <a:off x="838200" y="1757978"/>
          <a:ext cx="4176526" cy="2377440"/>
        </p:xfrm>
        <a:graphic>
          <a:graphicData uri="http://schemas.openxmlformats.org/drawingml/2006/table">
            <a:tbl>
              <a:tblPr firstRow="1" bandRow="1">
                <a:tableStyleId>{5C22544A-7EE6-4342-B048-85BDC9FD1C3A}</a:tableStyleId>
              </a:tblPr>
              <a:tblGrid>
                <a:gridCol w="2088263">
                  <a:extLst>
                    <a:ext uri="{9D8B030D-6E8A-4147-A177-3AD203B41FA5}">
                      <a16:colId xmlns:a16="http://schemas.microsoft.com/office/drawing/2014/main" val="1078709782"/>
                    </a:ext>
                  </a:extLst>
                </a:gridCol>
                <a:gridCol w="2088263">
                  <a:extLst>
                    <a:ext uri="{9D8B030D-6E8A-4147-A177-3AD203B41FA5}">
                      <a16:colId xmlns:a16="http://schemas.microsoft.com/office/drawing/2014/main" val="133063971"/>
                    </a:ext>
                  </a:extLst>
                </a:gridCol>
              </a:tblGrid>
              <a:tr h="334694">
                <a:tc>
                  <a:txBody>
                    <a:bodyPr/>
                    <a:lstStyle/>
                    <a:p>
                      <a:r>
                        <a:rPr lang="en-US" sz="2000" dirty="0"/>
                        <a:t>Python Function</a:t>
                      </a:r>
                    </a:p>
                  </a:txBody>
                  <a:tcPr anchor="ctr"/>
                </a:tc>
                <a:tc>
                  <a:txBody>
                    <a:bodyPr/>
                    <a:lstStyle/>
                    <a:p>
                      <a:pPr algn="ctr"/>
                      <a:r>
                        <a:rPr lang="en-US" sz="2000" dirty="0" err="1"/>
                        <a:t>scipy.stats.f</a:t>
                      </a:r>
                      <a:r>
                        <a:rPr lang="en-US" sz="2000" dirty="0"/>
                        <a:t> </a:t>
                      </a:r>
                    </a:p>
                  </a:txBody>
                  <a:tcPr anchor="ctr"/>
                </a:tc>
                <a:extLst>
                  <a:ext uri="{0D108BD9-81ED-4DB2-BD59-A6C34878D82A}">
                    <a16:rowId xmlns:a16="http://schemas.microsoft.com/office/drawing/2014/main" val="3189287771"/>
                  </a:ext>
                </a:extLst>
              </a:tr>
              <a:tr h="370840">
                <a:tc>
                  <a:txBody>
                    <a:bodyPr/>
                    <a:lstStyle/>
                    <a:p>
                      <a:r>
                        <a:rPr lang="en-US" sz="2000" dirty="0"/>
                        <a:t>Density</a:t>
                      </a:r>
                    </a:p>
                  </a:txBody>
                  <a:tcPr anchor="ctr"/>
                </a:tc>
                <a:tc>
                  <a:txBody>
                    <a:bodyPr/>
                    <a:lstStyle/>
                    <a:p>
                      <a:pPr algn="ctr"/>
                      <a:r>
                        <a:rPr lang="en-US" sz="2000" dirty="0"/>
                        <a:t>.pdf()</a:t>
                      </a:r>
                    </a:p>
                  </a:txBody>
                  <a:tcPr anchor="ctr"/>
                </a:tc>
                <a:extLst>
                  <a:ext uri="{0D108BD9-81ED-4DB2-BD59-A6C34878D82A}">
                    <a16:rowId xmlns:a16="http://schemas.microsoft.com/office/drawing/2014/main" val="2788259920"/>
                  </a:ext>
                </a:extLst>
              </a:tr>
              <a:tr h="370840">
                <a:tc>
                  <a:txBody>
                    <a:bodyPr/>
                    <a:lstStyle/>
                    <a:p>
                      <a:r>
                        <a:rPr lang="en-US" sz="2000" dirty="0"/>
                        <a:t>Distribution</a:t>
                      </a:r>
                    </a:p>
                  </a:txBody>
                  <a:tcPr anchor="ctr"/>
                </a:tc>
                <a:tc>
                  <a:txBody>
                    <a:bodyPr/>
                    <a:lstStyle/>
                    <a:p>
                      <a:pPr algn="ctr"/>
                      <a:r>
                        <a:rPr lang="en-US" sz="2000" dirty="0"/>
                        <a:t>.</a:t>
                      </a:r>
                      <a:r>
                        <a:rPr lang="en-US" sz="2000" dirty="0" err="1"/>
                        <a:t>cdf</a:t>
                      </a:r>
                      <a:r>
                        <a:rPr lang="en-US" sz="2000" dirty="0"/>
                        <a:t>()</a:t>
                      </a:r>
                    </a:p>
                  </a:txBody>
                  <a:tcPr anchor="ctr"/>
                </a:tc>
                <a:extLst>
                  <a:ext uri="{0D108BD9-81ED-4DB2-BD59-A6C34878D82A}">
                    <a16:rowId xmlns:a16="http://schemas.microsoft.com/office/drawing/2014/main" val="3875026172"/>
                  </a:ext>
                </a:extLst>
              </a:tr>
              <a:tr h="370840">
                <a:tc>
                  <a:txBody>
                    <a:bodyPr/>
                    <a:lstStyle/>
                    <a:p>
                      <a:r>
                        <a:rPr lang="en-US" sz="2000" dirty="0"/>
                        <a:t>Significance</a:t>
                      </a:r>
                    </a:p>
                  </a:txBody>
                  <a:tcPr anchor="ctr"/>
                </a:tc>
                <a:tc>
                  <a:txBody>
                    <a:bodyPr/>
                    <a:lstStyle/>
                    <a:p>
                      <a:pPr algn="ctr"/>
                      <a:r>
                        <a:rPr lang="en-US" sz="2000" dirty="0"/>
                        <a:t>.sf()</a:t>
                      </a:r>
                    </a:p>
                  </a:txBody>
                  <a:tcPr anchor="ctr"/>
                </a:tc>
                <a:extLst>
                  <a:ext uri="{0D108BD9-81ED-4DB2-BD59-A6C34878D82A}">
                    <a16:rowId xmlns:a16="http://schemas.microsoft.com/office/drawing/2014/main" val="1098967131"/>
                  </a:ext>
                </a:extLst>
              </a:tr>
              <a:tr h="370840">
                <a:tc>
                  <a:txBody>
                    <a:bodyPr/>
                    <a:lstStyle/>
                    <a:p>
                      <a:r>
                        <a:rPr lang="en-US" sz="2000" dirty="0"/>
                        <a:t>Quantile</a:t>
                      </a:r>
                    </a:p>
                  </a:txBody>
                  <a:tcPr anchor="ctr"/>
                </a:tc>
                <a:tc>
                  <a:txBody>
                    <a:bodyPr/>
                    <a:lstStyle/>
                    <a:p>
                      <a:pPr algn="ctr"/>
                      <a:r>
                        <a:rPr lang="en-US" sz="2000" dirty="0"/>
                        <a:t>.</a:t>
                      </a:r>
                      <a:r>
                        <a:rPr lang="en-US" sz="2000" dirty="0" err="1"/>
                        <a:t>ppf</a:t>
                      </a:r>
                      <a:r>
                        <a:rPr lang="en-US" sz="2000" dirty="0"/>
                        <a:t>()</a:t>
                      </a:r>
                    </a:p>
                  </a:txBody>
                  <a:tcPr anchor="ctr"/>
                </a:tc>
                <a:extLst>
                  <a:ext uri="{0D108BD9-81ED-4DB2-BD59-A6C34878D82A}">
                    <a16:rowId xmlns:a16="http://schemas.microsoft.com/office/drawing/2014/main" val="4114945756"/>
                  </a:ext>
                </a:extLst>
              </a:tr>
              <a:tr h="370840">
                <a:tc>
                  <a:txBody>
                    <a:bodyPr/>
                    <a:lstStyle/>
                    <a:p>
                      <a:r>
                        <a:rPr lang="en-US" sz="2000" dirty="0"/>
                        <a:t>Random Number</a:t>
                      </a:r>
                    </a:p>
                  </a:txBody>
                  <a:tcPr anchor="ctr"/>
                </a:tc>
                <a:tc>
                  <a:txBody>
                    <a:bodyPr/>
                    <a:lstStyle/>
                    <a:p>
                      <a:pPr algn="ctr"/>
                      <a:r>
                        <a:rPr lang="en-US" sz="2000" dirty="0"/>
                        <a:t>.</a:t>
                      </a:r>
                      <a:r>
                        <a:rPr lang="en-US" sz="2000" dirty="0" err="1"/>
                        <a:t>rvs</a:t>
                      </a:r>
                      <a:r>
                        <a:rPr lang="en-US" sz="2000" dirty="0"/>
                        <a:t>()</a:t>
                      </a:r>
                    </a:p>
                  </a:txBody>
                  <a:tcPr anchor="ctr"/>
                </a:tc>
                <a:extLst>
                  <a:ext uri="{0D108BD9-81ED-4DB2-BD59-A6C34878D82A}">
                    <a16:rowId xmlns:a16="http://schemas.microsoft.com/office/drawing/2014/main" val="3453905932"/>
                  </a:ext>
                </a:extLst>
              </a:tr>
            </a:tbl>
          </a:graphicData>
        </a:graphic>
      </p:graphicFrame>
      <p:pic>
        <p:nvPicPr>
          <p:cNvPr id="22" name="Picture 21">
            <a:extLst>
              <a:ext uri="{FF2B5EF4-FFF2-40B4-BE49-F238E27FC236}">
                <a16:creationId xmlns:a16="http://schemas.microsoft.com/office/drawing/2014/main" id="{63268688-1613-4571-8AEE-F7A7D2CB26B4}"/>
              </a:ext>
            </a:extLst>
          </p:cNvPr>
          <p:cNvPicPr>
            <a:picLocks noChangeAspect="1"/>
          </p:cNvPicPr>
          <p:nvPr/>
        </p:nvPicPr>
        <p:blipFill>
          <a:blip r:embed="rId2"/>
          <a:stretch>
            <a:fillRect/>
          </a:stretch>
        </p:blipFill>
        <p:spPr>
          <a:xfrm>
            <a:off x="5470844" y="1515756"/>
            <a:ext cx="2252126" cy="2248774"/>
          </a:xfrm>
          <a:prstGeom prst="rect">
            <a:avLst/>
          </a:prstGeom>
        </p:spPr>
      </p:pic>
      <p:pic>
        <p:nvPicPr>
          <p:cNvPr id="23" name="Picture 22">
            <a:extLst>
              <a:ext uri="{FF2B5EF4-FFF2-40B4-BE49-F238E27FC236}">
                <a16:creationId xmlns:a16="http://schemas.microsoft.com/office/drawing/2014/main" id="{4284355B-21DB-4227-A6E6-A9FA9A105755}"/>
              </a:ext>
            </a:extLst>
          </p:cNvPr>
          <p:cNvPicPr>
            <a:picLocks noChangeAspect="1"/>
          </p:cNvPicPr>
          <p:nvPr/>
        </p:nvPicPr>
        <p:blipFill>
          <a:blip r:embed="rId3"/>
          <a:stretch>
            <a:fillRect/>
          </a:stretch>
        </p:blipFill>
        <p:spPr>
          <a:xfrm>
            <a:off x="8147749" y="1543526"/>
            <a:ext cx="2289407" cy="2286000"/>
          </a:xfrm>
          <a:prstGeom prst="rect">
            <a:avLst/>
          </a:prstGeom>
        </p:spPr>
      </p:pic>
      <p:pic>
        <p:nvPicPr>
          <p:cNvPr id="24" name="Picture 23">
            <a:extLst>
              <a:ext uri="{FF2B5EF4-FFF2-40B4-BE49-F238E27FC236}">
                <a16:creationId xmlns:a16="http://schemas.microsoft.com/office/drawing/2014/main" id="{E94938AC-BB9C-4DFD-9B77-73A45B1A311B}"/>
              </a:ext>
            </a:extLst>
          </p:cNvPr>
          <p:cNvPicPr>
            <a:picLocks noChangeAspect="1"/>
          </p:cNvPicPr>
          <p:nvPr/>
        </p:nvPicPr>
        <p:blipFill>
          <a:blip r:embed="rId4"/>
          <a:stretch>
            <a:fillRect/>
          </a:stretch>
        </p:blipFill>
        <p:spPr>
          <a:xfrm>
            <a:off x="5433563" y="4023347"/>
            <a:ext cx="2289407" cy="2286000"/>
          </a:xfrm>
          <a:prstGeom prst="rect">
            <a:avLst/>
          </a:prstGeom>
        </p:spPr>
      </p:pic>
      <p:pic>
        <p:nvPicPr>
          <p:cNvPr id="25" name="Picture 24">
            <a:extLst>
              <a:ext uri="{FF2B5EF4-FFF2-40B4-BE49-F238E27FC236}">
                <a16:creationId xmlns:a16="http://schemas.microsoft.com/office/drawing/2014/main" id="{9DAD3485-A86C-4D06-8965-C90227372578}"/>
              </a:ext>
            </a:extLst>
          </p:cNvPr>
          <p:cNvPicPr>
            <a:picLocks noChangeAspect="1"/>
          </p:cNvPicPr>
          <p:nvPr/>
        </p:nvPicPr>
        <p:blipFill>
          <a:blip r:embed="rId5"/>
          <a:stretch>
            <a:fillRect/>
          </a:stretch>
        </p:blipFill>
        <p:spPr>
          <a:xfrm>
            <a:off x="8147748" y="4023347"/>
            <a:ext cx="2289407" cy="2286000"/>
          </a:xfrm>
          <a:prstGeom prst="rect">
            <a:avLst/>
          </a:prstGeom>
        </p:spPr>
      </p:pic>
      <p:sp>
        <p:nvSpPr>
          <p:cNvPr id="3" name="Footer Placeholder 2">
            <a:extLst>
              <a:ext uri="{FF2B5EF4-FFF2-40B4-BE49-F238E27FC236}">
                <a16:creationId xmlns:a16="http://schemas.microsoft.com/office/drawing/2014/main" id="{0BEDD639-6C1B-4DFE-A79D-A4A49572B24A}"/>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864968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 Test -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t>The SSG, the DFG, the SSW, and the DFW</a:t>
                </a:r>
              </a:p>
              <a:p>
                <a:pPr marL="514350" indent="-514350">
                  <a:buFont typeface="+mj-lt"/>
                  <a:buAutoNum type="arabicPeriod"/>
                </a:pPr>
                <a:r>
                  <a:rPr lang="en-US" dirty="0"/>
                  <a:t>The statistic </a:t>
                </a:r>
                <a14:m>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m:t>
                    </m:r>
                    <m:f>
                      <m:fPr>
                        <m:ctrlPr>
                          <a:rPr lang="en-US" i="1">
                            <a:latin typeface="Cambria Math" panose="02040503050406030204" pitchFamily="18" charset="0"/>
                          </a:rPr>
                        </m:ctrlPr>
                      </m:fPr>
                      <m:num>
                        <m:f>
                          <m:fPr>
                            <m:type m:val="lin"/>
                            <m:ctrlPr>
                              <a:rPr lang="en-US" i="1">
                                <a:latin typeface="Cambria Math" panose="02040503050406030204" pitchFamily="18" charset="0"/>
                              </a:rPr>
                            </m:ctrlPr>
                          </m:fPr>
                          <m:num>
                            <m:r>
                              <a:rPr lang="en-US" i="1">
                                <a:latin typeface="Cambria Math" panose="02040503050406030204" pitchFamily="18" charset="0"/>
                              </a:rPr>
                              <m:t>𝑆𝑆𝐺</m:t>
                            </m:r>
                          </m:num>
                          <m:den>
                            <m:r>
                              <a:rPr lang="en-US" i="1">
                                <a:latin typeface="Cambria Math" panose="02040503050406030204" pitchFamily="18" charset="0"/>
                              </a:rPr>
                              <m:t>𝐷𝐹𝐺</m:t>
                            </m:r>
                          </m:den>
                        </m:f>
                      </m:num>
                      <m:den>
                        <m:f>
                          <m:fPr>
                            <m:type m:val="lin"/>
                            <m:ctrlPr>
                              <a:rPr lang="en-US" i="1">
                                <a:latin typeface="Cambria Math" panose="02040503050406030204" pitchFamily="18" charset="0"/>
                              </a:rPr>
                            </m:ctrlPr>
                          </m:fPr>
                          <m:num>
                            <m:r>
                              <a:rPr lang="en-US" i="1">
                                <a:latin typeface="Cambria Math" panose="02040503050406030204" pitchFamily="18" charset="0"/>
                              </a:rPr>
                              <m:t>𝑆𝑆𝑊</m:t>
                            </m:r>
                          </m:num>
                          <m:den>
                            <m:r>
                              <a:rPr lang="en-US" i="1">
                                <a:latin typeface="Cambria Math" panose="02040503050406030204" pitchFamily="18" charset="0"/>
                              </a:rPr>
                              <m:t>𝐷𝐹𝑊</m:t>
                            </m:r>
                          </m:den>
                        </m:f>
                      </m:den>
                    </m:f>
                  </m:oMath>
                </a14:m>
                <a:endParaRPr lang="en-US" dirty="0"/>
              </a:p>
              <a:p>
                <a:pPr marL="514350" indent="-514350">
                  <a:buFont typeface="+mj-lt"/>
                  <a:buAutoNum type="arabicPeriod"/>
                </a:pPr>
                <a:r>
                  <a:rPr lang="en-US" dirty="0"/>
                  <a:t>The one-sided significance (the probability on the right tail) from the F distribution with dfn = </a:t>
                </a:r>
                <a14:m>
                  <m:oMath xmlns:m="http://schemas.openxmlformats.org/officeDocument/2006/math">
                    <m:r>
                      <a:rPr lang="en-US" i="1">
                        <a:latin typeface="Cambria Math" panose="02040503050406030204" pitchFamily="18" charset="0"/>
                      </a:rPr>
                      <m:t>𝐷𝐹𝐺</m:t>
                    </m:r>
                  </m:oMath>
                </a14:m>
                <a:r>
                  <a:rPr lang="en-US" dirty="0"/>
                  <a:t> and dfd = </a:t>
                </a:r>
                <a14:m>
                  <m:oMath xmlns:m="http://schemas.openxmlformats.org/officeDocument/2006/math">
                    <m:r>
                      <a:rPr lang="en-US" i="1">
                        <a:latin typeface="Cambria Math" panose="02040503050406030204" pitchFamily="18" charset="0"/>
                      </a:rPr>
                      <m:t>𝐷𝐹𝑊</m:t>
                    </m:r>
                  </m:oMath>
                </a14:m>
                <a:r>
                  <a:rPr lang="en-US" dirty="0"/>
                  <a:t> degrees of freedom</a:t>
                </a:r>
              </a:p>
              <a:p>
                <a:pPr marL="514350" indent="-514350">
                  <a:buFont typeface="+mj-lt"/>
                  <a:buAutoNum type="arabicPeriod"/>
                </a:pPr>
                <a:r>
                  <a:rPr lang="en-US" dirty="0"/>
                  <a:t>Reject the Independence Assumption if the</a:t>
                </a:r>
                <a:br>
                  <a:rPr lang="en-US" dirty="0"/>
                </a:br>
                <a:r>
                  <a:rPr lang="en-US" dirty="0"/>
                  <a:t>significance value is less than </a:t>
                </a:r>
                <a:r>
                  <a:rPr lang="el-GR" dirty="0"/>
                  <a:t>α</a:t>
                </a:r>
                <a:r>
                  <a:rPr lang="en-US" dirty="0"/>
                  <a:t>, say 0.05,</a:t>
                </a:r>
                <a:br>
                  <a:rPr lang="en-US" dirty="0"/>
                </a:br>
                <a:r>
                  <a:rPr lang="en-US" dirty="0"/>
                  <a:t>and identify this feature as useful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dirty="0"/>
          </a:p>
        </p:txBody>
      </p:sp>
      <p:pic>
        <p:nvPicPr>
          <p:cNvPr id="1026" name="Picture 2" descr="https://www.statisticshowto.datasciencecentral.com/wp-content/uploads/2013/09/f-table.jpg">
            <a:extLst>
              <a:ext uri="{FF2B5EF4-FFF2-40B4-BE49-F238E27FC236}">
                <a16:creationId xmlns:a16="http://schemas.microsoft.com/office/drawing/2014/main" id="{F05F2305-4D25-4080-8421-F21EA472B3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624" y="4160837"/>
            <a:ext cx="328856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FD4EC8A-80D5-4789-9A26-70C8B15A86FB}"/>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508173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Regression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 are the pairs of values for the feature </a:t>
                </a:r>
                <a14:m>
                  <m:oMath xmlns:m="http://schemas.openxmlformats.org/officeDocument/2006/math">
                    <m:r>
                      <a:rPr lang="en-US" b="0" i="1" smtClean="0">
                        <a:latin typeface="Cambria Math" panose="02040503050406030204" pitchFamily="18" charset="0"/>
                      </a:rPr>
                      <m:t>𝑋</m:t>
                    </m:r>
                  </m:oMath>
                </a14:m>
                <a:r>
                  <a:rPr lang="en-US" dirty="0"/>
                  <a:t> and the target variable </a:t>
                </a:r>
                <a14:m>
                  <m:oMath xmlns:m="http://schemas.openxmlformats.org/officeDocument/2006/math">
                    <m:r>
                      <a:rPr lang="en-US" b="0" i="1" smtClean="0">
                        <a:latin typeface="Cambria Math" panose="02040503050406030204" pitchFamily="18" charset="0"/>
                      </a:rPr>
                      <m:t>𝑌</m:t>
                    </m:r>
                  </m:oMath>
                </a14:m>
                <a:r>
                  <a:rPr lang="en-US" dirty="0"/>
                  <a:t>.</a:t>
                </a:r>
              </a:p>
              <a:p>
                <a:r>
                  <a:rPr lang="en-US" dirty="0"/>
                  <a:t>Let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a14:m>
                <a:r>
                  <a:rPr lang="en-US" dirty="0"/>
                  <a:t> be the mean of the feature</a:t>
                </a:r>
              </a:p>
              <a:p>
                <a:r>
                  <a:rPr lang="en-US" dirty="0"/>
                  <a:t>Let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e>
                    </m:nary>
                  </m:oMath>
                </a14:m>
                <a:r>
                  <a:rPr lang="en-US" dirty="0"/>
                  <a:t> be the mean of the target variable </a:t>
                </a:r>
              </a:p>
              <a:p>
                <a:r>
                  <a:rPr lang="en-US" dirty="0"/>
                  <a:t>If we fit this regression line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𝑥</m:t>
                    </m:r>
                  </m:oMath>
                </a14:m>
                <a:r>
                  <a:rPr lang="en-US" dirty="0"/>
                  <a:t>, the regression coefficient is</a:t>
                </a:r>
                <a:br>
                  <a:rPr lang="en-US" dirty="0"/>
                </a:br>
                <a:r>
                  <a:rPr lang="en-US" dirty="0"/>
                  <a:t> </a:t>
                </a:r>
                <a14:m>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𝑥</m:t>
                                    </m:r>
                                  </m:e>
                                </m:acc>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d>
                          </m:e>
                        </m:nary>
                      </m:num>
                      <m:den>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sSup>
                              <m:sSupPr>
                                <m:ctrlPr>
                                  <a:rPr lang="en-US" b="0" i="1" smtClean="0">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𝑥</m:t>
                                        </m:r>
                                      </m:e>
                                    </m:acc>
                                  </m:e>
                                </m:d>
                              </m:e>
                              <m:sup>
                                <m:r>
                                  <a:rPr lang="en-US" b="0" i="1" smtClean="0">
                                    <a:latin typeface="Cambria Math" panose="02040503050406030204" pitchFamily="18" charset="0"/>
                                    <a:ea typeface="Cambria Math" panose="02040503050406030204" pitchFamily="18" charset="0"/>
                                  </a:rPr>
                                  <m:t>2</m:t>
                                </m:r>
                              </m:sup>
                            </m:sSup>
                          </m:e>
                        </m:nary>
                      </m:den>
                    </m:f>
                  </m:oMath>
                </a14:m>
                <a:r>
                  <a:rPr lang="en-US" dirty="0"/>
                  <a:t> and the intercept is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a:t>
                </a:r>
              </a:p>
              <a:p>
                <a:r>
                  <a:rPr lang="en-US" dirty="0"/>
                  <a:t>The fitted values are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𝛼</m:t>
                        </m:r>
                      </m:e>
                    </m:acc>
                    <m:r>
                      <a:rPr lang="en-US" b="0" i="1" smtClean="0">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dirty="0"/>
          </a:p>
        </p:txBody>
      </p:sp>
      <p:sp>
        <p:nvSpPr>
          <p:cNvPr id="4" name="Footer Placeholder 3">
            <a:extLst>
              <a:ext uri="{FF2B5EF4-FFF2-40B4-BE49-F238E27FC236}">
                <a16:creationId xmlns:a16="http://schemas.microsoft.com/office/drawing/2014/main" id="{4D76510E-DB04-43D1-92C2-ECF388BA7510}"/>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836615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Regression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residual sum of squares is </a:t>
                </a:r>
                <a14:m>
                  <m:oMath xmlns:m="http://schemas.openxmlformats.org/officeDocument/2006/math">
                    <m:r>
                      <a:rPr lang="en-US" b="0" i="1" smtClean="0">
                        <a:latin typeface="Cambria Math" panose="02040503050406030204" pitchFamily="18" charset="0"/>
                      </a:rPr>
                      <m:t>𝑅𝑆𝑆</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a:t>
                </a:r>
              </a:p>
              <a:p>
                <a:r>
                  <a:rPr lang="en-US" dirty="0"/>
                  <a:t>The estimated residual variance is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num>
                      <m:den>
                        <m:r>
                          <a:rPr lang="en-US" b="0" i="1" smtClean="0">
                            <a:latin typeface="Cambria Math" panose="02040503050406030204" pitchFamily="18" charset="0"/>
                          </a:rPr>
                          <m:t>𝑛</m:t>
                        </m:r>
                        <m:r>
                          <a:rPr lang="en-US" b="0" i="1" smtClean="0">
                            <a:latin typeface="Cambria Math" panose="02040503050406030204" pitchFamily="18" charset="0"/>
                          </a:rPr>
                          <m:t>−2</m:t>
                        </m:r>
                      </m:den>
                    </m:f>
                  </m:oMath>
                </a14:m>
                <a:endParaRPr lang="en-US" dirty="0"/>
              </a:p>
              <a:p>
                <a:r>
                  <a:rPr lang="en-US" dirty="0"/>
                  <a:t>The standard error of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i="1">
                        <a:latin typeface="Cambria Math" panose="02040503050406030204" pitchFamily="18" charset="0"/>
                        <a:ea typeface="Cambria Math" panose="02040503050406030204" pitchFamily="18" charset="0"/>
                      </a:rPr>
                      <m:t> </m:t>
                    </m:r>
                  </m:oMath>
                </a14:m>
                <a:r>
                  <a:rPr lang="en-US" dirty="0"/>
                  <a:t>is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se</m:t>
                    </m:r>
                    <m:d>
                      <m:dPr>
                        <m:ctrlPr>
                          <a:rPr lang="en-US"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acc>
                              <m:accPr>
                                <m:chr m:val="̂"/>
                                <m:ctrlPr>
                                  <a:rPr lang="en-US" i="1">
                                    <a:latin typeface="Cambria Math" panose="02040503050406030204" pitchFamily="18" charset="0"/>
                                  </a:rPr>
                                </m:ctrlPr>
                              </m:accPr>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acc>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𝑥</m:t>
                                            </m:r>
                                          </m:e>
                                        </m:acc>
                                      </m:e>
                                    </m:d>
                                  </m:e>
                                  <m:sup>
                                    <m:r>
                                      <a:rPr lang="en-US" i="1">
                                        <a:latin typeface="Cambria Math" panose="02040503050406030204" pitchFamily="18" charset="0"/>
                                        <a:ea typeface="Cambria Math" panose="02040503050406030204" pitchFamily="18" charset="0"/>
                                      </a:rPr>
                                      <m:t>2</m:t>
                                    </m:r>
                                  </m:sup>
                                </m:sSup>
                              </m:e>
                            </m:nary>
                          </m:den>
                        </m:f>
                      </m:e>
                    </m:rad>
                  </m:oMath>
                </a14:m>
                <a:r>
                  <a:rPr lang="en-US" dirty="0"/>
                  <a:t>.</a:t>
                </a:r>
              </a:p>
              <a:p>
                <a:r>
                  <a:rPr lang="en-US" dirty="0"/>
                  <a:t>The statistic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num>
                      <m:den>
                        <m:r>
                          <m:rPr>
                            <m:sty m:val="p"/>
                          </m:rPr>
                          <a:rPr lang="en-US">
                            <a:latin typeface="Cambria Math" panose="02040503050406030204" pitchFamily="18" charset="0"/>
                            <a:ea typeface="Cambria Math" panose="02040503050406030204" pitchFamily="18" charset="0"/>
                          </a:rPr>
                          <m:t>se</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den>
                    </m:f>
                  </m:oMath>
                </a14:m>
                <a:r>
                  <a:rPr lang="en-US" dirty="0"/>
                  <a:t> follows a Student’s </a:t>
                </a:r>
                <a:r>
                  <a:rPr lang="en-US" i="1" dirty="0"/>
                  <a:t>t</a:t>
                </a:r>
                <a:r>
                  <a:rPr lang="en-US" dirty="0"/>
                  <a:t> distribution with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oMath>
                </a14:m>
                <a:r>
                  <a:rPr lang="en-US" dirty="0"/>
                  <a:t> degrees of freedom.</a:t>
                </a:r>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10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sp>
        <p:nvSpPr>
          <p:cNvPr id="4" name="Footer Placeholder 3">
            <a:extLst>
              <a:ext uri="{FF2B5EF4-FFF2-40B4-BE49-F238E27FC236}">
                <a16:creationId xmlns:a16="http://schemas.microsoft.com/office/drawing/2014/main" id="{831341BD-70FB-4B26-A53D-198B820A6F2E}"/>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875612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Continuous – Student’s </a:t>
            </a:r>
            <a:r>
              <a:rPr lang="en-US" b="1" i="1" dirty="0">
                <a:solidFill>
                  <a:schemeClr val="bg1"/>
                </a:solidFill>
              </a:rPr>
              <a:t>t</a:t>
            </a:r>
            <a:r>
              <a:rPr lang="en-US" b="1" dirty="0">
                <a:solidFill>
                  <a:schemeClr val="bg1"/>
                </a:solidFill>
              </a:rPr>
              <a:t> Distribution</a:t>
            </a:r>
            <a:endParaRPr lang="en-US" dirty="0">
              <a:solidFill>
                <a:schemeClr val="bg1"/>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10515599" cy="4351338"/>
              </a:xfrm>
            </p:spPr>
            <p:txBody>
              <a:bodyPr>
                <a:normAutofit/>
              </a:bodyPr>
              <a:lstStyle/>
              <a:p>
                <a:r>
                  <a:rPr lang="en-US" dirty="0"/>
                  <a:t>Let </a:t>
                </a:r>
                <a14:m>
                  <m:oMath xmlns:m="http://schemas.openxmlformats.org/officeDocument/2006/math">
                    <m:r>
                      <a:rPr lang="en-US" b="0" i="1" smtClean="0">
                        <a:latin typeface="Cambria Math" panose="02040503050406030204" pitchFamily="18" charset="0"/>
                      </a:rPr>
                      <m:t>𝑋</m:t>
                    </m:r>
                  </m:oMath>
                </a14:m>
                <a:r>
                  <a:rPr lang="en-US" dirty="0"/>
                  <a:t> be a continuous random variable that takes values from this open interval </a:t>
                </a:r>
                <a14:m>
                  <m:oMath xmlns:m="http://schemas.openxmlformats.org/officeDocument/2006/math">
                    <m:r>
                      <a:rPr lang="en-US" dirty="0">
                        <a:latin typeface="Cambria Math" panose="02040503050406030204" pitchFamily="18" charset="0"/>
                      </a:rPr>
                      <m:t>(</m:t>
                    </m:r>
                    <m:r>
                      <a:rPr lang="en-US" b="0" i="1" dirty="0"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a14:m>
                <a:r>
                  <a:rPr lang="en-US" dirty="0"/>
                  <a:t>.</a:t>
                </a:r>
              </a:p>
              <a:p>
                <a:r>
                  <a:rPr lang="en-US" dirty="0"/>
                  <a:t>The probability density function is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smtClean="0">
                            <a:latin typeface="Cambria Math" panose="02040503050406030204" pitchFamily="18" charset="0"/>
                          </a:rPr>
                        </m:ctrlPr>
                      </m:fPr>
                      <m:num>
                        <m:r>
                          <m:rPr>
                            <m:sty m:val="p"/>
                          </m:rPr>
                          <a:rPr lang="en-US" i="1">
                            <a:latin typeface="Cambria Math" panose="02040503050406030204" pitchFamily="18" charset="0"/>
                            <a:ea typeface="Cambria Math" panose="02040503050406030204" pitchFamily="18" charset="0"/>
                          </a:rPr>
                          <m:t>Γ</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e>
                        </m:d>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𝜋</m:t>
                            </m:r>
                          </m:e>
                        </m:rad>
                        <m:r>
                          <a:rPr lang="en-US" b="0" i="1" smtClean="0">
                            <a:latin typeface="Cambria Math" panose="02040503050406030204" pitchFamily="18" charset="0"/>
                          </a:rPr>
                          <m:t> </m:t>
                        </m:r>
                        <m:r>
                          <m:rPr>
                            <m:sty m:val="p"/>
                          </m:rPr>
                          <a:rPr lang="el-GR" i="1" smtClean="0">
                            <a:latin typeface="Cambria Math" panose="02040503050406030204" pitchFamily="18" charset="0"/>
                            <a:ea typeface="Cambria Math" panose="02040503050406030204" pitchFamily="18" charset="0"/>
                          </a:rPr>
                          <m:t>Γ</m:t>
                        </m:r>
                        <m:d>
                          <m:dPr>
                            <m:ctrlPr>
                              <a:rPr lang="el-GR" i="1" smtClean="0">
                                <a:latin typeface="Cambria Math" panose="02040503050406030204" pitchFamily="18" charset="0"/>
                                <a:ea typeface="Cambria Math" panose="02040503050406030204" pitchFamily="18" charset="0"/>
                              </a:rPr>
                            </m:ctrlPr>
                          </m:dPr>
                          <m:e>
                            <m:f>
                              <m:fPr>
                                <m:ctrlPr>
                                  <a:rPr lang="el-GR"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𝑘</m:t>
                                </m:r>
                              </m:num>
                              <m:den>
                                <m:r>
                                  <a:rPr lang="en-US" b="0" i="1" smtClean="0">
                                    <a:latin typeface="Cambria Math" panose="02040503050406030204" pitchFamily="18" charset="0"/>
                                    <a:ea typeface="Cambria Math" panose="02040503050406030204" pitchFamily="18" charset="0"/>
                                  </a:rPr>
                                  <m:t>2</m:t>
                                </m:r>
                              </m:den>
                            </m:f>
                          </m:e>
                        </m:d>
                      </m:den>
                    </m:f>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𝑘</m:t>
                                </m:r>
                              </m:den>
                            </m:f>
                          </m:e>
                        </m:d>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a14:m>
                <a:endParaRPr lang="en-US" dirty="0"/>
              </a:p>
              <a:p>
                <a:pPr lvl="1"/>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&gt;0</m:t>
                    </m:r>
                  </m:oMath>
                </a14:m>
                <a:r>
                  <a:rPr lang="en-US" dirty="0"/>
                  <a:t> is the degrees of freedom</a:t>
                </a:r>
              </a:p>
              <a:p>
                <a:pPr lvl="1"/>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Γ</m:t>
                    </m:r>
                    <m:d>
                      <m:dPr>
                        <m:ctrlPr>
                          <a:rPr lang="el-GR"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oMath>
                </a14:m>
                <a:r>
                  <a:rPr lang="en-US" dirty="0"/>
                  <a:t> is the complete Gamma function</a:t>
                </a:r>
              </a:p>
              <a:p>
                <a:r>
                  <a:rPr lang="en-US" dirty="0"/>
                  <a:t>The probability </a:t>
                </a:r>
                <a14:m>
                  <m:oMath xmlns:m="http://schemas.openxmlformats.org/officeDocument/2006/math">
                    <m:r>
                      <m:rPr>
                        <m:sty m:val="p"/>
                      </m:rPr>
                      <a:rPr lang="en-US" b="0" i="0" smtClean="0">
                        <a:latin typeface="Cambria Math" panose="02040503050406030204" pitchFamily="18" charset="0"/>
                      </a:rPr>
                      <m:t>Pr</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𝑥</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rPr>
                          <m:t>𝑑𝑢</m:t>
                        </m:r>
                      </m:e>
                    </m:nary>
                  </m:oMath>
                </a14:m>
                <a:r>
                  <a:rPr lang="en-US" dirty="0"/>
                  <a:t> (i.e., no closed-form). </a:t>
                </a:r>
              </a:p>
              <a:p>
                <a:r>
                  <a:rPr lang="en-US" dirty="0"/>
                  <a:t>The mean is </a:t>
                </a:r>
                <a14:m>
                  <m:oMath xmlns:m="http://schemas.openxmlformats.org/officeDocument/2006/math">
                    <m:r>
                      <a:rPr lang="en-US" b="0" i="1" smtClean="0">
                        <a:latin typeface="Cambria Math" panose="02040503050406030204" pitchFamily="18" charset="0"/>
                      </a:rPr>
                      <m:t>0</m:t>
                    </m:r>
                  </m:oMath>
                </a14:m>
                <a:r>
                  <a:rPr lang="en-US" dirty="0"/>
                  <a:t> and the variance is </a:t>
                </a:r>
                <a14:m>
                  <m:oMath xmlns:m="http://schemas.openxmlformats.org/officeDocument/2006/math">
                    <m:f>
                      <m:fPr>
                        <m:type m:val="lin"/>
                        <m:ctrlPr>
                          <a:rPr lang="en-US" i="1" smtClean="0">
                            <a:latin typeface="Cambria Math" panose="02040503050406030204" pitchFamily="18" charset="0"/>
                          </a:rPr>
                        </m:ctrlPr>
                      </m:fPr>
                      <m:num>
                        <m:r>
                          <a:rPr lang="en-US" b="0" i="1" smtClean="0">
                            <a:latin typeface="Cambria Math" panose="02040503050406030204" pitchFamily="18" charset="0"/>
                          </a:rPr>
                          <m:t>𝑘</m:t>
                        </m:r>
                      </m:num>
                      <m:den>
                        <m:d>
                          <m:dPr>
                            <m:ctrlPr>
                              <a:rPr lang="en-US"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−2</m:t>
                            </m:r>
                          </m:e>
                        </m:d>
                      </m:den>
                    </m:f>
                  </m:oMath>
                </a14:m>
                <a:r>
                  <a:rPr lang="en-US" dirty="0"/>
                  <a:t>.</a:t>
                </a:r>
              </a:p>
              <a:p>
                <a:pPr lvl="1"/>
                <a:r>
                  <a:rPr lang="en-US" dirty="0"/>
                  <a:t>The variance does not exist if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2</m:t>
                    </m:r>
                  </m:oMath>
                </a14:m>
                <a:r>
                  <a:rPr lang="en-US" dirty="0"/>
                  <a:t>.</a:t>
                </a:r>
              </a:p>
              <a:p>
                <a:pPr marL="0" indent="0">
                  <a:buNone/>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10515599" cy="4351338"/>
              </a:xfrm>
              <a:blipFill>
                <a:blip r:embed="rId2"/>
                <a:stretch>
                  <a:fillRect l="-986" t="-2241" b="-12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pPr/>
              <a:t>55</a:t>
            </a:fld>
            <a:endParaRPr lang="zh-CN" altLang="en-US"/>
          </a:p>
        </p:txBody>
      </p:sp>
      <p:sp>
        <p:nvSpPr>
          <p:cNvPr id="5" name="Footer Placeholder 4">
            <a:extLst>
              <a:ext uri="{FF2B5EF4-FFF2-40B4-BE49-F238E27FC236}">
                <a16:creationId xmlns:a16="http://schemas.microsoft.com/office/drawing/2014/main" id="{D6FBBAD0-011B-4A49-91BB-841AD235336B}"/>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44807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Continuous – Student’s </a:t>
            </a:r>
            <a:r>
              <a:rPr lang="en-US" b="1" i="1" dirty="0">
                <a:solidFill>
                  <a:schemeClr val="bg1"/>
                </a:solidFill>
              </a:rPr>
              <a:t>t</a:t>
            </a:r>
            <a:r>
              <a:rPr lang="en-US" b="1" dirty="0">
                <a:solidFill>
                  <a:schemeClr val="bg1"/>
                </a:solidFill>
              </a:rPr>
              <a:t> Distribution</a:t>
            </a:r>
            <a:endParaRPr lang="en-US" dirty="0">
              <a:solidFill>
                <a:schemeClr val="bg1"/>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56</a:t>
            </a:fld>
            <a:endParaRPr lang="zh-CN" altLang="en-US"/>
          </a:p>
        </p:txBody>
      </p:sp>
      <p:graphicFrame>
        <p:nvGraphicFramePr>
          <p:cNvPr id="6" name="Table 5">
            <a:extLst>
              <a:ext uri="{FF2B5EF4-FFF2-40B4-BE49-F238E27FC236}">
                <a16:creationId xmlns:a16="http://schemas.microsoft.com/office/drawing/2014/main" id="{875A3BC8-4C90-4C72-9850-BE33C0EBDE89}"/>
              </a:ext>
            </a:extLst>
          </p:cNvPr>
          <p:cNvGraphicFramePr>
            <a:graphicFrameLocks noGrp="1"/>
          </p:cNvGraphicFramePr>
          <p:nvPr>
            <p:extLst>
              <p:ext uri="{D42A27DB-BD31-4B8C-83A1-F6EECF244321}">
                <p14:modId xmlns:p14="http://schemas.microsoft.com/office/powerpoint/2010/main" val="2841800724"/>
              </p:ext>
            </p:extLst>
          </p:nvPr>
        </p:nvGraphicFramePr>
        <p:xfrm>
          <a:off x="472325" y="1905476"/>
          <a:ext cx="11383350" cy="736600"/>
        </p:xfrm>
        <a:graphic>
          <a:graphicData uri="http://schemas.openxmlformats.org/drawingml/2006/table">
            <a:tbl>
              <a:tblPr firstRow="1" bandRow="1">
                <a:tableStyleId>{5C22544A-7EE6-4342-B048-85BDC9FD1C3A}</a:tableStyleId>
              </a:tblPr>
              <a:tblGrid>
                <a:gridCol w="1897225">
                  <a:extLst>
                    <a:ext uri="{9D8B030D-6E8A-4147-A177-3AD203B41FA5}">
                      <a16:colId xmlns:a16="http://schemas.microsoft.com/office/drawing/2014/main" val="1078709782"/>
                    </a:ext>
                  </a:extLst>
                </a:gridCol>
                <a:gridCol w="1897225">
                  <a:extLst>
                    <a:ext uri="{9D8B030D-6E8A-4147-A177-3AD203B41FA5}">
                      <a16:colId xmlns:a16="http://schemas.microsoft.com/office/drawing/2014/main" val="133063971"/>
                    </a:ext>
                  </a:extLst>
                </a:gridCol>
                <a:gridCol w="1897225">
                  <a:extLst>
                    <a:ext uri="{9D8B030D-6E8A-4147-A177-3AD203B41FA5}">
                      <a16:colId xmlns:a16="http://schemas.microsoft.com/office/drawing/2014/main" val="1849767157"/>
                    </a:ext>
                  </a:extLst>
                </a:gridCol>
                <a:gridCol w="1897225">
                  <a:extLst>
                    <a:ext uri="{9D8B030D-6E8A-4147-A177-3AD203B41FA5}">
                      <a16:colId xmlns:a16="http://schemas.microsoft.com/office/drawing/2014/main" val="1486283977"/>
                    </a:ext>
                  </a:extLst>
                </a:gridCol>
                <a:gridCol w="1897225">
                  <a:extLst>
                    <a:ext uri="{9D8B030D-6E8A-4147-A177-3AD203B41FA5}">
                      <a16:colId xmlns:a16="http://schemas.microsoft.com/office/drawing/2014/main" val="733167812"/>
                    </a:ext>
                  </a:extLst>
                </a:gridCol>
                <a:gridCol w="1897225">
                  <a:extLst>
                    <a:ext uri="{9D8B030D-6E8A-4147-A177-3AD203B41FA5}">
                      <a16:colId xmlns:a16="http://schemas.microsoft.com/office/drawing/2014/main" val="1163866300"/>
                    </a:ext>
                  </a:extLst>
                </a:gridCol>
              </a:tblGrid>
              <a:tr h="334694">
                <a:tc>
                  <a:txBody>
                    <a:bodyPr/>
                    <a:lstStyle/>
                    <a:p>
                      <a:r>
                        <a:rPr lang="en-US" sz="1800" dirty="0"/>
                        <a:t>Python Function</a:t>
                      </a:r>
                    </a:p>
                  </a:txBody>
                  <a:tcPr anchor="ctr"/>
                </a:tc>
                <a:tc>
                  <a:txBody>
                    <a:bodyPr/>
                    <a:lstStyle/>
                    <a:p>
                      <a:pPr algn="ctr"/>
                      <a:r>
                        <a:rPr lang="en-US" sz="1800" dirty="0"/>
                        <a:t>Density</a:t>
                      </a:r>
                    </a:p>
                  </a:txBody>
                  <a:tcPr anchor="ctr"/>
                </a:tc>
                <a:tc>
                  <a:txBody>
                    <a:bodyPr/>
                    <a:lstStyle/>
                    <a:p>
                      <a:pPr algn="ctr"/>
                      <a:r>
                        <a:rPr lang="en-US" sz="1800" dirty="0"/>
                        <a:t>Distribution</a:t>
                      </a:r>
                    </a:p>
                  </a:txBody>
                  <a:tcPr anchor="ctr"/>
                </a:tc>
                <a:tc>
                  <a:txBody>
                    <a:bodyPr/>
                    <a:lstStyle/>
                    <a:p>
                      <a:pPr algn="ctr"/>
                      <a:r>
                        <a:rPr lang="en-US" sz="1800" dirty="0"/>
                        <a:t>Significance</a:t>
                      </a:r>
                    </a:p>
                  </a:txBody>
                  <a:tcPr anchor="ctr"/>
                </a:tc>
                <a:tc>
                  <a:txBody>
                    <a:bodyPr/>
                    <a:lstStyle/>
                    <a:p>
                      <a:pPr algn="ctr"/>
                      <a:r>
                        <a:rPr lang="en-US" sz="1800" dirty="0"/>
                        <a:t>Quantile</a:t>
                      </a:r>
                    </a:p>
                  </a:txBody>
                  <a:tcPr anchor="ctr"/>
                </a:tc>
                <a:tc>
                  <a:txBody>
                    <a:bodyPr/>
                    <a:lstStyle/>
                    <a:p>
                      <a:pPr algn="ctr"/>
                      <a:r>
                        <a:rPr lang="en-US" sz="1800" dirty="0"/>
                        <a:t>Random Number</a:t>
                      </a:r>
                    </a:p>
                  </a:txBody>
                  <a:tcPr anchor="ctr"/>
                </a:tc>
                <a:extLst>
                  <a:ext uri="{0D108BD9-81ED-4DB2-BD59-A6C34878D82A}">
                    <a16:rowId xmlns:a16="http://schemas.microsoft.com/office/drawing/2014/main" val="3189287771"/>
                  </a:ext>
                </a:extLst>
              </a:tr>
              <a:tr h="370840">
                <a:tc>
                  <a:txBody>
                    <a:bodyPr/>
                    <a:lstStyle/>
                    <a:p>
                      <a:r>
                        <a:rPr lang="en-US" sz="1800" dirty="0"/>
                        <a:t>scipy.stats.t</a:t>
                      </a:r>
                    </a:p>
                  </a:txBody>
                  <a:tcPr anchor="ctr"/>
                </a:tc>
                <a:tc>
                  <a:txBody>
                    <a:bodyPr/>
                    <a:lstStyle/>
                    <a:p>
                      <a:pPr algn="ctr"/>
                      <a:r>
                        <a:rPr lang="en-US" sz="1800" dirty="0"/>
                        <a:t>.pdf()</a:t>
                      </a:r>
                    </a:p>
                  </a:txBody>
                  <a:tcPr anchor="ctr"/>
                </a:tc>
                <a:tc>
                  <a:txBody>
                    <a:bodyPr/>
                    <a:lstStyle/>
                    <a:p>
                      <a:pPr algn="ctr"/>
                      <a:r>
                        <a:rPr lang="en-US" sz="1800" dirty="0"/>
                        <a:t>.</a:t>
                      </a:r>
                      <a:r>
                        <a:rPr lang="en-US" sz="1800" dirty="0" err="1"/>
                        <a:t>cdf</a:t>
                      </a:r>
                      <a:r>
                        <a:rPr lang="en-US" sz="1800" dirty="0"/>
                        <a:t>()</a:t>
                      </a:r>
                    </a:p>
                  </a:txBody>
                  <a:tcPr anchor="ctr"/>
                </a:tc>
                <a:tc>
                  <a:txBody>
                    <a:bodyPr/>
                    <a:lstStyle/>
                    <a:p>
                      <a:pPr algn="ctr"/>
                      <a:r>
                        <a:rPr lang="en-US" sz="1800" dirty="0"/>
                        <a:t>.sf()</a:t>
                      </a:r>
                    </a:p>
                  </a:txBody>
                  <a:tcPr anchor="ctr"/>
                </a:tc>
                <a:tc>
                  <a:txBody>
                    <a:bodyPr/>
                    <a:lstStyle/>
                    <a:p>
                      <a:pPr algn="ctr"/>
                      <a:r>
                        <a:rPr lang="en-US" sz="1800" dirty="0"/>
                        <a:t>.</a:t>
                      </a:r>
                      <a:r>
                        <a:rPr lang="en-US" sz="1800" dirty="0" err="1"/>
                        <a:t>ppf</a:t>
                      </a:r>
                      <a:r>
                        <a:rPr lang="en-US" sz="1800" dirty="0"/>
                        <a:t>()</a:t>
                      </a:r>
                    </a:p>
                  </a:txBody>
                  <a:tcPr anchor="ctr"/>
                </a:tc>
                <a:tc>
                  <a:txBody>
                    <a:bodyPr/>
                    <a:lstStyle/>
                    <a:p>
                      <a:pPr algn="ctr"/>
                      <a:r>
                        <a:rPr lang="en-US" sz="1800" dirty="0"/>
                        <a:t>.</a:t>
                      </a:r>
                      <a:r>
                        <a:rPr lang="en-US" sz="1800" dirty="0" err="1"/>
                        <a:t>rvs</a:t>
                      </a:r>
                      <a:r>
                        <a:rPr lang="en-US" sz="1800" dirty="0"/>
                        <a:t>()</a:t>
                      </a:r>
                    </a:p>
                  </a:txBody>
                  <a:tcPr anchor="ctr"/>
                </a:tc>
                <a:extLst>
                  <a:ext uri="{0D108BD9-81ED-4DB2-BD59-A6C34878D82A}">
                    <a16:rowId xmlns:a16="http://schemas.microsoft.com/office/drawing/2014/main" val="2788259920"/>
                  </a:ext>
                </a:extLst>
              </a:tr>
            </a:tbl>
          </a:graphicData>
        </a:graphic>
      </p:graphicFrame>
      <p:pic>
        <p:nvPicPr>
          <p:cNvPr id="8" name="Picture 7">
            <a:extLst>
              <a:ext uri="{FF2B5EF4-FFF2-40B4-BE49-F238E27FC236}">
                <a16:creationId xmlns:a16="http://schemas.microsoft.com/office/drawing/2014/main" id="{C54E7F26-90CB-45E2-8582-0E147BB61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25" y="3155553"/>
            <a:ext cx="3657600" cy="2743200"/>
          </a:xfrm>
          <a:prstGeom prst="rect">
            <a:avLst/>
          </a:prstGeom>
        </p:spPr>
      </p:pic>
      <p:pic>
        <p:nvPicPr>
          <p:cNvPr id="11" name="Picture 10">
            <a:extLst>
              <a:ext uri="{FF2B5EF4-FFF2-40B4-BE49-F238E27FC236}">
                <a16:creationId xmlns:a16="http://schemas.microsoft.com/office/drawing/2014/main" id="{02ACC855-56C2-4039-826B-680416F3A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199" y="3155553"/>
            <a:ext cx="3657600" cy="2743200"/>
          </a:xfrm>
          <a:prstGeom prst="rect">
            <a:avLst/>
          </a:prstGeom>
        </p:spPr>
      </p:pic>
      <p:pic>
        <p:nvPicPr>
          <p:cNvPr id="13" name="Picture 12">
            <a:extLst>
              <a:ext uri="{FF2B5EF4-FFF2-40B4-BE49-F238E27FC236}">
                <a16:creationId xmlns:a16="http://schemas.microsoft.com/office/drawing/2014/main" id="{C6E38986-C916-493C-9723-1C8E542F7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8073" y="3155553"/>
            <a:ext cx="3657600" cy="2743200"/>
          </a:xfrm>
          <a:prstGeom prst="rect">
            <a:avLst/>
          </a:prstGeom>
        </p:spPr>
      </p:pic>
      <p:sp>
        <p:nvSpPr>
          <p:cNvPr id="3" name="Footer Placeholder 2">
            <a:extLst>
              <a:ext uri="{FF2B5EF4-FFF2-40B4-BE49-F238E27FC236}">
                <a16:creationId xmlns:a16="http://schemas.microsoft.com/office/drawing/2014/main" id="{70162E95-EFDE-471B-A78A-E60F18836DEA}"/>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324897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Regression Test</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7FD620AF-699F-4E4B-91CB-909ABEFEBFC2}"/>
                  </a:ext>
                </a:extLst>
              </p:cNvPr>
              <p:cNvGraphicFramePr>
                <a:graphicFrameLocks noGrp="1"/>
              </p:cNvGraphicFramePr>
              <p:nvPr>
                <p:ph idx="1"/>
                <p:extLst>
                  <p:ext uri="{D42A27DB-BD31-4B8C-83A1-F6EECF244321}">
                    <p14:modId xmlns:p14="http://schemas.microsoft.com/office/powerpoint/2010/main" val="14633262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7FD620AF-699F-4E4B-91CB-909ABEFEBFC2}"/>
                  </a:ext>
                </a:extLst>
              </p:cNvPr>
              <p:cNvGraphicFramePr>
                <a:graphicFrameLocks noGrp="1"/>
              </p:cNvGraphicFramePr>
              <p:nvPr>
                <p:ph idx="1"/>
                <p:extLst>
                  <p:ext uri="{D42A27DB-BD31-4B8C-83A1-F6EECF244321}">
                    <p14:modId xmlns:p14="http://schemas.microsoft.com/office/powerpoint/2010/main" val="14633262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sp>
        <p:nvSpPr>
          <p:cNvPr id="3" name="Footer Placeholder 2">
            <a:extLst>
              <a:ext uri="{FF2B5EF4-FFF2-40B4-BE49-F238E27FC236}">
                <a16:creationId xmlns:a16="http://schemas.microsoft.com/office/drawing/2014/main" id="{24648040-105F-4441-B9B8-DD6BD42A683D}"/>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35985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Student’s </a:t>
            </a:r>
            <a:r>
              <a:rPr lang="en-US" b="1" i="1" dirty="0">
                <a:solidFill>
                  <a:schemeClr val="bg1"/>
                </a:solidFill>
              </a:rPr>
              <a:t>t</a:t>
            </a:r>
            <a:r>
              <a:rPr lang="en-US" b="1" dirty="0">
                <a:solidFill>
                  <a:schemeClr val="bg1"/>
                </a:solidFill>
              </a:rPr>
              <a:t> Test -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dirty="0"/>
                  <a:t>The regression coefficient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oMath>
                </a14:m>
                <a:r>
                  <a:rPr lang="en-US" dirty="0"/>
                  <a:t> and its standard error </a:t>
                </a:r>
                <a14:m>
                  <m:oMath xmlns:m="http://schemas.openxmlformats.org/officeDocument/2006/math">
                    <m:r>
                      <m:rPr>
                        <m:sty m:val="p"/>
                      </m:rPr>
                      <a:rPr lang="en-US">
                        <a:latin typeface="Cambria Math" panose="02040503050406030204" pitchFamily="18" charset="0"/>
                        <a:ea typeface="Cambria Math" panose="02040503050406030204" pitchFamily="18" charset="0"/>
                      </a:rPr>
                      <m:t>se</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oMath>
                </a14:m>
                <a:endParaRPr lang="en-US" dirty="0"/>
              </a:p>
              <a:p>
                <a:pPr marL="514350" indent="-514350">
                  <a:buFont typeface="+mj-lt"/>
                  <a:buAutoNum type="arabicPeriod"/>
                </a:pPr>
                <a:r>
                  <a:rPr lang="en-US" dirty="0"/>
                  <a:t>The statistic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f>
                      <m:fPr>
                        <m:type m:val="lin"/>
                        <m:ctrlPr>
                          <a:rPr lang="en-US" i="1" smtClean="0">
                            <a:latin typeface="Cambria Math" panose="02040503050406030204" pitchFamily="18" charset="0"/>
                          </a:rPr>
                        </m:ctrlPr>
                      </m:fPr>
                      <m:num>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num>
                      <m:den>
                        <m:r>
                          <m:rPr>
                            <m:sty m:val="p"/>
                          </m:rPr>
                          <a:rPr lang="en-US">
                            <a:latin typeface="Cambria Math" panose="02040503050406030204" pitchFamily="18" charset="0"/>
                            <a:ea typeface="Cambria Math" panose="02040503050406030204" pitchFamily="18" charset="0"/>
                          </a:rPr>
                          <m:t>se</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den>
                    </m:f>
                  </m:oMath>
                </a14:m>
                <a:endParaRPr lang="en-US" dirty="0"/>
              </a:p>
              <a:p>
                <a:pPr marL="514350" indent="-514350">
                  <a:buFont typeface="+mj-lt"/>
                  <a:buAutoNum type="arabicPeriod"/>
                </a:pPr>
                <a:r>
                  <a:rPr lang="en-US" dirty="0"/>
                  <a:t>The two-sided significance (the probability on both tails) from the Student’s </a:t>
                </a:r>
                <a:r>
                  <a:rPr lang="en-US" i="1" dirty="0"/>
                  <a:t>t</a:t>
                </a:r>
                <a:r>
                  <a:rPr lang="en-US" dirty="0"/>
                  <a:t> distribution with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oMath>
                </a14:m>
                <a:r>
                  <a:rPr lang="en-US" dirty="0"/>
                  <a:t> degrees of freedom</a:t>
                </a:r>
              </a:p>
              <a:p>
                <a:pPr marL="514350" indent="-514350">
                  <a:buFont typeface="+mj-lt"/>
                  <a:buAutoNum type="arabicPeriod"/>
                </a:pPr>
                <a:r>
                  <a:rPr lang="en-US" dirty="0"/>
                  <a:t>Reject the Independence Assumption if the</a:t>
                </a:r>
                <a:br>
                  <a:rPr lang="en-US" dirty="0"/>
                </a:br>
                <a:r>
                  <a:rPr lang="en-US" dirty="0"/>
                  <a:t>significance value is less than </a:t>
                </a:r>
                <a:r>
                  <a:rPr lang="el-GR" dirty="0"/>
                  <a:t>α</a:t>
                </a:r>
                <a:r>
                  <a:rPr lang="en-US" dirty="0"/>
                  <a:t>, say 0.05,</a:t>
                </a:r>
                <a:br>
                  <a:rPr lang="en-US" dirty="0"/>
                </a:br>
                <a:r>
                  <a:rPr lang="en-US" dirty="0"/>
                  <a:t>and identify this feature as useful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15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pic>
        <p:nvPicPr>
          <p:cNvPr id="8" name="Picture 7">
            <a:extLst>
              <a:ext uri="{FF2B5EF4-FFF2-40B4-BE49-F238E27FC236}">
                <a16:creationId xmlns:a16="http://schemas.microsoft.com/office/drawing/2014/main" id="{DB5DC340-2F7D-45A6-8D7A-CA9026D2479B}"/>
              </a:ext>
            </a:extLst>
          </p:cNvPr>
          <p:cNvPicPr>
            <a:picLocks noChangeAspect="1"/>
          </p:cNvPicPr>
          <p:nvPr/>
        </p:nvPicPr>
        <p:blipFill>
          <a:blip r:embed="rId4"/>
          <a:stretch>
            <a:fillRect/>
          </a:stretch>
        </p:blipFill>
        <p:spPr>
          <a:xfrm>
            <a:off x="7542920" y="4348163"/>
            <a:ext cx="4224376" cy="1828800"/>
          </a:xfrm>
          <a:prstGeom prst="rect">
            <a:avLst/>
          </a:prstGeom>
        </p:spPr>
      </p:pic>
      <p:sp>
        <p:nvSpPr>
          <p:cNvPr id="4" name="Footer Placeholder 3">
            <a:extLst>
              <a:ext uri="{FF2B5EF4-FFF2-40B4-BE49-F238E27FC236}">
                <a16:creationId xmlns:a16="http://schemas.microsoft.com/office/drawing/2014/main" id="{DE3A82B9-5ED4-4842-9004-36AA77617ECF}"/>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503621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Deviance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interval feature is </a:t>
                </a:r>
                <a14:m>
                  <m:oMath xmlns:m="http://schemas.openxmlformats.org/officeDocument/2006/math">
                    <m:r>
                      <a:rPr lang="en-US" b="0" i="1" smtClean="0">
                        <a:latin typeface="Cambria Math" panose="02040503050406030204" pitchFamily="18" charset="0"/>
                      </a:rPr>
                      <m:t>𝑋</m:t>
                    </m:r>
                  </m:oMath>
                </a14:m>
                <a:endParaRPr lang="en-US" dirty="0"/>
              </a:p>
              <a:p>
                <a:r>
                  <a:rPr lang="en-US" dirty="0"/>
                  <a:t>Suppose the categorical target variable </a:t>
                </a:r>
                <a14:m>
                  <m:oMath xmlns:m="http://schemas.openxmlformats.org/officeDocument/2006/math">
                    <m:r>
                      <a:rPr lang="en-US" i="1">
                        <a:latin typeface="Cambria Math" panose="02040503050406030204" pitchFamily="18" charset="0"/>
                      </a:rPr>
                      <m:t>𝑌</m:t>
                    </m:r>
                  </m:oMath>
                </a14:m>
                <a:r>
                  <a:rPr lang="en-US" dirty="0"/>
                  <a:t> has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&gt;1</m:t>
                    </m:r>
                  </m:oMath>
                </a14:m>
                <a:r>
                  <a:rPr lang="en-US" dirty="0"/>
                  <a:t> categories</a:t>
                </a:r>
              </a:p>
              <a:p>
                <a:pPr marL="0" indent="0">
                  <a:buNone/>
                </a:pPr>
                <a:endParaRPr lang="en-US" dirty="0"/>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mc:AlternateContent xmlns:mc="http://schemas.openxmlformats.org/markup-compatibility/2006" xmlns:a14="http://schemas.microsoft.com/office/drawing/2010/main">
        <mc:Choice Requires="a14">
          <p:graphicFrame>
            <p:nvGraphicFramePr>
              <p:cNvPr id="8" name="Content Placeholder 3">
                <a:extLst>
                  <a:ext uri="{FF2B5EF4-FFF2-40B4-BE49-F238E27FC236}">
                    <a16:creationId xmlns:a16="http://schemas.microsoft.com/office/drawing/2014/main" id="{3DC36F42-5C05-4147-81D8-164A189FF172}"/>
                  </a:ext>
                </a:extLst>
              </p:cNvPr>
              <p:cNvGraphicFramePr>
                <a:graphicFrameLocks/>
              </p:cNvGraphicFramePr>
              <p:nvPr>
                <p:extLst>
                  <p:ext uri="{D42A27DB-BD31-4B8C-83A1-F6EECF244321}">
                    <p14:modId xmlns:p14="http://schemas.microsoft.com/office/powerpoint/2010/main" val="518095806"/>
                  </p:ext>
                </p:extLst>
              </p:nvPr>
            </p:nvGraphicFramePr>
            <p:xfrm>
              <a:off x="990600" y="2985795"/>
              <a:ext cx="10515600" cy="33435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8" name="Content Placeholder 3">
                <a:extLst>
                  <a:ext uri="{FF2B5EF4-FFF2-40B4-BE49-F238E27FC236}">
                    <a16:creationId xmlns:a16="http://schemas.microsoft.com/office/drawing/2014/main" id="{3DC36F42-5C05-4147-81D8-164A189FF172}"/>
                  </a:ext>
                </a:extLst>
              </p:cNvPr>
              <p:cNvGraphicFramePr>
                <a:graphicFrameLocks/>
              </p:cNvGraphicFramePr>
              <p:nvPr>
                <p:extLst>
                  <p:ext uri="{D42A27DB-BD31-4B8C-83A1-F6EECF244321}">
                    <p14:modId xmlns:p14="http://schemas.microsoft.com/office/powerpoint/2010/main" val="518095806"/>
                  </p:ext>
                </p:extLst>
              </p:nvPr>
            </p:nvGraphicFramePr>
            <p:xfrm>
              <a:off x="990600" y="2985795"/>
              <a:ext cx="10515600" cy="33435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Fallback>
      </mc:AlternateContent>
      <p:sp>
        <p:nvSpPr>
          <p:cNvPr id="4" name="Footer Placeholder 3">
            <a:extLst>
              <a:ext uri="{FF2B5EF4-FFF2-40B4-BE49-F238E27FC236}">
                <a16:creationId xmlns:a16="http://schemas.microsoft.com/office/drawing/2014/main" id="{DA19484D-4AE8-41FD-81D4-E74E95602917}"/>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76799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4</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AA0DE20C-1D41-4163-9538-D335DAE25E4E}"/>
                  </a:ext>
                </a:extLst>
              </p:cNvPr>
              <p:cNvSpPr>
                <a:spLocks noGrp="1"/>
              </p:cNvSpPr>
              <p:nvPr>
                <p:ph idx="1"/>
              </p:nvPr>
            </p:nvSpPr>
            <p:spPr>
              <a:xfrm>
                <a:off x="838199" y="1825625"/>
                <a:ext cx="10255885" cy="4351338"/>
              </a:xfrm>
              <a:solidFill>
                <a:schemeClr val="bg1"/>
              </a:solidFill>
            </p:spPr>
            <p:txBody>
              <a:bodyPr>
                <a:normAutofit fontScale="77500" lnSpcReduction="20000"/>
              </a:bodyPr>
              <a:lstStyle/>
              <a:p>
                <a:pPr marL="0" marR="0" indent="0">
                  <a:lnSpc>
                    <a:spcPct val="120000"/>
                  </a:lnSpc>
                  <a:spcBef>
                    <a:spcPts val="0"/>
                  </a:spcBef>
                  <a:spcAft>
                    <a:spcPts val="0"/>
                  </a:spcAft>
                  <a:buNone/>
                </a:pPr>
                <a:r>
                  <a:rPr lang="en-US" dirty="0">
                    <a:latin typeface="Calibri" panose="020F0502020204030204" pitchFamily="34" charset="0"/>
                    <a:ea typeface="Calibri" panose="020F0502020204030204" pitchFamily="34" charset="0"/>
                    <a:cs typeface="Times New Roman" panose="02020603050405020304" pitchFamily="18" charset="0"/>
                  </a:rPr>
                  <a:t>Suppose there are 100 unique items in the universal set, how many 5-itemset can we possibly generate?</a:t>
                </a:r>
              </a:p>
              <a:p>
                <a:pPr marL="0" marR="0" indent="0">
                  <a:lnSpc>
                    <a:spcPct val="120000"/>
                  </a:lnSpc>
                  <a:spcBef>
                    <a:spcPts val="0"/>
                  </a:spcBef>
                  <a:spcAft>
                    <a:spcPts val="0"/>
                  </a:spcAft>
                  <a:buNone/>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20000"/>
                  </a:lnSpc>
                  <a:spcBef>
                    <a:spcPts val="0"/>
                  </a:spcBef>
                  <a:spcAft>
                    <a:spcPts val="0"/>
                  </a:spcAft>
                  <a:buFont typeface="+mj-lt"/>
                  <a:buAutoNum type="alphaUcParenBoth"/>
                </a:pPr>
                <a:r>
                  <a:rPr lang="en-US" dirty="0">
                    <a:latin typeface="Calibri" panose="020F0502020204030204" pitchFamily="34" charset="0"/>
                    <a:ea typeface="Calibri" panose="020F0502020204030204" pitchFamily="34" charset="0"/>
                    <a:cs typeface="Times New Roman" panose="02020603050405020304" pitchFamily="18" charset="0"/>
                  </a:rPr>
                  <a:t>100</a:t>
                </a:r>
              </a:p>
              <a:p>
                <a:pPr marL="342900" marR="0" lvl="0" indent="-342900">
                  <a:lnSpc>
                    <a:spcPct val="120000"/>
                  </a:lnSpc>
                  <a:spcBef>
                    <a:spcPts val="0"/>
                  </a:spcBef>
                  <a:spcAft>
                    <a:spcPts val="0"/>
                  </a:spcAft>
                  <a:buFont typeface="+mj-lt"/>
                  <a:buAutoNum type="alphaUcParenBoth"/>
                </a:pPr>
                <a:r>
                  <a:rPr lang="en-US" dirty="0">
                    <a:latin typeface="Calibri" panose="020F0502020204030204" pitchFamily="34" charset="0"/>
                    <a:ea typeface="Calibri" panose="020F0502020204030204" pitchFamily="34" charset="0"/>
                    <a:cs typeface="Times New Roman" panose="02020603050405020304" pitchFamily="18" charset="0"/>
                  </a:rPr>
                  <a:t>120</a:t>
                </a:r>
              </a:p>
              <a:p>
                <a:pPr marL="342900" marR="0" lvl="0" indent="-342900">
                  <a:lnSpc>
                    <a:spcPct val="120000"/>
                  </a:lnSpc>
                  <a:spcBef>
                    <a:spcPts val="0"/>
                  </a:spcBef>
                  <a:spcAft>
                    <a:spcPts val="0"/>
                  </a:spcAft>
                  <a:buFont typeface="+mj-lt"/>
                  <a:buAutoNum type="alphaUcParenBoth"/>
                </a:pPr>
                <a:r>
                  <a:rPr lang="en-US" dirty="0">
                    <a:latin typeface="Calibri" panose="020F0502020204030204" pitchFamily="34" charset="0"/>
                    <a:ea typeface="Calibri" panose="020F0502020204030204" pitchFamily="34" charset="0"/>
                    <a:cs typeface="Times New Roman" panose="02020603050405020304" pitchFamily="18" charset="0"/>
                  </a:rPr>
                  <a:t>75,287,520</a:t>
                </a:r>
              </a:p>
              <a:p>
                <a:pPr marL="342900" marR="0" lvl="0" indent="-342900">
                  <a:lnSpc>
                    <a:spcPct val="120000"/>
                  </a:lnSpc>
                  <a:spcBef>
                    <a:spcPts val="0"/>
                  </a:spcBef>
                  <a:spcAft>
                    <a:spcPts val="0"/>
                  </a:spcAft>
                  <a:buFont typeface="+mj-lt"/>
                  <a:buAutoNum type="alphaUcParenBoth"/>
                </a:pPr>
                <a:r>
                  <a:rPr lang="en-US" dirty="0">
                    <a:latin typeface="Calibri" panose="020F0502020204030204" pitchFamily="34" charset="0"/>
                    <a:ea typeface="Calibri" panose="020F0502020204030204" pitchFamily="34" charset="0"/>
                    <a:cs typeface="Times New Roman" panose="02020603050405020304" pitchFamily="18" charset="0"/>
                  </a:rPr>
                  <a:t>9,034,502,400</a:t>
                </a:r>
              </a:p>
              <a:p>
                <a:pPr marL="342900" marR="0" lvl="0" indent="-342900">
                  <a:lnSpc>
                    <a:spcPct val="120000"/>
                  </a:lnSpc>
                  <a:spcBef>
                    <a:spcPts val="0"/>
                  </a:spcBef>
                  <a:spcAft>
                    <a:spcPts val="0"/>
                  </a:spcAft>
                  <a:buFont typeface="+mj-lt"/>
                  <a:buAutoNum type="alphaUcParenBoth"/>
                </a:pPr>
                <a:r>
                  <a:rPr lang="en-US" dirty="0">
                    <a:latin typeface="Calibri" panose="020F0502020204030204" pitchFamily="34" charset="0"/>
                    <a:ea typeface="Calibri" panose="020F0502020204030204" pitchFamily="34" charset="0"/>
                    <a:cs typeface="Times New Roman" panose="02020603050405020304" pitchFamily="18" charset="0"/>
                  </a:rPr>
                  <a:t>1,267,650,600,228,229,401,496,703,205,375</a:t>
                </a:r>
              </a:p>
              <a:p>
                <a:pPr marL="0" marR="0" indent="0">
                  <a:lnSpc>
                    <a:spcPct val="120000"/>
                  </a:lnSpc>
                  <a:spcBef>
                    <a:spcPts val="0"/>
                  </a:spcBef>
                  <a:spcAft>
                    <a:spcPts val="0"/>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20000"/>
                  </a:lnSpc>
                  <a:spcBef>
                    <a:spcPts val="0"/>
                  </a:spcBef>
                  <a:spcAft>
                    <a:spcPts val="0"/>
                  </a:spcAft>
                  <a:buNone/>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number of 5-itemset is the number of ways of choosing 5 items out of a pool of 100 items. The answer is </a:t>
                </a:r>
                <a14:m>
                  <m:oMath xmlns:m="http://schemas.openxmlformats.org/officeDocument/2006/math">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𝐶</m:t>
                    </m:r>
                    <m:d>
                      <m:dPr>
                        <m:ctrlP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dPr>
                      <m:e>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100, 5</m:t>
                        </m:r>
                      </m:e>
                    </m:d>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fPr>
                      <m:num>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100!</m:t>
                        </m:r>
                      </m:num>
                      <m:den>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(100−5)! 5!</m:t>
                        </m:r>
                      </m:den>
                    </m:f>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fPr>
                      <m:num>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100!</m:t>
                        </m:r>
                      </m:num>
                      <m:den>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95! 5!</m:t>
                        </m:r>
                      </m:den>
                    </m:f>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fPr>
                      <m:num>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100×99×98×97×96</m:t>
                        </m:r>
                      </m:num>
                      <m:den>
                        <m:r>
                          <a:rPr lang="en-US" i="1">
                            <a:solidFill>
                              <a:srgbClr val="0070C0"/>
                            </a:solidFill>
                            <a:latin typeface="Cambria Math" panose="02040503050406030204" pitchFamily="18" charset="0"/>
                            <a:ea typeface="Calibri" panose="020F0502020204030204" pitchFamily="34" charset="0"/>
                            <a:cs typeface="Times New Roman" panose="02020603050405020304" pitchFamily="18" charset="0"/>
                          </a:rPr>
                          <m:t>5×4×3×2×1</m:t>
                        </m:r>
                      </m:den>
                    </m:f>
                    <m:r>
                      <a:rPr lang="en-US" i="1">
                        <a:solidFill>
                          <a:srgbClr val="0070C0"/>
                        </a:solidFill>
                        <a:latin typeface="Cambria Math" panose="02040503050406030204" pitchFamily="18" charset="0"/>
                        <a:ea typeface="Times New Roman" panose="02020603050405020304" pitchFamily="18" charset="0"/>
                        <a:cs typeface="Times New Roman" panose="02020603050405020304" pitchFamily="18" charset="0"/>
                      </a:rPr>
                      <m:t>=75,287,520.</m:t>
                    </m:r>
                  </m:oMath>
                </a14:m>
                <a:r>
                  <a:rPr lang="en-US"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  The correct answer is C.</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Content Placeholder 7">
                <a:extLst>
                  <a:ext uri="{FF2B5EF4-FFF2-40B4-BE49-F238E27FC236}">
                    <a16:creationId xmlns:a16="http://schemas.microsoft.com/office/drawing/2014/main" id="{AA0DE20C-1D41-4163-9538-D335DAE25E4E}"/>
                  </a:ext>
                </a:extLst>
              </p:cNvPr>
              <p:cNvSpPr>
                <a:spLocks noGrp="1" noRot="1" noChangeAspect="1" noMove="1" noResize="1" noEditPoints="1" noAdjustHandles="1" noChangeArrowheads="1" noChangeShapeType="1" noTextEdit="1"/>
              </p:cNvSpPr>
              <p:nvPr>
                <p:ph idx="1"/>
              </p:nvPr>
            </p:nvSpPr>
            <p:spPr>
              <a:xfrm>
                <a:off x="838199" y="1825625"/>
                <a:ext cx="10255885" cy="4351338"/>
              </a:xfrm>
              <a:blipFill>
                <a:blip r:embed="rId3"/>
                <a:stretch>
                  <a:fillRect l="-772" t="-840" r="-178" b="-1821"/>
                </a:stretch>
              </a:blipFill>
            </p:spPr>
            <p:txBody>
              <a:bodyPr/>
              <a:lstStyle/>
              <a:p>
                <a:r>
                  <a:rPr lang="en-US">
                    <a:noFill/>
                  </a:rPr>
                  <a:t> </a:t>
                </a:r>
              </a:p>
            </p:txBody>
          </p:sp>
        </mc:Fallback>
      </mc:AlternateContent>
    </p:spTree>
    <p:extLst>
      <p:ext uri="{BB962C8B-B14F-4D97-AF65-F5344CB8AC3E}">
        <p14:creationId xmlns:p14="http://schemas.microsoft.com/office/powerpoint/2010/main" val="3954158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Deviance Test -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sz="2600" dirty="0"/>
                  <a:t>Build a multinomial logistic model with only the Intercept term.  Let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𝑙</m:t>
                        </m:r>
                      </m:e>
                      <m:sub>
                        <m:r>
                          <a:rPr lang="en-US" sz="2600" b="0" i="1" smtClean="0">
                            <a:latin typeface="Cambria Math" panose="02040503050406030204" pitchFamily="18" charset="0"/>
                          </a:rPr>
                          <m:t>0</m:t>
                        </m:r>
                      </m:sub>
                    </m:sSub>
                  </m:oMath>
                </a14:m>
                <a:r>
                  <a:rPr lang="en-US" sz="2600" dirty="0"/>
                  <a:t> be the model log-likelihood value.</a:t>
                </a:r>
              </a:p>
              <a:p>
                <a:pPr marL="514350" indent="-514350">
                  <a:buFont typeface="+mj-lt"/>
                  <a:buAutoNum type="arabicPeriod"/>
                </a:pPr>
                <a:r>
                  <a:rPr lang="en-US" sz="2600" dirty="0"/>
                  <a:t>Build another multinomial logistic model with the Intercept term and the interval feature </a:t>
                </a:r>
                <a14:m>
                  <m:oMath xmlns:m="http://schemas.openxmlformats.org/officeDocument/2006/math">
                    <m:r>
                      <a:rPr lang="en-US" sz="2600" i="1" smtClean="0">
                        <a:latin typeface="Cambria Math" panose="02040503050406030204" pitchFamily="18" charset="0"/>
                      </a:rPr>
                      <m:t>𝑋</m:t>
                    </m:r>
                  </m:oMath>
                </a14:m>
                <a:r>
                  <a:rPr lang="en-US" sz="2600" dirty="0"/>
                  <a:t>. Let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𝑙</m:t>
                        </m:r>
                      </m:e>
                      <m:sub>
                        <m:r>
                          <a:rPr lang="en-US" sz="2600" b="0" i="1" smtClean="0">
                            <a:latin typeface="Cambria Math" panose="02040503050406030204" pitchFamily="18" charset="0"/>
                          </a:rPr>
                          <m:t>1</m:t>
                        </m:r>
                      </m:sub>
                    </m:sSub>
                  </m:oMath>
                </a14:m>
                <a:r>
                  <a:rPr lang="en-US" sz="2600" dirty="0"/>
                  <a:t> be the model log-likelihood value.</a:t>
                </a:r>
              </a:p>
              <a:p>
                <a:pPr marL="514350" indent="-514350">
                  <a:buFont typeface="+mj-lt"/>
                  <a:buAutoNum type="arabicPeriod"/>
                </a:pPr>
                <a:r>
                  <a:rPr lang="en-US" sz="2600" dirty="0"/>
                  <a:t>Calculate this statistic </a:t>
                </a:r>
                <a14:m>
                  <m:oMath xmlns:m="http://schemas.openxmlformats.org/officeDocument/2006/math">
                    <m:sSup>
                      <m:sSupPr>
                        <m:ctrlPr>
                          <a:rPr lang="en-US" sz="2600" i="1">
                            <a:latin typeface="Cambria Math" panose="02040503050406030204" pitchFamily="18" charset="0"/>
                          </a:rPr>
                        </m:ctrlPr>
                      </m:sSupPr>
                      <m:e>
                        <m:r>
                          <a:rPr lang="en-US" sz="2600" i="1">
                            <a:latin typeface="Cambria Math" panose="02040503050406030204" pitchFamily="18" charset="0"/>
                          </a:rPr>
                          <m:t>𝐺</m:t>
                        </m:r>
                      </m:e>
                      <m:sup>
                        <m:r>
                          <a:rPr lang="en-US" sz="2600" i="1">
                            <a:latin typeface="Cambria Math" panose="02040503050406030204" pitchFamily="18" charset="0"/>
                          </a:rPr>
                          <m:t>2</m:t>
                        </m:r>
                      </m:sup>
                    </m:sSup>
                    <m:r>
                      <a:rPr lang="en-US" sz="2600" i="1">
                        <a:latin typeface="Cambria Math" panose="02040503050406030204" pitchFamily="18" charset="0"/>
                      </a:rPr>
                      <m:t>=2</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𝑙</m:t>
                            </m:r>
                          </m:e>
                          <m:sub>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𝑙</m:t>
                            </m:r>
                          </m:e>
                          <m:sub>
                            <m:r>
                              <a:rPr lang="en-US" sz="2600" i="1">
                                <a:latin typeface="Cambria Math" panose="02040503050406030204" pitchFamily="18" charset="0"/>
                              </a:rPr>
                              <m:t>0</m:t>
                            </m:r>
                          </m:sub>
                        </m:sSub>
                      </m:e>
                    </m:d>
                  </m:oMath>
                </a14:m>
                <a:endParaRPr lang="en-US" sz="2600" dirty="0"/>
              </a:p>
              <a:p>
                <a:pPr marL="514350" indent="-514350">
                  <a:buFont typeface="+mj-lt"/>
                  <a:buAutoNum type="arabicPeriod"/>
                </a:pPr>
                <a:r>
                  <a:rPr lang="en-US" sz="2600" dirty="0"/>
                  <a:t>The one-sided significance (the probability on right tail) from the Chi-square distribution with </a:t>
                </a:r>
                <a14:m>
                  <m:oMath xmlns:m="http://schemas.openxmlformats.org/officeDocument/2006/math">
                    <m:r>
                      <a:rPr lang="en-US" sz="2600" b="0" i="1" smtClean="0">
                        <a:latin typeface="Cambria Math" panose="02040503050406030204" pitchFamily="18" charset="0"/>
                      </a:rPr>
                      <m:t>𝐾</m:t>
                    </m:r>
                    <m:r>
                      <a:rPr lang="en-US" sz="2600" b="0" i="1" smtClean="0">
                        <a:latin typeface="Cambria Math" panose="02040503050406030204" pitchFamily="18" charset="0"/>
                      </a:rPr>
                      <m:t>−1</m:t>
                    </m:r>
                  </m:oMath>
                </a14:m>
                <a:r>
                  <a:rPr lang="en-US" sz="2600" dirty="0"/>
                  <a:t> degrees of freedom</a:t>
                </a:r>
              </a:p>
              <a:p>
                <a:pPr marL="514350" indent="-514350">
                  <a:buFont typeface="+mj-lt"/>
                  <a:buAutoNum type="arabicPeriod"/>
                </a:pPr>
                <a:r>
                  <a:rPr lang="en-US" sz="2600" dirty="0"/>
                  <a:t>Reject the Independence Assumption if the</a:t>
                </a:r>
                <a:br>
                  <a:rPr lang="en-US" sz="2600" dirty="0"/>
                </a:br>
                <a:r>
                  <a:rPr lang="en-US" sz="2600" dirty="0"/>
                  <a:t>significance value is less than </a:t>
                </a:r>
                <a:r>
                  <a:rPr lang="el-GR" sz="2600" dirty="0"/>
                  <a:t>α</a:t>
                </a:r>
                <a:r>
                  <a:rPr lang="en-US" sz="2600" dirty="0"/>
                  <a:t>, say 0.05,</a:t>
                </a:r>
                <a:br>
                  <a:rPr lang="en-US" sz="2600" dirty="0"/>
                </a:br>
                <a:r>
                  <a:rPr lang="en-US" sz="2600" dirty="0"/>
                  <a:t>and identify this feature as useful</a:t>
                </a:r>
              </a:p>
              <a:p>
                <a:pPr marL="514350" indent="-514350">
                  <a:buFont typeface="+mj-lt"/>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01" t="-2241" r="-139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pic>
        <p:nvPicPr>
          <p:cNvPr id="8" name="Picture 2" descr="http://www.philender.com/courses/intro/notes3/xdist.gif">
            <a:extLst>
              <a:ext uri="{FF2B5EF4-FFF2-40B4-BE49-F238E27FC236}">
                <a16:creationId xmlns:a16="http://schemas.microsoft.com/office/drawing/2014/main" id="{A8DEFA9D-B97E-47E5-90E3-FC4BF95E8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8293" y="4572000"/>
            <a:ext cx="3180522"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9F2AAD4-B1C1-4695-8399-4062C6F35BA4}"/>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387440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graphicFrame>
        <p:nvGraphicFramePr>
          <p:cNvPr id="10" name="Content Placeholder 9">
            <a:extLst>
              <a:ext uri="{FF2B5EF4-FFF2-40B4-BE49-F238E27FC236}">
                <a16:creationId xmlns:a16="http://schemas.microsoft.com/office/drawing/2014/main" id="{C88491C7-13D4-4170-89CE-D5108A0E1930}"/>
              </a:ext>
            </a:extLst>
          </p:cNvPr>
          <p:cNvGraphicFramePr>
            <a:graphicFrameLocks noGrp="1"/>
          </p:cNvGraphicFramePr>
          <p:nvPr>
            <p:ph idx="1"/>
            <p:extLst>
              <p:ext uri="{D42A27DB-BD31-4B8C-83A1-F6EECF244321}">
                <p14:modId xmlns:p14="http://schemas.microsoft.com/office/powerpoint/2010/main" val="24873277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50E1E72-9796-4ACC-A68F-B562E6E95BEE}"/>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427419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sp>
        <p:nvSpPr>
          <p:cNvPr id="3" name="Content Placeholder 2">
            <a:extLst>
              <a:ext uri="{FF2B5EF4-FFF2-40B4-BE49-F238E27FC236}">
                <a16:creationId xmlns:a16="http://schemas.microsoft.com/office/drawing/2014/main" id="{41C4ED74-D359-4662-B30B-8AFE10862CB5}"/>
              </a:ext>
            </a:extLst>
          </p:cNvPr>
          <p:cNvSpPr>
            <a:spLocks noGrp="1"/>
          </p:cNvSpPr>
          <p:nvPr>
            <p:ph idx="1"/>
          </p:nvPr>
        </p:nvSpPr>
        <p:spPr>
          <a:xfrm>
            <a:off x="838200" y="1586204"/>
            <a:ext cx="10515600" cy="4590759"/>
          </a:xfrm>
          <a:solidFill>
            <a:schemeClr val="accent4">
              <a:lumMod val="20000"/>
              <a:lumOff val="80000"/>
            </a:schemeClr>
          </a:solidFill>
        </p:spPr>
        <p:txBody>
          <a:bodyPr>
            <a:noAutofit/>
          </a:bodyPr>
          <a:lstStyle/>
          <a:p>
            <a:pPr marL="0" indent="0">
              <a:spcBef>
                <a:spcPts val="0"/>
              </a:spcBef>
              <a:buNone/>
            </a:pPr>
            <a:r>
              <a:rPr lang="en-US" sz="1200" b="1" dirty="0">
                <a:latin typeface="Courier New" panose="02070309020205020404" pitchFamily="49" charset="0"/>
                <a:cs typeface="Courier New" panose="02070309020205020404" pitchFamily="49" charset="0"/>
              </a:rPr>
              <a:t># Define a function that performs the Chi-square test</a:t>
            </a:r>
          </a:p>
          <a:p>
            <a:pPr marL="0" indent="0">
              <a:spcBef>
                <a:spcPts val="0"/>
              </a:spcBef>
              <a:buNone/>
            </a:pPr>
            <a:r>
              <a:rPr lang="en-US" sz="1200" b="1"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ChiSquareTest</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xCat</a:t>
            </a:r>
            <a:r>
              <a:rPr lang="en-US" sz="1200" b="1" dirty="0">
                <a:latin typeface="Courier New" panose="02070309020205020404" pitchFamily="49" charset="0"/>
                <a:cs typeface="Courier New" panose="02070309020205020404" pitchFamily="49" charset="0"/>
              </a:rPr>
              <a:t>,           # input categorical feature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 input categorical target variable</a:t>
            </a:r>
          </a:p>
          <a:p>
            <a:pPr marL="0" indent="0">
              <a:spcBef>
                <a:spcPts val="0"/>
              </a:spcBef>
              <a:buNone/>
            </a:pPr>
            <a:r>
              <a:rPr lang="en-US" sz="1200" b="1" dirty="0">
                <a:latin typeface="Courier New" panose="02070309020205020404" pitchFamily="49" charset="0"/>
                <a:cs typeface="Courier New" panose="02070309020205020404" pitchFamily="49" charset="0"/>
              </a:rPr>
              <a:t>    debug = 'N'     # debugging flag (Y/N) </a:t>
            </a:r>
          </a:p>
          <a:p>
            <a:pPr marL="0" indent="0">
              <a:spcBef>
                <a:spcPts val="0"/>
              </a:spcBef>
              <a:buNone/>
            </a:pP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obsCount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pandas.crosstab</a:t>
            </a:r>
            <a:r>
              <a:rPr lang="en-US" sz="1200" b="1" dirty="0">
                <a:latin typeface="Courier New" panose="02070309020205020404" pitchFamily="49" charset="0"/>
                <a:cs typeface="Courier New" panose="02070309020205020404" pitchFamily="49" charset="0"/>
              </a:rPr>
              <a:t>(index = </a:t>
            </a:r>
            <a:r>
              <a:rPr lang="en-US" sz="1200" b="1" dirty="0" err="1">
                <a:latin typeface="Courier New" panose="02070309020205020404" pitchFamily="49" charset="0"/>
                <a:cs typeface="Courier New" panose="02070309020205020404" pitchFamily="49" charset="0"/>
              </a:rPr>
              <a:t>xCat</a:t>
            </a:r>
            <a:r>
              <a:rPr lang="en-US" sz="1200" b="1" dirty="0">
                <a:latin typeface="Courier New" panose="02070309020205020404" pitchFamily="49" charset="0"/>
                <a:cs typeface="Courier New" panose="02070309020205020404" pitchFamily="49" charset="0"/>
              </a:rPr>
              <a:t>, columns =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margins = False, </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 = True)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cTotal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obsCount.sum</a:t>
            </a:r>
            <a:r>
              <a:rPr lang="en-US" sz="1200" b="1" dirty="0">
                <a:latin typeface="Courier New" panose="02070309020205020404" pitchFamily="49" charset="0"/>
                <a:cs typeface="Courier New" panose="02070309020205020404" pitchFamily="49" charset="0"/>
              </a:rPr>
              <a:t>(axis = 1)</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rTotal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obsCount.sum</a:t>
            </a:r>
            <a:r>
              <a:rPr lang="en-US" sz="1200" b="1" dirty="0">
                <a:latin typeface="Courier New" panose="02070309020205020404" pitchFamily="49" charset="0"/>
                <a:cs typeface="Courier New" panose="02070309020205020404" pitchFamily="49" charset="0"/>
              </a:rPr>
              <a:t>(axis = 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nTotal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numpy.sum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rTotal</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expCount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numpy.outer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cTotal</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rTotal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nTotal</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obsCount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expCount</a:t>
            </a:r>
            <a:r>
              <a:rPr lang="en-US" sz="1200" b="1" dirty="0">
                <a:latin typeface="Courier New" panose="02070309020205020404" pitchFamily="49" charset="0"/>
                <a:cs typeface="Courier New" panose="02070309020205020404" pitchFamily="49" charset="0"/>
              </a:rPr>
              <a:t>)**2 / </a:t>
            </a:r>
            <a:r>
              <a:rPr lang="en-US" sz="1200" b="1" dirty="0" err="1">
                <a:latin typeface="Courier New" panose="02070309020205020404" pitchFamily="49" charset="0"/>
                <a:cs typeface="Courier New" panose="02070309020205020404" pitchFamily="49" charset="0"/>
              </a:rPr>
              <a:t>expCount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to_numpy</a:t>
            </a:r>
            <a:r>
              <a:rPr lang="en-US" sz="1200" b="1" dirty="0">
                <a:latin typeface="Courier New" panose="02070309020205020404" pitchFamily="49" charset="0"/>
                <a:cs typeface="Courier New" panose="02070309020205020404" pitchFamily="49" charset="0"/>
              </a:rPr>
              <a:t>().sum()</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obsCount.shape</a:t>
            </a:r>
            <a:r>
              <a:rPr lang="en-US" sz="1200" b="1" dirty="0">
                <a:latin typeface="Courier New" panose="02070309020205020404" pitchFamily="49" charset="0"/>
                <a:cs typeface="Courier New" panose="02070309020205020404" pitchFamily="49" charset="0"/>
              </a:rPr>
              <a:t>[0] - 1.0) * (</a:t>
            </a:r>
            <a:r>
              <a:rPr lang="en-US" sz="1200" b="1" dirty="0" err="1">
                <a:latin typeface="Courier New" panose="02070309020205020404" pitchFamily="49" charset="0"/>
                <a:cs typeface="Courier New" panose="02070309020205020404" pitchFamily="49" charset="0"/>
              </a:rPr>
              <a:t>obsCount.shape</a:t>
            </a:r>
            <a:r>
              <a:rPr lang="en-US" sz="1200" b="1" dirty="0">
                <a:latin typeface="Courier New" panose="02070309020205020404" pitchFamily="49" charset="0"/>
                <a:cs typeface="Courier New" panose="02070309020205020404" pitchFamily="49" charset="0"/>
              </a:rPr>
              <a:t>[1] - 1.0)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chiSqSig</a:t>
            </a:r>
            <a:r>
              <a:rPr lang="en-US" sz="1200" b="1" dirty="0">
                <a:latin typeface="Courier New" panose="02070309020205020404" pitchFamily="49" charset="0"/>
                <a:cs typeface="Courier New" panose="02070309020205020404" pitchFamily="49" charset="0"/>
              </a:rPr>
              <a:t> = scipy.stats.chi2.sf(</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return(</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chiSqSig</a:t>
            </a:r>
            <a:r>
              <a:rPr lang="en-US" sz="1200" b="1"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CE1B1722-F1F3-4C80-9565-FFC8CBB332BB}"/>
              </a:ext>
            </a:extLst>
          </p:cNvPr>
          <p:cNvSpPr/>
          <p:nvPr/>
        </p:nvSpPr>
        <p:spPr>
          <a:xfrm>
            <a:off x="6778153" y="5807631"/>
            <a:ext cx="4676729" cy="369332"/>
          </a:xfrm>
          <a:prstGeom prst="rect">
            <a:avLst/>
          </a:prstGeom>
        </p:spPr>
        <p:txBody>
          <a:bodyPr wrap="none">
            <a:spAutoFit/>
          </a:bodyPr>
          <a:lstStyle/>
          <a:p>
            <a:r>
              <a:rPr lang="en-US" dirty="0"/>
              <a:t>Week 9 Identify Useful Feature for Cat Target.py</a:t>
            </a:r>
          </a:p>
        </p:txBody>
      </p:sp>
      <p:sp>
        <p:nvSpPr>
          <p:cNvPr id="5" name="Footer Placeholder 4">
            <a:extLst>
              <a:ext uri="{FF2B5EF4-FFF2-40B4-BE49-F238E27FC236}">
                <a16:creationId xmlns:a16="http://schemas.microsoft.com/office/drawing/2014/main" id="{4209702D-EC94-417E-B895-073F8025DB79}"/>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430445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sp>
        <p:nvSpPr>
          <p:cNvPr id="3" name="Content Placeholder 2">
            <a:extLst>
              <a:ext uri="{FF2B5EF4-FFF2-40B4-BE49-F238E27FC236}">
                <a16:creationId xmlns:a16="http://schemas.microsoft.com/office/drawing/2014/main" id="{41C4ED74-D359-4662-B30B-8AFE10862CB5}"/>
              </a:ext>
            </a:extLst>
          </p:cNvPr>
          <p:cNvSpPr>
            <a:spLocks noGrp="1"/>
          </p:cNvSpPr>
          <p:nvPr>
            <p:ph idx="1"/>
          </p:nvPr>
        </p:nvSpPr>
        <p:spPr>
          <a:xfrm>
            <a:off x="838200" y="1296955"/>
            <a:ext cx="10515600" cy="5011254"/>
          </a:xfrm>
          <a:solidFill>
            <a:schemeClr val="accent4">
              <a:lumMod val="20000"/>
              <a:lumOff val="80000"/>
            </a:schemeClr>
          </a:solidFill>
        </p:spPr>
        <p:txBody>
          <a:bodyPr>
            <a:noAutofit/>
          </a:bodyPr>
          <a:lstStyle/>
          <a:p>
            <a:pPr marL="0" indent="0">
              <a:spcBef>
                <a:spcPts val="0"/>
              </a:spcBef>
              <a:buNone/>
            </a:pPr>
            <a:r>
              <a:rPr lang="en-US" sz="1200" b="1" dirty="0">
                <a:latin typeface="Courier New" panose="02070309020205020404" pitchFamily="49" charset="0"/>
                <a:cs typeface="Courier New" panose="02070309020205020404" pitchFamily="49" charset="0"/>
              </a:rPr>
              <a:t># Define a function that performs the Deviance test</a:t>
            </a:r>
          </a:p>
          <a:p>
            <a:pPr marL="0" indent="0">
              <a:spcBef>
                <a:spcPts val="0"/>
              </a:spcBef>
              <a:buNone/>
            </a:pPr>
            <a:r>
              <a:rPr lang="en-US" sz="1200" b="1"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DevianceTest</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xInt</a:t>
            </a:r>
            <a:r>
              <a:rPr lang="en-US" sz="1200" b="1" dirty="0">
                <a:latin typeface="Courier New" panose="02070309020205020404" pitchFamily="49" charset="0"/>
                <a:cs typeface="Courier New" panose="02070309020205020404" pitchFamily="49" charset="0"/>
              </a:rPr>
              <a:t>,           # input interval feature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 input categorical target variable</a:t>
            </a:r>
          </a:p>
          <a:p>
            <a:pPr marL="0" indent="0">
              <a:spcBef>
                <a:spcPts val="0"/>
              </a:spcBef>
              <a:buNone/>
            </a:pPr>
            <a:r>
              <a:rPr lang="en-US" sz="1200" b="1" dirty="0">
                <a:latin typeface="Courier New" panose="02070309020205020404" pitchFamily="49" charset="0"/>
                <a:cs typeface="Courier New" panose="02070309020205020404" pitchFamily="49" charset="0"/>
              </a:rPr>
              <a:t>    debug = 'N'     # debugging flag (Y/N) </a:t>
            </a:r>
          </a:p>
          <a:p>
            <a:pPr marL="0" indent="0">
              <a:spcBef>
                <a:spcPts val="0"/>
              </a:spcBef>
              <a:buNone/>
            </a:pP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yCat.astype</a:t>
            </a:r>
            <a:r>
              <a:rPr lang="en-US" sz="1200" b="1" dirty="0">
                <a:latin typeface="Courier New" panose="02070309020205020404" pitchFamily="49" charset="0"/>
                <a:cs typeface="Courier New" panose="02070309020205020404" pitchFamily="49" charset="0"/>
              </a:rPr>
              <a:t>('category')</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 Model 0 is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 Intercept</a:t>
            </a:r>
          </a:p>
          <a:p>
            <a:pPr marL="0" indent="0">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yCat.notnull</a:t>
            </a:r>
            <a:r>
              <a:rPr lang="en-US" sz="1200" b="1" dirty="0">
                <a:latin typeface="Courier New" panose="02070309020205020404" pitchFamily="49" charset="0"/>
                <a:cs typeface="Courier New" panose="02070309020205020404" pitchFamily="49" charset="0"/>
              </a:rPr>
              <a:t>(), 1, 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objLogit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smodel.MNLogit</a:t>
            </a:r>
            <a:r>
              <a:rPr lang="en-US" sz="1200" b="1" dirty="0">
                <a:latin typeface="Courier New" panose="02070309020205020404" pitchFamily="49" charset="0"/>
                <a:cs typeface="Courier New" panose="02070309020205020404" pitchFamily="49" charset="0"/>
              </a:rPr>
              <a:t>(y, X)</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objLogit.fit</a:t>
            </a:r>
            <a:r>
              <a:rPr lang="en-US" sz="1200" b="1" dirty="0">
                <a:latin typeface="Courier New" panose="02070309020205020404" pitchFamily="49" charset="0"/>
                <a:cs typeface="Courier New" panose="02070309020205020404" pitchFamily="49" charset="0"/>
              </a:rPr>
              <a:t>(method = 'newton', </a:t>
            </a:r>
            <a:r>
              <a:rPr lang="en-US" sz="1200" b="1" dirty="0" err="1">
                <a:latin typeface="Courier New" panose="02070309020205020404" pitchFamily="49" charset="0"/>
                <a:cs typeface="Courier New" panose="02070309020205020404" pitchFamily="49" charset="0"/>
              </a:rPr>
              <a:t>full_output</a:t>
            </a:r>
            <a:r>
              <a:rPr lang="en-US" sz="1200" b="1" dirty="0">
                <a:latin typeface="Courier New" panose="02070309020205020404" pitchFamily="49" charset="0"/>
                <a:cs typeface="Courier New" panose="02070309020205020404" pitchFamily="49" charset="0"/>
              </a:rPr>
              <a:t> = True, </a:t>
            </a:r>
            <a:r>
              <a:rPr lang="en-US" sz="1200" b="1" dirty="0" err="1">
                <a:latin typeface="Courier New" panose="02070309020205020404" pitchFamily="49" charset="0"/>
                <a:cs typeface="Courier New" panose="02070309020205020404" pitchFamily="49" charset="0"/>
              </a:rPr>
              <a:t>maxiter</a:t>
            </a:r>
            <a:r>
              <a:rPr lang="en-US" sz="1200" b="1" dirty="0">
                <a:latin typeface="Courier New" panose="02070309020205020404" pitchFamily="49" charset="0"/>
                <a:cs typeface="Courier New" panose="02070309020205020404" pitchFamily="49" charset="0"/>
              </a:rPr>
              <a:t> = 100, </a:t>
            </a:r>
            <a:r>
              <a:rPr lang="en-US" sz="1200" b="1" dirty="0" err="1">
                <a:latin typeface="Courier New" panose="02070309020205020404" pitchFamily="49" charset="0"/>
                <a:cs typeface="Courier New" panose="02070309020205020404" pitchFamily="49" charset="0"/>
              </a:rPr>
              <a:t>tol</a:t>
            </a:r>
            <a:r>
              <a:rPr lang="en-US" sz="1200" b="1" dirty="0">
                <a:latin typeface="Courier New" panose="02070309020205020404" pitchFamily="49" charset="0"/>
                <a:cs typeface="Courier New" panose="02070309020205020404" pitchFamily="49" charset="0"/>
              </a:rPr>
              <a:t> = 1e-8)</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thisParameter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thisFit.params</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LLK0 = </a:t>
            </a:r>
            <a:r>
              <a:rPr lang="en-US" sz="1200" b="1" dirty="0" err="1">
                <a:latin typeface="Courier New" panose="02070309020205020404" pitchFamily="49" charset="0"/>
                <a:cs typeface="Courier New" panose="02070309020205020404" pitchFamily="49" charset="0"/>
              </a:rPr>
              <a:t>objLogit.loglike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thisParameter.values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 Model 1 is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 Intercept + </a:t>
            </a:r>
            <a:r>
              <a:rPr lang="en-US" sz="1200" b="1" dirty="0" err="1">
                <a:latin typeface="Courier New" panose="02070309020205020404" pitchFamily="49" charset="0"/>
                <a:cs typeface="Courier New" panose="02070309020205020404" pitchFamily="49" charset="0"/>
              </a:rPr>
              <a:t>xInt</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smodel.add_constant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xInt</a:t>
            </a:r>
            <a:r>
              <a:rPr lang="en-US" sz="1200" b="1" dirty="0">
                <a:latin typeface="Courier New" panose="02070309020205020404" pitchFamily="49" charset="0"/>
                <a:cs typeface="Courier New" panose="02070309020205020404" pitchFamily="49" charset="0"/>
              </a:rPr>
              <a:t>, prepend = True)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objLogit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smodel.MNLogit</a:t>
            </a:r>
            <a:r>
              <a:rPr lang="en-US" sz="1200" b="1" dirty="0">
                <a:latin typeface="Courier New" panose="02070309020205020404" pitchFamily="49" charset="0"/>
                <a:cs typeface="Courier New" panose="02070309020205020404" pitchFamily="49" charset="0"/>
              </a:rPr>
              <a:t>(y, X)</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objLogit.fit</a:t>
            </a:r>
            <a:r>
              <a:rPr lang="en-US" sz="1200" b="1" dirty="0">
                <a:latin typeface="Courier New" panose="02070309020205020404" pitchFamily="49" charset="0"/>
                <a:cs typeface="Courier New" panose="02070309020205020404" pitchFamily="49" charset="0"/>
              </a:rPr>
              <a:t>(method = 'newton', </a:t>
            </a:r>
            <a:r>
              <a:rPr lang="en-US" sz="1200" b="1" dirty="0" err="1">
                <a:latin typeface="Courier New" panose="02070309020205020404" pitchFamily="49" charset="0"/>
                <a:cs typeface="Courier New" panose="02070309020205020404" pitchFamily="49" charset="0"/>
              </a:rPr>
              <a:t>full_output</a:t>
            </a:r>
            <a:r>
              <a:rPr lang="en-US" sz="1200" b="1" dirty="0">
                <a:latin typeface="Courier New" panose="02070309020205020404" pitchFamily="49" charset="0"/>
                <a:cs typeface="Courier New" panose="02070309020205020404" pitchFamily="49" charset="0"/>
              </a:rPr>
              <a:t> = True, </a:t>
            </a:r>
            <a:r>
              <a:rPr lang="en-US" sz="1200" b="1" dirty="0" err="1">
                <a:latin typeface="Courier New" panose="02070309020205020404" pitchFamily="49" charset="0"/>
                <a:cs typeface="Courier New" panose="02070309020205020404" pitchFamily="49" charset="0"/>
              </a:rPr>
              <a:t>maxiter</a:t>
            </a:r>
            <a:r>
              <a:rPr lang="en-US" sz="1200" b="1" dirty="0">
                <a:latin typeface="Courier New" panose="02070309020205020404" pitchFamily="49" charset="0"/>
                <a:cs typeface="Courier New" panose="02070309020205020404" pitchFamily="49" charset="0"/>
              </a:rPr>
              <a:t> = 100, </a:t>
            </a:r>
            <a:r>
              <a:rPr lang="en-US" sz="1200" b="1" dirty="0" err="1">
                <a:latin typeface="Courier New" panose="02070309020205020404" pitchFamily="49" charset="0"/>
                <a:cs typeface="Courier New" panose="02070309020205020404" pitchFamily="49" charset="0"/>
              </a:rPr>
              <a:t>tol</a:t>
            </a:r>
            <a:r>
              <a:rPr lang="en-US" sz="1200" b="1" dirty="0">
                <a:latin typeface="Courier New" panose="02070309020205020404" pitchFamily="49" charset="0"/>
                <a:cs typeface="Courier New" panose="02070309020205020404" pitchFamily="49" charset="0"/>
              </a:rPr>
              <a:t> = 1e-8)</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thisParameter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thisFit.params</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LLK1 = </a:t>
            </a:r>
            <a:r>
              <a:rPr lang="en-US" sz="1200" b="1" dirty="0" err="1">
                <a:latin typeface="Courier New" panose="02070309020205020404" pitchFamily="49" charset="0"/>
                <a:cs typeface="Courier New" panose="02070309020205020404" pitchFamily="49" charset="0"/>
              </a:rPr>
              <a:t>objLogit.loglike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thisParameter.values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 Calculate the deviance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 2.0 * (LLK1 - LLK0)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len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y.cat.categories</a:t>
            </a:r>
            <a:r>
              <a:rPr lang="en-US" sz="1200" b="1" dirty="0">
                <a:latin typeface="Courier New" panose="02070309020205020404" pitchFamily="49" charset="0"/>
                <a:cs typeface="Courier New" panose="02070309020205020404" pitchFamily="49" charset="0"/>
              </a:rPr>
              <a:t>) - 1.0)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devianceSig</a:t>
            </a:r>
            <a:r>
              <a:rPr lang="en-US" sz="1200" b="1" dirty="0">
                <a:latin typeface="Courier New" panose="02070309020205020404" pitchFamily="49" charset="0"/>
                <a:cs typeface="Courier New" panose="02070309020205020404" pitchFamily="49" charset="0"/>
              </a:rPr>
              <a:t> = scipy.stats.chi2.sf(</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    return(</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devianceSig</a:t>
            </a:r>
            <a:r>
              <a:rPr lang="en-US" sz="12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2035535D-3B1C-4C5A-BF74-DAD5A1C196C4}"/>
              </a:ext>
            </a:extLst>
          </p:cNvPr>
          <p:cNvSpPr/>
          <p:nvPr/>
        </p:nvSpPr>
        <p:spPr>
          <a:xfrm>
            <a:off x="6778152" y="5958253"/>
            <a:ext cx="4676729" cy="369332"/>
          </a:xfrm>
          <a:prstGeom prst="rect">
            <a:avLst/>
          </a:prstGeom>
        </p:spPr>
        <p:txBody>
          <a:bodyPr wrap="none">
            <a:spAutoFit/>
          </a:bodyPr>
          <a:lstStyle/>
          <a:p>
            <a:r>
              <a:rPr lang="en-US" dirty="0"/>
              <a:t>Week 9 Identify Useful Feature for Cat Target.py</a:t>
            </a:r>
          </a:p>
        </p:txBody>
      </p:sp>
      <p:sp>
        <p:nvSpPr>
          <p:cNvPr id="4" name="Footer Placeholder 3">
            <a:extLst>
              <a:ext uri="{FF2B5EF4-FFF2-40B4-BE49-F238E27FC236}">
                <a16:creationId xmlns:a16="http://schemas.microsoft.com/office/drawing/2014/main" id="{F9D2FD4E-1FB5-4F1E-9874-DE981DD91BB9}"/>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950190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sp>
        <p:nvSpPr>
          <p:cNvPr id="3" name="Content Placeholder 2">
            <a:extLst>
              <a:ext uri="{FF2B5EF4-FFF2-40B4-BE49-F238E27FC236}">
                <a16:creationId xmlns:a16="http://schemas.microsoft.com/office/drawing/2014/main" id="{41C4ED74-D359-4662-B30B-8AFE10862CB5}"/>
              </a:ext>
            </a:extLst>
          </p:cNvPr>
          <p:cNvSpPr>
            <a:spLocks noGrp="1"/>
          </p:cNvSpPr>
          <p:nvPr>
            <p:ph idx="1"/>
          </p:nvPr>
        </p:nvSpPr>
        <p:spPr>
          <a:xfrm>
            <a:off x="838200" y="1779589"/>
            <a:ext cx="10515600" cy="3949408"/>
          </a:xfrm>
          <a:solidFill>
            <a:schemeClr val="accent4">
              <a:lumMod val="20000"/>
              <a:lumOff val="80000"/>
            </a:schemeClr>
          </a:solidFill>
        </p:spPr>
        <p:txBody>
          <a:bodyPr>
            <a:noAutofit/>
          </a:bodyPr>
          <a:lstStyle/>
          <a:p>
            <a:pPr marL="0" indent="0">
              <a:spcBef>
                <a:spcPts val="0"/>
              </a:spcBef>
              <a:buNone/>
            </a:pPr>
            <a:r>
              <a:rPr lang="en-US" sz="1200" b="1" dirty="0">
                <a:latin typeface="Courier New" panose="02070309020205020404" pitchFamily="49" charset="0"/>
                <a:cs typeface="Courier New" panose="02070309020205020404" pitchFamily="49" charset="0"/>
              </a:rPr>
              <a:t># The Home Equity Loan example</a:t>
            </a:r>
          </a:p>
          <a:p>
            <a:pPr marL="0" indent="0">
              <a:spcBef>
                <a:spcPts val="0"/>
              </a:spcBef>
              <a:buNone/>
            </a:pPr>
            <a:r>
              <a:rPr lang="en-US" sz="1200" b="1" dirty="0" err="1">
                <a:latin typeface="Courier New" panose="02070309020205020404" pitchFamily="49" charset="0"/>
                <a:cs typeface="Courier New" panose="02070309020205020404" pitchFamily="49" charset="0"/>
              </a:rPr>
              <a:t>catPred</a:t>
            </a:r>
            <a:r>
              <a:rPr lang="en-US" sz="1200" b="1" dirty="0">
                <a:latin typeface="Courier New" panose="02070309020205020404" pitchFamily="49" charset="0"/>
                <a:cs typeface="Courier New" panose="02070309020205020404" pitchFamily="49" charset="0"/>
              </a:rPr>
              <a:t> = ['REASON', 'JOB', 'DEROG', 'DELINQ', 'NINQ']</a:t>
            </a:r>
          </a:p>
          <a:p>
            <a:pPr marL="0" indent="0">
              <a:spcBef>
                <a:spcPts val="0"/>
              </a:spcBef>
              <a:buNone/>
            </a:pPr>
            <a:r>
              <a:rPr lang="en-US" sz="1200" b="1" dirty="0" err="1">
                <a:latin typeface="Courier New" panose="02070309020205020404" pitchFamily="49" charset="0"/>
                <a:cs typeface="Courier New" panose="02070309020205020404" pitchFamily="49" charset="0"/>
              </a:rPr>
              <a:t>intPred</a:t>
            </a:r>
            <a:r>
              <a:rPr lang="en-US" sz="1200" b="1" dirty="0">
                <a:latin typeface="Courier New" panose="02070309020205020404" pitchFamily="49" charset="0"/>
                <a:cs typeface="Courier New" panose="02070309020205020404" pitchFamily="49" charset="0"/>
              </a:rPr>
              <a:t> = ['LOAN', 'MORTDUE', 'VALUE', 'YOJ', 'CLAGE', 'CLNO', 'DEBTINC']</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pandas.read_csv</a:t>
            </a:r>
            <a:r>
              <a:rPr lang="en-US" sz="1200" b="1" dirty="0">
                <a:latin typeface="Courier New" panose="02070309020205020404" pitchFamily="49" charset="0"/>
                <a:cs typeface="Courier New" panose="02070309020205020404" pitchFamily="49" charset="0"/>
              </a:rPr>
              <a:t>('C:\\Users\\</a:t>
            </a:r>
            <a:r>
              <a:rPr lang="en-US" sz="1200" b="1" dirty="0" err="1">
                <a:latin typeface="Courier New" panose="02070309020205020404" pitchFamily="49" charset="0"/>
                <a:cs typeface="Courier New" panose="02070309020205020404" pitchFamily="49" charset="0"/>
              </a:rPr>
              <a:t>minlam</a:t>
            </a:r>
            <a:r>
              <a:rPr lang="en-US" sz="1200" b="1" dirty="0">
                <a:latin typeface="Courier New" panose="02070309020205020404" pitchFamily="49" charset="0"/>
                <a:cs typeface="Courier New" panose="02070309020205020404" pitchFamily="49" charset="0"/>
              </a:rPr>
              <a:t>\\Documents\\IIT\\Machine Learning\\Data\\hmeq.csv',</a:t>
            </a:r>
          </a:p>
          <a:p>
            <a:pPr marL="0" indent="0">
              <a:spcBef>
                <a:spcPts val="0"/>
              </a:spcBef>
              <a:buNone/>
            </a:pPr>
            <a:r>
              <a:rPr lang="en-US" sz="1200" b="1" dirty="0">
                <a:latin typeface="Courier New" panose="02070309020205020404" pitchFamily="49" charset="0"/>
                <a:cs typeface="Courier New" panose="02070309020205020404" pitchFamily="49" charset="0"/>
              </a:rPr>
              <a:t>                       delimiter=',', </a:t>
            </a:r>
            <a:r>
              <a:rPr lang="en-US" sz="1200" b="1" dirty="0" err="1">
                <a:latin typeface="Courier New" panose="02070309020205020404" pitchFamily="49" charset="0"/>
                <a:cs typeface="Courier New" panose="02070309020205020404" pitchFamily="49" charset="0"/>
              </a:rPr>
              <a:t>usecols</a:t>
            </a:r>
            <a:r>
              <a:rPr lang="en-US" sz="1200" b="1" dirty="0">
                <a:latin typeface="Courier New" panose="02070309020205020404" pitchFamily="49" charset="0"/>
                <a:cs typeface="Courier New" panose="02070309020205020404" pitchFamily="49" charset="0"/>
              </a:rPr>
              <a:t> = ['BAD']+</a:t>
            </a:r>
            <a:r>
              <a:rPr lang="en-US" sz="1200" b="1" dirty="0" err="1">
                <a:latin typeface="Courier New" panose="02070309020205020404" pitchFamily="49" charset="0"/>
                <a:cs typeface="Courier New" panose="02070309020205020404" pitchFamily="49" charset="0"/>
              </a:rPr>
              <a:t>catPred+intPred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hmeq.dropna</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testResult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(index = </a:t>
            </a:r>
            <a:r>
              <a:rPr lang="en-US" sz="1200" b="1" dirty="0" err="1">
                <a:latin typeface="Courier New" panose="02070309020205020404" pitchFamily="49" charset="0"/>
                <a:cs typeface="Courier New" panose="02070309020205020404" pitchFamily="49" charset="0"/>
              </a:rPr>
              <a:t>catPred</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intPred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columns = ['Test', 'Statistic', 'DF', 'Significance'])</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catPred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chiSqSig</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ChiSquareTest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['BAD'], debug = 'Y')</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testResult.loc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 ['Chi-square', </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chiSqSig</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intPred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devianceSig</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DevianceTest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['BAD'], debug = 'Y')</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testResult.loc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 ['Deviance', </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devianceSig</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rankSig</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testResult.sort_values</a:t>
            </a:r>
            <a:r>
              <a:rPr lang="en-US" sz="1200" b="1" dirty="0">
                <a:latin typeface="Courier New" panose="02070309020205020404" pitchFamily="49" charset="0"/>
                <a:cs typeface="Courier New" panose="02070309020205020404" pitchFamily="49" charset="0"/>
              </a:rPr>
              <a:t>('Significance', axis = 0, ascending = True)</a:t>
            </a:r>
          </a:p>
        </p:txBody>
      </p:sp>
      <p:sp>
        <p:nvSpPr>
          <p:cNvPr id="8" name="Rectangle 7">
            <a:extLst>
              <a:ext uri="{FF2B5EF4-FFF2-40B4-BE49-F238E27FC236}">
                <a16:creationId xmlns:a16="http://schemas.microsoft.com/office/drawing/2014/main" id="{A0A96DE1-0BD8-428A-9AC2-595C333C99C0}"/>
              </a:ext>
            </a:extLst>
          </p:cNvPr>
          <p:cNvSpPr/>
          <p:nvPr/>
        </p:nvSpPr>
        <p:spPr>
          <a:xfrm>
            <a:off x="7219082" y="5992297"/>
            <a:ext cx="4676729" cy="369332"/>
          </a:xfrm>
          <a:prstGeom prst="rect">
            <a:avLst/>
          </a:prstGeom>
        </p:spPr>
        <p:txBody>
          <a:bodyPr wrap="none">
            <a:spAutoFit/>
          </a:bodyPr>
          <a:lstStyle/>
          <a:p>
            <a:r>
              <a:rPr lang="en-US" dirty="0"/>
              <a:t>Week 9 Identify Useful Feature for Cat Target.py</a:t>
            </a:r>
          </a:p>
        </p:txBody>
      </p:sp>
      <p:sp>
        <p:nvSpPr>
          <p:cNvPr id="4" name="Footer Placeholder 3">
            <a:extLst>
              <a:ext uri="{FF2B5EF4-FFF2-40B4-BE49-F238E27FC236}">
                <a16:creationId xmlns:a16="http://schemas.microsoft.com/office/drawing/2014/main" id="{DF7C4E0D-FC81-4D76-9B04-6D7E6E97573A}"/>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9700381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graphicFrame>
        <p:nvGraphicFramePr>
          <p:cNvPr id="4" name="Content Placeholder 3">
            <a:extLst>
              <a:ext uri="{FF2B5EF4-FFF2-40B4-BE49-F238E27FC236}">
                <a16:creationId xmlns:a16="http://schemas.microsoft.com/office/drawing/2014/main" id="{C03934F8-97BD-42B0-BE6D-3A7CD6D04385}"/>
              </a:ext>
            </a:extLst>
          </p:cNvPr>
          <p:cNvGraphicFramePr>
            <a:graphicFrameLocks noGrp="1"/>
          </p:cNvGraphicFramePr>
          <p:nvPr>
            <p:ph idx="1"/>
            <p:extLst>
              <p:ext uri="{D42A27DB-BD31-4B8C-83A1-F6EECF244321}">
                <p14:modId xmlns:p14="http://schemas.microsoft.com/office/powerpoint/2010/main" val="3003382865"/>
              </p:ext>
            </p:extLst>
          </p:nvPr>
        </p:nvGraphicFramePr>
        <p:xfrm>
          <a:off x="838200" y="1825625"/>
          <a:ext cx="10515600" cy="443521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859152116"/>
                    </a:ext>
                  </a:extLst>
                </a:gridCol>
                <a:gridCol w="2103120">
                  <a:extLst>
                    <a:ext uri="{9D8B030D-6E8A-4147-A177-3AD203B41FA5}">
                      <a16:colId xmlns:a16="http://schemas.microsoft.com/office/drawing/2014/main" val="2304937684"/>
                    </a:ext>
                  </a:extLst>
                </a:gridCol>
                <a:gridCol w="2103120">
                  <a:extLst>
                    <a:ext uri="{9D8B030D-6E8A-4147-A177-3AD203B41FA5}">
                      <a16:colId xmlns:a16="http://schemas.microsoft.com/office/drawing/2014/main" val="2980921205"/>
                    </a:ext>
                  </a:extLst>
                </a:gridCol>
                <a:gridCol w="2103120">
                  <a:extLst>
                    <a:ext uri="{9D8B030D-6E8A-4147-A177-3AD203B41FA5}">
                      <a16:colId xmlns:a16="http://schemas.microsoft.com/office/drawing/2014/main" val="983078693"/>
                    </a:ext>
                  </a:extLst>
                </a:gridCol>
                <a:gridCol w="2103120">
                  <a:extLst>
                    <a:ext uri="{9D8B030D-6E8A-4147-A177-3AD203B41FA5}">
                      <a16:colId xmlns:a16="http://schemas.microsoft.com/office/drawing/2014/main" val="2839513582"/>
                    </a:ext>
                  </a:extLst>
                </a:gridCol>
              </a:tblGrid>
              <a:tr h="341170">
                <a:tc>
                  <a:txBody>
                    <a:bodyPr/>
                    <a:lstStyle/>
                    <a:p>
                      <a:pPr algn="l" fontAlgn="b"/>
                      <a:r>
                        <a:rPr lang="en-US" sz="1800" b="1" i="0" u="none" strike="noStrike" dirty="0">
                          <a:solidFill>
                            <a:srgbClr val="000000"/>
                          </a:solidFill>
                          <a:effectLst/>
                          <a:latin typeface="Calibri" panose="020F0502020204030204" pitchFamily="34" charset="0"/>
                        </a:rPr>
                        <a:t>Feature</a:t>
                      </a:r>
                    </a:p>
                  </a:txBody>
                  <a:tcPr marL="7620" marR="7620" marT="7620" marB="0" anchor="ctr"/>
                </a:tc>
                <a:tc>
                  <a:txBody>
                    <a:bodyPr/>
                    <a:lstStyle/>
                    <a:p>
                      <a:pPr algn="l" fontAlgn="b"/>
                      <a:r>
                        <a:rPr lang="en-US" sz="1800" b="1" i="0" u="none" strike="noStrike" dirty="0">
                          <a:solidFill>
                            <a:srgbClr val="000000"/>
                          </a:solidFill>
                          <a:effectLst/>
                          <a:latin typeface="Calibri" panose="020F0502020204030204" pitchFamily="34" charset="0"/>
                        </a:rPr>
                        <a:t>Test</a:t>
                      </a:r>
                    </a:p>
                  </a:txBody>
                  <a:tcPr marL="7620" marR="7620" marT="7620" marB="0" anchor="ctr"/>
                </a:tc>
                <a:tc>
                  <a:txBody>
                    <a:bodyPr/>
                    <a:lstStyle/>
                    <a:p>
                      <a:pPr algn="r" fontAlgn="b"/>
                      <a:r>
                        <a:rPr lang="en-US" sz="1800" b="1" i="0" u="none" strike="noStrike" dirty="0">
                          <a:solidFill>
                            <a:srgbClr val="000000"/>
                          </a:solidFill>
                          <a:effectLst/>
                          <a:latin typeface="Calibri" panose="020F0502020204030204" pitchFamily="34" charset="0"/>
                        </a:rPr>
                        <a:t>Statistic</a:t>
                      </a:r>
                    </a:p>
                  </a:txBody>
                  <a:tcPr marL="7620" marR="7620" marT="7620" marB="0" anchor="ctr"/>
                </a:tc>
                <a:tc>
                  <a:txBody>
                    <a:bodyPr/>
                    <a:lstStyle/>
                    <a:p>
                      <a:pPr algn="r" fontAlgn="b"/>
                      <a:r>
                        <a:rPr lang="en-US" sz="1800" b="1" i="0" u="none" strike="noStrike" dirty="0">
                          <a:solidFill>
                            <a:srgbClr val="000000"/>
                          </a:solidFill>
                          <a:effectLst/>
                          <a:latin typeface="Calibri" panose="020F0502020204030204" pitchFamily="34" charset="0"/>
                        </a:rPr>
                        <a:t>DF</a:t>
                      </a:r>
                    </a:p>
                  </a:txBody>
                  <a:tcPr marL="7620" marR="7620" marT="7620" marB="0" anchor="ctr"/>
                </a:tc>
                <a:tc>
                  <a:txBody>
                    <a:bodyPr/>
                    <a:lstStyle/>
                    <a:p>
                      <a:pPr algn="r" fontAlgn="b"/>
                      <a:r>
                        <a:rPr lang="en-US" sz="1800" b="1" i="0" u="none" strike="noStrike" dirty="0">
                          <a:solidFill>
                            <a:srgbClr val="000000"/>
                          </a:solidFill>
                          <a:effectLst/>
                          <a:latin typeface="Calibri" panose="020F0502020204030204" pitchFamily="34" charset="0"/>
                        </a:rPr>
                        <a:t>Significance</a:t>
                      </a:r>
                    </a:p>
                  </a:txBody>
                  <a:tcPr marL="7620" marR="7620" marT="7620" marB="0" anchor="ctr"/>
                </a:tc>
                <a:extLst>
                  <a:ext uri="{0D108BD9-81ED-4DB2-BD59-A6C34878D82A}">
                    <a16:rowId xmlns:a16="http://schemas.microsoft.com/office/drawing/2014/main" val="1828381196"/>
                  </a:ext>
                </a:extLst>
              </a:tr>
              <a:tr h="341170">
                <a:tc>
                  <a:txBody>
                    <a:bodyPr/>
                    <a:lstStyle/>
                    <a:p>
                      <a:pPr algn="l" fontAlgn="b"/>
                      <a:r>
                        <a:rPr lang="en-US" sz="1800" b="0" i="0" u="none" strike="noStrike" dirty="0">
                          <a:solidFill>
                            <a:srgbClr val="000000"/>
                          </a:solidFill>
                          <a:effectLst/>
                          <a:latin typeface="Calibri" panose="020F0502020204030204" pitchFamily="34" charset="0"/>
                        </a:rPr>
                        <a:t>DELINQ</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302.7277966</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9</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6.89E-60</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853474608"/>
                  </a:ext>
                </a:extLst>
              </a:tr>
              <a:tr h="341170">
                <a:tc>
                  <a:txBody>
                    <a:bodyPr/>
                    <a:lstStyle/>
                    <a:p>
                      <a:pPr algn="l" fontAlgn="b"/>
                      <a:r>
                        <a:rPr lang="en-US" sz="1800" b="0" i="0" u="none" strike="noStrike" dirty="0">
                          <a:solidFill>
                            <a:srgbClr val="000000"/>
                          </a:solidFill>
                          <a:effectLst/>
                          <a:latin typeface="Calibri" panose="020F0502020204030204" pitchFamily="34" charset="0"/>
                        </a:rPr>
                        <a:t>DEROG</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237.8856927</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10</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1.90E-45</a:t>
                      </a:r>
                    </a:p>
                  </a:txBody>
                  <a:tcPr marL="7620" marR="7620" marT="7620" marB="0" anchor="ctr">
                    <a:solidFill>
                      <a:schemeClr val="accent6">
                        <a:lumMod val="60000"/>
                        <a:lumOff val="40000"/>
                      </a:schemeClr>
                    </a:solidFill>
                  </a:tcPr>
                </a:tc>
                <a:extLst>
                  <a:ext uri="{0D108BD9-81ED-4DB2-BD59-A6C34878D82A}">
                    <a16:rowId xmlns:a16="http://schemas.microsoft.com/office/drawing/2014/main" val="3069195452"/>
                  </a:ext>
                </a:extLst>
              </a:tr>
              <a:tr h="341170">
                <a:tc>
                  <a:txBody>
                    <a:bodyPr/>
                    <a:lstStyle/>
                    <a:p>
                      <a:pPr algn="l" fontAlgn="b"/>
                      <a:r>
                        <a:rPr lang="en-US" sz="1800" b="0" i="0" u="none" strike="noStrike">
                          <a:solidFill>
                            <a:srgbClr val="000000"/>
                          </a:solidFill>
                          <a:effectLst/>
                          <a:latin typeface="Calibri" panose="020F0502020204030204" pitchFamily="34" charset="0"/>
                        </a:rPr>
                        <a:t>DEBTINC</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144.4416285</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2.84E-33</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455190933"/>
                  </a:ext>
                </a:extLst>
              </a:tr>
              <a:tr h="341170">
                <a:tc>
                  <a:txBody>
                    <a:bodyPr/>
                    <a:lstStyle/>
                    <a:p>
                      <a:pPr algn="l" fontAlgn="b"/>
                      <a:r>
                        <a:rPr lang="en-US" sz="1800" b="0" i="0" u="none" strike="noStrike" dirty="0">
                          <a:solidFill>
                            <a:srgbClr val="000000"/>
                          </a:solidFill>
                          <a:effectLst/>
                          <a:latin typeface="Calibri" panose="020F0502020204030204" pitchFamily="34" charset="0"/>
                        </a:rPr>
                        <a:t>NINQ</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800" b="0" i="0" u="none" strike="noStrike">
                          <a:solidFill>
                            <a:srgbClr val="000000"/>
                          </a:solidFill>
                          <a:effectLst/>
                          <a:latin typeface="Calibri" panose="020F0502020204030204" pitchFamily="34" charset="0"/>
                        </a:rPr>
                        <a:t>97.5806366</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12</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1.66E-15</a:t>
                      </a:r>
                    </a:p>
                  </a:txBody>
                  <a:tcPr marL="7620" marR="7620" marT="7620" marB="0" anchor="ctr">
                    <a:solidFill>
                      <a:schemeClr val="accent6">
                        <a:lumMod val="60000"/>
                        <a:lumOff val="40000"/>
                      </a:schemeClr>
                    </a:solidFill>
                  </a:tcPr>
                </a:tc>
                <a:extLst>
                  <a:ext uri="{0D108BD9-81ED-4DB2-BD59-A6C34878D82A}">
                    <a16:rowId xmlns:a16="http://schemas.microsoft.com/office/drawing/2014/main" val="801486754"/>
                  </a:ext>
                </a:extLst>
              </a:tr>
              <a:tr h="341170">
                <a:tc>
                  <a:txBody>
                    <a:bodyPr/>
                    <a:lstStyle/>
                    <a:p>
                      <a:pPr algn="l" fontAlgn="b"/>
                      <a:r>
                        <a:rPr lang="en-US" sz="1800" b="0" i="0" u="none" strike="noStrike">
                          <a:solidFill>
                            <a:srgbClr val="000000"/>
                          </a:solidFill>
                          <a:effectLst/>
                          <a:latin typeface="Calibri" panose="020F0502020204030204" pitchFamily="34" charset="0"/>
                        </a:rPr>
                        <a:t>CLAGE</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50.6898168</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1.08E-12</a:t>
                      </a:r>
                    </a:p>
                  </a:txBody>
                  <a:tcPr marL="7620" marR="7620" marT="7620" marB="0" anchor="ctr">
                    <a:solidFill>
                      <a:schemeClr val="accent6">
                        <a:lumMod val="60000"/>
                        <a:lumOff val="40000"/>
                      </a:schemeClr>
                    </a:solidFill>
                  </a:tcPr>
                </a:tc>
                <a:extLst>
                  <a:ext uri="{0D108BD9-81ED-4DB2-BD59-A6C34878D82A}">
                    <a16:rowId xmlns:a16="http://schemas.microsoft.com/office/drawing/2014/main" val="782166104"/>
                  </a:ext>
                </a:extLst>
              </a:tr>
              <a:tr h="341170">
                <a:tc>
                  <a:txBody>
                    <a:bodyPr/>
                    <a:lstStyle/>
                    <a:p>
                      <a:pPr algn="l" fontAlgn="b"/>
                      <a:r>
                        <a:rPr lang="en-US" sz="1800" b="0" i="0" u="none" strike="noStrike">
                          <a:solidFill>
                            <a:srgbClr val="000000"/>
                          </a:solidFill>
                          <a:effectLst/>
                          <a:latin typeface="Calibri" panose="020F0502020204030204" pitchFamily="34" charset="0"/>
                        </a:rPr>
                        <a:t>JOB</a:t>
                      </a:r>
                    </a:p>
                  </a:txBody>
                  <a:tcPr marL="7620" marR="7620" marT="7620" marB="0" anchor="ctr">
                    <a:solidFill>
                      <a:schemeClr val="accent6">
                        <a:lumMod val="60000"/>
                        <a:lumOff val="40000"/>
                      </a:schemeClr>
                    </a:solidFill>
                  </a:tcPr>
                </a:tc>
                <a:tc>
                  <a:txBody>
                    <a:bodyPr/>
                    <a:lstStyle/>
                    <a:p>
                      <a:pPr algn="l" fontAlgn="b"/>
                      <a:r>
                        <a:rPr lang="en-US" sz="1800" b="0" i="0" u="none" strike="noStrike">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36.2546912</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5</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0.0000008</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476337542"/>
                  </a:ext>
                </a:extLst>
              </a:tr>
              <a:tr h="341170">
                <a:tc>
                  <a:txBody>
                    <a:bodyPr/>
                    <a:lstStyle/>
                    <a:p>
                      <a:pPr algn="l" fontAlgn="b"/>
                      <a:r>
                        <a:rPr lang="en-US" sz="1800" b="0" i="0" u="none" strike="noStrike">
                          <a:solidFill>
                            <a:srgbClr val="000000"/>
                          </a:solidFill>
                          <a:effectLst/>
                          <a:latin typeface="Calibri" panose="020F0502020204030204" pitchFamily="34" charset="0"/>
                        </a:rPr>
                        <a:t>YOJ</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14.8204053</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0.0001182</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175193946"/>
                  </a:ext>
                </a:extLst>
              </a:tr>
              <a:tr h="341170">
                <a:tc>
                  <a:txBody>
                    <a:bodyPr/>
                    <a:lstStyle/>
                    <a:p>
                      <a:pPr algn="l" fontAlgn="b"/>
                      <a:r>
                        <a:rPr lang="en-US" sz="1800" b="0" i="0" u="none" strike="noStrike" dirty="0">
                          <a:solidFill>
                            <a:srgbClr val="000000"/>
                          </a:solidFill>
                          <a:effectLst/>
                          <a:latin typeface="Calibri" panose="020F0502020204030204" pitchFamily="34" charset="0"/>
                        </a:rPr>
                        <a:t>LOAN</a:t>
                      </a:r>
                    </a:p>
                  </a:txBody>
                  <a:tcPr marL="7620" marR="7620" marT="7620" marB="0" anchor="ct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800" b="0" i="0" u="none" strike="noStrike">
                          <a:solidFill>
                            <a:srgbClr val="000000"/>
                          </a:solidFill>
                          <a:effectLst/>
                          <a:latin typeface="Calibri" panose="020F0502020204030204" pitchFamily="34" charset="0"/>
                        </a:rPr>
                        <a:t>3.5110923</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0.0609593</a:t>
                      </a:r>
                    </a:p>
                  </a:txBody>
                  <a:tcPr marL="7620" marR="7620" marT="7620" marB="0" anchor="ctr"/>
                </a:tc>
                <a:extLst>
                  <a:ext uri="{0D108BD9-81ED-4DB2-BD59-A6C34878D82A}">
                    <a16:rowId xmlns:a16="http://schemas.microsoft.com/office/drawing/2014/main" val="3732901648"/>
                  </a:ext>
                </a:extLst>
              </a:tr>
              <a:tr h="341170">
                <a:tc>
                  <a:txBody>
                    <a:bodyPr/>
                    <a:lstStyle/>
                    <a:p>
                      <a:pPr algn="l" fontAlgn="b"/>
                      <a:r>
                        <a:rPr lang="en-US" sz="1800" b="0" i="0" u="none" strike="noStrike" dirty="0">
                          <a:solidFill>
                            <a:srgbClr val="000000"/>
                          </a:solidFill>
                          <a:effectLst/>
                          <a:latin typeface="Calibri" panose="020F0502020204030204" pitchFamily="34" charset="0"/>
                        </a:rPr>
                        <a:t>VALUE</a:t>
                      </a:r>
                    </a:p>
                  </a:txBody>
                  <a:tcPr marL="7620" marR="7620" marT="7620" marB="0" anchor="ct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2.4397505</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0.1182950</a:t>
                      </a:r>
                    </a:p>
                  </a:txBody>
                  <a:tcPr marL="7620" marR="7620" marT="7620" marB="0" anchor="ctr"/>
                </a:tc>
                <a:extLst>
                  <a:ext uri="{0D108BD9-81ED-4DB2-BD59-A6C34878D82A}">
                    <a16:rowId xmlns:a16="http://schemas.microsoft.com/office/drawing/2014/main" val="1577554432"/>
                  </a:ext>
                </a:extLst>
              </a:tr>
              <a:tr h="341170">
                <a:tc>
                  <a:txBody>
                    <a:bodyPr/>
                    <a:lstStyle/>
                    <a:p>
                      <a:pPr algn="l" fontAlgn="b"/>
                      <a:r>
                        <a:rPr lang="en-US" sz="1800" b="0" i="0" u="none" strike="noStrike">
                          <a:solidFill>
                            <a:srgbClr val="000000"/>
                          </a:solidFill>
                          <a:effectLst/>
                          <a:latin typeface="Calibri" panose="020F0502020204030204" pitchFamily="34" charset="0"/>
                        </a:rPr>
                        <a:t>MORTDUE</a:t>
                      </a:r>
                    </a:p>
                  </a:txBody>
                  <a:tcPr marL="7620" marR="7620" marT="7620" marB="0" anchor="ctr"/>
                </a:tc>
                <a:tc>
                  <a:txBody>
                    <a:bodyPr/>
                    <a:lstStyle/>
                    <a:p>
                      <a:pPr algn="l" fontAlgn="b"/>
                      <a:r>
                        <a:rPr lang="en-US" sz="1800" b="0" i="0" u="none" strike="noStrike">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0.9512081</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0.3294120</a:t>
                      </a:r>
                    </a:p>
                  </a:txBody>
                  <a:tcPr marL="7620" marR="7620" marT="7620" marB="0" anchor="ctr"/>
                </a:tc>
                <a:extLst>
                  <a:ext uri="{0D108BD9-81ED-4DB2-BD59-A6C34878D82A}">
                    <a16:rowId xmlns:a16="http://schemas.microsoft.com/office/drawing/2014/main" val="3308628045"/>
                  </a:ext>
                </a:extLst>
              </a:tr>
              <a:tr h="341170">
                <a:tc>
                  <a:txBody>
                    <a:bodyPr/>
                    <a:lstStyle/>
                    <a:p>
                      <a:pPr algn="l" fontAlgn="b"/>
                      <a:r>
                        <a:rPr lang="en-US" sz="1800" b="0" i="0" u="none" strike="noStrike">
                          <a:solidFill>
                            <a:srgbClr val="000000"/>
                          </a:solidFill>
                          <a:effectLst/>
                          <a:latin typeface="Calibri" panose="020F0502020204030204" pitchFamily="34" charset="0"/>
                        </a:rPr>
                        <a:t>CLNO</a:t>
                      </a:r>
                    </a:p>
                  </a:txBody>
                  <a:tcPr marL="7620" marR="7620" marT="7620" marB="0" anchor="ctr"/>
                </a:tc>
                <a:tc>
                  <a:txBody>
                    <a:bodyPr/>
                    <a:lstStyle/>
                    <a:p>
                      <a:pPr algn="l" fontAlgn="b"/>
                      <a:r>
                        <a:rPr lang="en-US" sz="1800" b="0" i="0" u="none" strike="noStrike">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800" b="0" i="0" u="none" strike="noStrike">
                          <a:solidFill>
                            <a:srgbClr val="000000"/>
                          </a:solidFill>
                          <a:effectLst/>
                          <a:latin typeface="Calibri" panose="020F0502020204030204" pitchFamily="34" charset="0"/>
                        </a:rPr>
                        <a:t>0.1896254</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0.6632286</a:t>
                      </a:r>
                    </a:p>
                  </a:txBody>
                  <a:tcPr marL="7620" marR="7620" marT="7620" marB="0" anchor="ctr"/>
                </a:tc>
                <a:extLst>
                  <a:ext uri="{0D108BD9-81ED-4DB2-BD59-A6C34878D82A}">
                    <a16:rowId xmlns:a16="http://schemas.microsoft.com/office/drawing/2014/main" val="542862067"/>
                  </a:ext>
                </a:extLst>
              </a:tr>
              <a:tr h="341170">
                <a:tc>
                  <a:txBody>
                    <a:bodyPr/>
                    <a:lstStyle/>
                    <a:p>
                      <a:pPr algn="l" fontAlgn="b"/>
                      <a:r>
                        <a:rPr lang="en-US" sz="1800" b="0" i="0" u="none" strike="noStrike">
                          <a:solidFill>
                            <a:srgbClr val="000000"/>
                          </a:solidFill>
                          <a:effectLst/>
                          <a:latin typeface="Calibri" panose="020F0502020204030204" pitchFamily="34" charset="0"/>
                        </a:rPr>
                        <a:t>REASON</a:t>
                      </a:r>
                    </a:p>
                  </a:txBody>
                  <a:tcPr marL="7620" marR="7620" marT="7620" marB="0" anchor="ctr"/>
                </a:tc>
                <a:tc>
                  <a:txBody>
                    <a:bodyPr/>
                    <a:lstStyle/>
                    <a:p>
                      <a:pPr algn="l" fontAlgn="b"/>
                      <a:r>
                        <a:rPr lang="en-US" sz="1800" b="0" i="0" u="none" strike="noStrike">
                          <a:solidFill>
                            <a:srgbClr val="000000"/>
                          </a:solidFill>
                          <a:effectLst/>
                          <a:latin typeface="Calibri" panose="020F0502020204030204" pitchFamily="34" charset="0"/>
                        </a:rPr>
                        <a:t>Chi-square</a:t>
                      </a:r>
                    </a:p>
                  </a:txBody>
                  <a:tcPr marL="7620" marR="7620" marT="7620" marB="0" anchor="ctr"/>
                </a:tc>
                <a:tc>
                  <a:txBody>
                    <a:bodyPr/>
                    <a:lstStyle/>
                    <a:p>
                      <a:pPr algn="r" fontAlgn="b"/>
                      <a:r>
                        <a:rPr lang="en-US" sz="1800" b="0" i="0" u="none" strike="noStrike">
                          <a:solidFill>
                            <a:srgbClr val="000000"/>
                          </a:solidFill>
                          <a:effectLst/>
                          <a:latin typeface="Calibri" panose="020F0502020204030204" pitchFamily="34" charset="0"/>
                        </a:rPr>
                        <a:t>0.1312973</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0.7170907</a:t>
                      </a:r>
                    </a:p>
                  </a:txBody>
                  <a:tcPr marL="7620" marR="7620" marT="7620" marB="0" anchor="ctr"/>
                </a:tc>
                <a:extLst>
                  <a:ext uri="{0D108BD9-81ED-4DB2-BD59-A6C34878D82A}">
                    <a16:rowId xmlns:a16="http://schemas.microsoft.com/office/drawing/2014/main" val="3952549294"/>
                  </a:ext>
                </a:extLst>
              </a:tr>
            </a:tbl>
          </a:graphicData>
        </a:graphic>
      </p:graphicFrame>
      <p:sp>
        <p:nvSpPr>
          <p:cNvPr id="3" name="Footer Placeholder 2">
            <a:extLst>
              <a:ext uri="{FF2B5EF4-FFF2-40B4-BE49-F238E27FC236}">
                <a16:creationId xmlns:a16="http://schemas.microsoft.com/office/drawing/2014/main" id="{A3A124ED-E149-4DE6-B9D2-9D044EC0ACDB}"/>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198775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030755" cy="4351338"/>
              </a:xfrm>
            </p:spPr>
            <p:txBody>
              <a:bodyPr>
                <a:normAutofit/>
              </a:bodyPr>
              <a:lstStyle/>
              <a:p>
                <a:r>
                  <a:rPr lang="en-US" dirty="0"/>
                  <a:t>Using the tolerance level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=0.05</m:t>
                    </m:r>
                  </m:oMath>
                </a14:m>
                <a:r>
                  <a:rPr lang="en-US" dirty="0"/>
                  <a:t>, seven features (shown on the right) are identified as helpful in predicting the categorical target BAD</a:t>
                </a:r>
              </a:p>
              <a:p>
                <a:r>
                  <a:rPr lang="en-US" dirty="0"/>
                  <a:t>The numbers in parentheses indicate the features’ ranks based on their significance values</a:t>
                </a:r>
              </a:p>
              <a:p>
                <a:pPr marL="0" indent="0">
                  <a:buNone/>
                </a:pPr>
                <a:endParaRPr lang="en-US" dirty="0"/>
              </a:p>
              <a:p>
                <a:endParaRPr lang="en-US" dirty="0"/>
              </a:p>
              <a:p>
                <a:pPr lvl="1"/>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030755" cy="4351338"/>
              </a:xfrm>
              <a:blipFill>
                <a:blip r:embed="rId3"/>
                <a:stretch>
                  <a:fillRect l="-2182" t="-2241" r="-242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graphicFrame>
        <p:nvGraphicFramePr>
          <p:cNvPr id="4" name="Diagram 3">
            <a:extLst>
              <a:ext uri="{FF2B5EF4-FFF2-40B4-BE49-F238E27FC236}">
                <a16:creationId xmlns:a16="http://schemas.microsoft.com/office/drawing/2014/main" id="{132EDAE5-831B-4EF5-98AA-110F604A1C3F}"/>
              </a:ext>
            </a:extLst>
          </p:cNvPr>
          <p:cNvGraphicFramePr/>
          <p:nvPr>
            <p:extLst>
              <p:ext uri="{D42A27DB-BD31-4B8C-83A1-F6EECF244321}">
                <p14:modId xmlns:p14="http://schemas.microsoft.com/office/powerpoint/2010/main" val="1401596538"/>
              </p:ext>
            </p:extLst>
          </p:nvPr>
        </p:nvGraphicFramePr>
        <p:xfrm>
          <a:off x="6096000" y="1802028"/>
          <a:ext cx="5257800" cy="31618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EBD04D70-D7D5-422E-8C7A-3DCDF6217DAE}"/>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4191071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bg1"/>
                </a:solidFill>
              </a:rPr>
              <a:t>Feature Importance</a:t>
            </a:r>
            <a:endParaRPr lang="en-US" b="1" dirty="0">
              <a:solidFill>
                <a:schemeClr val="bg1"/>
              </a:solidFill>
            </a:endParaRPr>
          </a:p>
        </p:txBody>
      </p:sp>
      <p:sp>
        <p:nvSpPr>
          <p:cNvPr id="3" name="Content Placeholder 2"/>
          <p:cNvSpPr>
            <a:spLocks noGrp="1"/>
          </p:cNvSpPr>
          <p:nvPr>
            <p:ph idx="1"/>
          </p:nvPr>
        </p:nvSpPr>
        <p:spPr>
          <a:xfrm>
            <a:off x="838200" y="1825625"/>
            <a:ext cx="6635620" cy="4351338"/>
          </a:xfrm>
        </p:spPr>
        <p:txBody>
          <a:bodyPr>
            <a:normAutofit/>
          </a:bodyPr>
          <a:lstStyle/>
          <a:p>
            <a:r>
              <a:rPr lang="en-US" dirty="0"/>
              <a:t>In the previous example, the significances of seven features are less than 0.05.</a:t>
            </a:r>
          </a:p>
          <a:p>
            <a:r>
              <a:rPr lang="en-US" dirty="0"/>
              <a:t>Among them:</a:t>
            </a:r>
          </a:p>
          <a:p>
            <a:pPr lvl="1"/>
            <a:r>
              <a:rPr lang="en-US" sz="2000" dirty="0"/>
              <a:t>DELINQ has the smallest significance at </a:t>
            </a:r>
            <a:r>
              <a:rPr lang="en-US" sz="2000" dirty="0">
                <a:solidFill>
                  <a:srgbClr val="000000"/>
                </a:solidFill>
                <a:latin typeface="Calibri" panose="020F0502020204030204" pitchFamily="34" charset="0"/>
              </a:rPr>
              <a:t>6.89E-60</a:t>
            </a:r>
          </a:p>
          <a:p>
            <a:pPr lvl="1"/>
            <a:r>
              <a:rPr lang="en-US" sz="2000" dirty="0">
                <a:solidFill>
                  <a:srgbClr val="000000"/>
                </a:solidFill>
                <a:latin typeface="Calibri" panose="020F0502020204030204" pitchFamily="34" charset="0"/>
              </a:rPr>
              <a:t>YOJ has the largest significance at 0.0001182</a:t>
            </a:r>
          </a:p>
          <a:p>
            <a:r>
              <a:rPr lang="en-US" dirty="0">
                <a:solidFill>
                  <a:srgbClr val="000000"/>
                </a:solidFill>
                <a:latin typeface="Calibri" panose="020F0502020204030204" pitchFamily="34" charset="0"/>
              </a:rPr>
              <a:t>Do these significances carry the same weights in our decision?</a:t>
            </a:r>
          </a:p>
          <a:p>
            <a:r>
              <a:rPr lang="en-US" dirty="0">
                <a:solidFill>
                  <a:srgbClr val="000000"/>
                </a:solidFill>
                <a:latin typeface="Calibri" panose="020F0502020204030204" pitchFamily="34" charset="0"/>
              </a:rPr>
              <a:t>Do these significances indicate that some features are more important than others?</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pic>
        <p:nvPicPr>
          <p:cNvPr id="5" name="Picture 4">
            <a:extLst>
              <a:ext uri="{FF2B5EF4-FFF2-40B4-BE49-F238E27FC236}">
                <a16:creationId xmlns:a16="http://schemas.microsoft.com/office/drawing/2014/main" id="{A464AB5A-DF3C-4B65-B658-362191F258F8}"/>
              </a:ext>
            </a:extLst>
          </p:cNvPr>
          <p:cNvPicPr>
            <a:picLocks noChangeAspect="1"/>
          </p:cNvPicPr>
          <p:nvPr/>
        </p:nvPicPr>
        <p:blipFill>
          <a:blip r:embed="rId3"/>
          <a:stretch>
            <a:fillRect/>
          </a:stretch>
        </p:blipFill>
        <p:spPr>
          <a:xfrm>
            <a:off x="7696200" y="3429000"/>
            <a:ext cx="3657600" cy="2743200"/>
          </a:xfrm>
          <a:prstGeom prst="rect">
            <a:avLst/>
          </a:prstGeom>
        </p:spPr>
      </p:pic>
      <p:graphicFrame>
        <p:nvGraphicFramePr>
          <p:cNvPr id="8" name="Table 7">
            <a:extLst>
              <a:ext uri="{FF2B5EF4-FFF2-40B4-BE49-F238E27FC236}">
                <a16:creationId xmlns:a16="http://schemas.microsoft.com/office/drawing/2014/main" id="{E60AB805-A7B1-416A-B0D3-077E8D7CD1FB}"/>
              </a:ext>
            </a:extLst>
          </p:cNvPr>
          <p:cNvGraphicFramePr>
            <a:graphicFrameLocks noGrp="1"/>
          </p:cNvGraphicFramePr>
          <p:nvPr>
            <p:extLst>
              <p:ext uri="{D42A27DB-BD31-4B8C-83A1-F6EECF244321}">
                <p14:modId xmlns:p14="http://schemas.microsoft.com/office/powerpoint/2010/main" val="900224712"/>
              </p:ext>
            </p:extLst>
          </p:nvPr>
        </p:nvGraphicFramePr>
        <p:xfrm>
          <a:off x="7696200" y="1417288"/>
          <a:ext cx="3657600" cy="1783112"/>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563312181"/>
                    </a:ext>
                  </a:extLst>
                </a:gridCol>
                <a:gridCol w="731520">
                  <a:extLst>
                    <a:ext uri="{9D8B030D-6E8A-4147-A177-3AD203B41FA5}">
                      <a16:colId xmlns:a16="http://schemas.microsoft.com/office/drawing/2014/main" val="872841153"/>
                    </a:ext>
                  </a:extLst>
                </a:gridCol>
                <a:gridCol w="945813">
                  <a:extLst>
                    <a:ext uri="{9D8B030D-6E8A-4147-A177-3AD203B41FA5}">
                      <a16:colId xmlns:a16="http://schemas.microsoft.com/office/drawing/2014/main" val="1788548204"/>
                    </a:ext>
                  </a:extLst>
                </a:gridCol>
                <a:gridCol w="517227">
                  <a:extLst>
                    <a:ext uri="{9D8B030D-6E8A-4147-A177-3AD203B41FA5}">
                      <a16:colId xmlns:a16="http://schemas.microsoft.com/office/drawing/2014/main" val="241450209"/>
                    </a:ext>
                  </a:extLst>
                </a:gridCol>
                <a:gridCol w="731520">
                  <a:extLst>
                    <a:ext uri="{9D8B030D-6E8A-4147-A177-3AD203B41FA5}">
                      <a16:colId xmlns:a16="http://schemas.microsoft.com/office/drawing/2014/main" val="2269759425"/>
                    </a:ext>
                  </a:extLst>
                </a:gridCol>
              </a:tblGrid>
              <a:tr h="222889">
                <a:tc>
                  <a:txBody>
                    <a:bodyPr/>
                    <a:lstStyle/>
                    <a:p>
                      <a:pPr algn="l" fontAlgn="b"/>
                      <a:r>
                        <a:rPr lang="en-US" sz="1100" b="1" i="0" u="none" strike="noStrike" dirty="0">
                          <a:solidFill>
                            <a:srgbClr val="000000"/>
                          </a:solidFill>
                          <a:effectLst/>
                          <a:latin typeface="Calibri" panose="020F0502020204030204" pitchFamily="34" charset="0"/>
                        </a:rPr>
                        <a:t>Feature</a:t>
                      </a:r>
                    </a:p>
                  </a:txBody>
                  <a:tcPr marL="7620" marR="7620" marT="7620" marB="0" anchor="ctr"/>
                </a:tc>
                <a:tc>
                  <a:txBody>
                    <a:bodyPr/>
                    <a:lstStyle/>
                    <a:p>
                      <a:pPr algn="l" fontAlgn="b"/>
                      <a:r>
                        <a:rPr lang="en-US" sz="1100" b="1" i="0" u="none" strike="noStrike" dirty="0">
                          <a:solidFill>
                            <a:srgbClr val="000000"/>
                          </a:solidFill>
                          <a:effectLst/>
                          <a:latin typeface="Calibri" panose="020F0502020204030204" pitchFamily="34" charset="0"/>
                        </a:rPr>
                        <a:t>Test</a:t>
                      </a:r>
                    </a:p>
                  </a:txBody>
                  <a:tcPr marL="7620" marR="7620" marT="7620" marB="0" anchor="ctr"/>
                </a:tc>
                <a:tc>
                  <a:txBody>
                    <a:bodyPr/>
                    <a:lstStyle/>
                    <a:p>
                      <a:pPr algn="r" fontAlgn="b"/>
                      <a:r>
                        <a:rPr lang="en-US" sz="1100" b="1" i="0" u="none" strike="noStrike" dirty="0">
                          <a:solidFill>
                            <a:srgbClr val="000000"/>
                          </a:solidFill>
                          <a:effectLst/>
                          <a:latin typeface="Calibri" panose="020F0502020204030204" pitchFamily="34" charset="0"/>
                        </a:rPr>
                        <a:t>Statistic</a:t>
                      </a:r>
                    </a:p>
                  </a:txBody>
                  <a:tcPr marL="7620" marR="7620" marT="7620" marB="0" anchor="ctr"/>
                </a:tc>
                <a:tc>
                  <a:txBody>
                    <a:bodyPr/>
                    <a:lstStyle/>
                    <a:p>
                      <a:pPr algn="r" fontAlgn="b"/>
                      <a:r>
                        <a:rPr lang="en-US" sz="1100" b="1" i="0" u="none" strike="noStrike" dirty="0">
                          <a:solidFill>
                            <a:srgbClr val="000000"/>
                          </a:solidFill>
                          <a:effectLst/>
                          <a:latin typeface="Calibri" panose="020F0502020204030204" pitchFamily="34" charset="0"/>
                        </a:rPr>
                        <a:t>DF</a:t>
                      </a:r>
                    </a:p>
                  </a:txBody>
                  <a:tcPr marL="7620" marR="7620" marT="7620" marB="0" anchor="ctr"/>
                </a:tc>
                <a:tc>
                  <a:txBody>
                    <a:bodyPr/>
                    <a:lstStyle/>
                    <a:p>
                      <a:pPr algn="r" fontAlgn="b"/>
                      <a:r>
                        <a:rPr lang="en-US" sz="1100" b="1" i="0" u="none" strike="noStrike" dirty="0">
                          <a:solidFill>
                            <a:srgbClr val="000000"/>
                          </a:solidFill>
                          <a:effectLst/>
                          <a:latin typeface="Calibri" panose="020F0502020204030204" pitchFamily="34" charset="0"/>
                        </a:rPr>
                        <a:t>Significance</a:t>
                      </a:r>
                    </a:p>
                  </a:txBody>
                  <a:tcPr marL="7620" marR="7620" marT="7620" marB="0" anchor="ctr"/>
                </a:tc>
                <a:extLst>
                  <a:ext uri="{0D108BD9-81ED-4DB2-BD59-A6C34878D82A}">
                    <a16:rowId xmlns:a16="http://schemas.microsoft.com/office/drawing/2014/main" val="3474350278"/>
                  </a:ext>
                </a:extLst>
              </a:tr>
              <a:tr h="222889">
                <a:tc>
                  <a:txBody>
                    <a:bodyPr/>
                    <a:lstStyle/>
                    <a:p>
                      <a:pPr algn="l" fontAlgn="b"/>
                      <a:r>
                        <a:rPr lang="en-US" sz="1100" b="0" i="0" u="none" strike="noStrike" dirty="0">
                          <a:solidFill>
                            <a:srgbClr val="000000"/>
                          </a:solidFill>
                          <a:effectLst/>
                          <a:latin typeface="Calibri" panose="020F0502020204030204" pitchFamily="34" charset="0"/>
                        </a:rPr>
                        <a:t>DELINQ</a:t>
                      </a:r>
                    </a:p>
                  </a:txBody>
                  <a:tcPr marL="7620" marR="7620" marT="7620" marB="0" anchor="ctr">
                    <a:solidFill>
                      <a:schemeClr val="accent6">
                        <a:lumMod val="60000"/>
                        <a:lumOff val="40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302.7277966</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9</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6.89E-60</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851247180"/>
                  </a:ext>
                </a:extLst>
              </a:tr>
              <a:tr h="222889">
                <a:tc>
                  <a:txBody>
                    <a:bodyPr/>
                    <a:lstStyle/>
                    <a:p>
                      <a:pPr algn="l" fontAlgn="b"/>
                      <a:r>
                        <a:rPr lang="en-US" sz="1100" b="0" i="0" u="none" strike="noStrike">
                          <a:solidFill>
                            <a:srgbClr val="000000"/>
                          </a:solidFill>
                          <a:effectLst/>
                          <a:latin typeface="Calibri" panose="020F0502020204030204" pitchFamily="34" charset="0"/>
                        </a:rPr>
                        <a:t>DEROG</a:t>
                      </a:r>
                    </a:p>
                  </a:txBody>
                  <a:tcPr marL="7620" marR="7620" marT="7620" marB="0" anchor="ctr">
                    <a:solidFill>
                      <a:schemeClr val="accent6">
                        <a:lumMod val="60000"/>
                        <a:lumOff val="40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237.8856927</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10</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1.90E-45</a:t>
                      </a:r>
                    </a:p>
                  </a:txBody>
                  <a:tcPr marL="7620" marR="7620" marT="7620" marB="0" anchor="ctr">
                    <a:solidFill>
                      <a:schemeClr val="accent6">
                        <a:lumMod val="60000"/>
                        <a:lumOff val="40000"/>
                      </a:schemeClr>
                    </a:solidFill>
                  </a:tcPr>
                </a:tc>
                <a:extLst>
                  <a:ext uri="{0D108BD9-81ED-4DB2-BD59-A6C34878D82A}">
                    <a16:rowId xmlns:a16="http://schemas.microsoft.com/office/drawing/2014/main" val="1095122317"/>
                  </a:ext>
                </a:extLst>
              </a:tr>
              <a:tr h="222889">
                <a:tc>
                  <a:txBody>
                    <a:bodyPr/>
                    <a:lstStyle/>
                    <a:p>
                      <a:pPr algn="l" fontAlgn="b"/>
                      <a:r>
                        <a:rPr lang="en-US" sz="1100" b="0" i="0" u="none" strike="noStrike">
                          <a:solidFill>
                            <a:srgbClr val="000000"/>
                          </a:solidFill>
                          <a:effectLst/>
                          <a:latin typeface="Calibri" panose="020F0502020204030204" pitchFamily="34" charset="0"/>
                        </a:rPr>
                        <a:t>DEBTINC</a:t>
                      </a:r>
                    </a:p>
                  </a:txBody>
                  <a:tcPr marL="7620" marR="7620" marT="7620" marB="0" anchor="ctr">
                    <a:solidFill>
                      <a:schemeClr val="accent6">
                        <a:lumMod val="60000"/>
                        <a:lumOff val="40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144.4416285</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2.84E-33</a:t>
                      </a:r>
                    </a:p>
                  </a:txBody>
                  <a:tcPr marL="7620" marR="7620" marT="7620" marB="0" anchor="ctr">
                    <a:solidFill>
                      <a:schemeClr val="accent6">
                        <a:lumMod val="60000"/>
                        <a:lumOff val="40000"/>
                      </a:schemeClr>
                    </a:solidFill>
                  </a:tcPr>
                </a:tc>
                <a:extLst>
                  <a:ext uri="{0D108BD9-81ED-4DB2-BD59-A6C34878D82A}">
                    <a16:rowId xmlns:a16="http://schemas.microsoft.com/office/drawing/2014/main" val="629076815"/>
                  </a:ext>
                </a:extLst>
              </a:tr>
              <a:tr h="222889">
                <a:tc>
                  <a:txBody>
                    <a:bodyPr/>
                    <a:lstStyle/>
                    <a:p>
                      <a:pPr algn="l" fontAlgn="b"/>
                      <a:r>
                        <a:rPr lang="en-US" sz="1100" b="0" i="0" u="none" strike="noStrike" dirty="0">
                          <a:solidFill>
                            <a:srgbClr val="000000"/>
                          </a:solidFill>
                          <a:effectLst/>
                          <a:latin typeface="Calibri" panose="020F0502020204030204" pitchFamily="34" charset="0"/>
                        </a:rPr>
                        <a:t>NINQ</a:t>
                      </a:r>
                    </a:p>
                  </a:txBody>
                  <a:tcPr marL="7620" marR="7620" marT="7620" marB="0" anchor="ctr">
                    <a:solidFill>
                      <a:schemeClr val="accent6">
                        <a:lumMod val="60000"/>
                        <a:lumOff val="40000"/>
                      </a:schemeClr>
                    </a:solidFill>
                  </a:tcPr>
                </a:tc>
                <a:tc>
                  <a:txBody>
                    <a:bodyPr/>
                    <a:lstStyle/>
                    <a:p>
                      <a:pPr algn="l" fontAlgn="b"/>
                      <a:r>
                        <a:rPr lang="en-US" sz="1100" b="0" i="0" u="none" strike="noStrike">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97.5806366</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12</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1.66E-15</a:t>
                      </a:r>
                    </a:p>
                  </a:txBody>
                  <a:tcPr marL="7620" marR="7620" marT="7620" marB="0" anchor="ctr">
                    <a:solidFill>
                      <a:schemeClr val="accent6">
                        <a:lumMod val="60000"/>
                        <a:lumOff val="40000"/>
                      </a:schemeClr>
                    </a:solidFill>
                  </a:tcPr>
                </a:tc>
                <a:extLst>
                  <a:ext uri="{0D108BD9-81ED-4DB2-BD59-A6C34878D82A}">
                    <a16:rowId xmlns:a16="http://schemas.microsoft.com/office/drawing/2014/main" val="3733475122"/>
                  </a:ext>
                </a:extLst>
              </a:tr>
              <a:tr h="222889">
                <a:tc>
                  <a:txBody>
                    <a:bodyPr/>
                    <a:lstStyle/>
                    <a:p>
                      <a:pPr algn="l" fontAlgn="b"/>
                      <a:r>
                        <a:rPr lang="en-US" sz="1100" b="0" i="0" u="none" strike="noStrike">
                          <a:solidFill>
                            <a:srgbClr val="000000"/>
                          </a:solidFill>
                          <a:effectLst/>
                          <a:latin typeface="Calibri" panose="020F0502020204030204" pitchFamily="34" charset="0"/>
                        </a:rPr>
                        <a:t>CLAGE</a:t>
                      </a:r>
                    </a:p>
                  </a:txBody>
                  <a:tcPr marL="7620" marR="7620" marT="7620" marB="0" anchor="ctr">
                    <a:solidFill>
                      <a:schemeClr val="accent6">
                        <a:lumMod val="60000"/>
                        <a:lumOff val="40000"/>
                      </a:schemeClr>
                    </a:solidFill>
                  </a:tcPr>
                </a:tc>
                <a:tc>
                  <a:txBody>
                    <a:bodyPr/>
                    <a:lstStyle/>
                    <a:p>
                      <a:pPr algn="l" fontAlgn="b"/>
                      <a:r>
                        <a:rPr lang="en-US" sz="1100" b="0" i="0" u="none" strike="noStrike">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100" b="0" i="0" u="none" strike="noStrike">
                          <a:solidFill>
                            <a:srgbClr val="000000"/>
                          </a:solidFill>
                          <a:effectLst/>
                          <a:latin typeface="Calibri" panose="020F0502020204030204" pitchFamily="34" charset="0"/>
                        </a:rPr>
                        <a:t>50.6898168</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1.08E-12</a:t>
                      </a:r>
                    </a:p>
                  </a:txBody>
                  <a:tcPr marL="7620" marR="7620" marT="7620" marB="0" anchor="ctr">
                    <a:solidFill>
                      <a:schemeClr val="accent6">
                        <a:lumMod val="60000"/>
                        <a:lumOff val="40000"/>
                      </a:schemeClr>
                    </a:solidFill>
                  </a:tcPr>
                </a:tc>
                <a:extLst>
                  <a:ext uri="{0D108BD9-81ED-4DB2-BD59-A6C34878D82A}">
                    <a16:rowId xmlns:a16="http://schemas.microsoft.com/office/drawing/2014/main" val="1497523330"/>
                  </a:ext>
                </a:extLst>
              </a:tr>
              <a:tr h="222889">
                <a:tc>
                  <a:txBody>
                    <a:bodyPr/>
                    <a:lstStyle/>
                    <a:p>
                      <a:pPr algn="l" fontAlgn="b"/>
                      <a:r>
                        <a:rPr lang="en-US" sz="1100" b="0" i="0" u="none" strike="noStrike">
                          <a:solidFill>
                            <a:srgbClr val="000000"/>
                          </a:solidFill>
                          <a:effectLst/>
                          <a:latin typeface="Calibri" panose="020F0502020204030204" pitchFamily="34" charset="0"/>
                        </a:rPr>
                        <a:t>JOB</a:t>
                      </a:r>
                    </a:p>
                  </a:txBody>
                  <a:tcPr marL="7620" marR="7620" marT="7620" marB="0" anchor="ctr">
                    <a:solidFill>
                      <a:schemeClr val="accent6">
                        <a:lumMod val="60000"/>
                        <a:lumOff val="40000"/>
                      </a:schemeClr>
                    </a:solidFill>
                  </a:tcPr>
                </a:tc>
                <a:tc>
                  <a:txBody>
                    <a:bodyPr/>
                    <a:lstStyle/>
                    <a:p>
                      <a:pPr algn="l" fontAlgn="b"/>
                      <a:r>
                        <a:rPr lang="en-US" sz="1100" b="0" i="0" u="none" strike="noStrike">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100" b="0" i="0" u="none" strike="noStrike">
                          <a:solidFill>
                            <a:srgbClr val="000000"/>
                          </a:solidFill>
                          <a:effectLst/>
                          <a:latin typeface="Calibri" panose="020F0502020204030204" pitchFamily="34" charset="0"/>
                        </a:rPr>
                        <a:t>36.2546912</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5</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0.0000008</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562217553"/>
                  </a:ext>
                </a:extLst>
              </a:tr>
              <a:tr h="222889">
                <a:tc>
                  <a:txBody>
                    <a:bodyPr/>
                    <a:lstStyle/>
                    <a:p>
                      <a:pPr algn="l" fontAlgn="b"/>
                      <a:r>
                        <a:rPr lang="en-US" sz="1100" b="0" i="0" u="none" strike="noStrike">
                          <a:solidFill>
                            <a:srgbClr val="000000"/>
                          </a:solidFill>
                          <a:effectLst/>
                          <a:latin typeface="Calibri" panose="020F0502020204030204" pitchFamily="34" charset="0"/>
                        </a:rPr>
                        <a:t>YOJ</a:t>
                      </a:r>
                    </a:p>
                  </a:txBody>
                  <a:tcPr marL="7620" marR="7620" marT="7620" marB="0" anchor="ctr">
                    <a:solidFill>
                      <a:schemeClr val="accent6">
                        <a:lumMod val="60000"/>
                        <a:lumOff val="40000"/>
                      </a:schemeClr>
                    </a:solidFill>
                  </a:tcPr>
                </a:tc>
                <a:tc>
                  <a:txBody>
                    <a:bodyPr/>
                    <a:lstStyle/>
                    <a:p>
                      <a:pPr algn="l" fontAlgn="b"/>
                      <a:r>
                        <a:rPr lang="en-US" sz="11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100" b="0" i="0" u="none" strike="noStrike">
                          <a:solidFill>
                            <a:srgbClr val="000000"/>
                          </a:solidFill>
                          <a:effectLst/>
                          <a:latin typeface="Calibri" panose="020F0502020204030204" pitchFamily="34" charset="0"/>
                        </a:rPr>
                        <a:t>14.8204053</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ctr">
                    <a:solidFill>
                      <a:schemeClr val="accent6">
                        <a:lumMod val="60000"/>
                        <a:lumOff val="4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0.0001182</a:t>
                      </a:r>
                    </a:p>
                  </a:txBody>
                  <a:tcPr marL="7620" marR="7620" marT="7620" marB="0" anchor="ctr">
                    <a:solidFill>
                      <a:schemeClr val="accent6">
                        <a:lumMod val="60000"/>
                        <a:lumOff val="40000"/>
                      </a:schemeClr>
                    </a:solidFill>
                  </a:tcPr>
                </a:tc>
                <a:extLst>
                  <a:ext uri="{0D108BD9-81ED-4DB2-BD59-A6C34878D82A}">
                    <a16:rowId xmlns:a16="http://schemas.microsoft.com/office/drawing/2014/main" val="3126262239"/>
                  </a:ext>
                </a:extLst>
              </a:tr>
            </a:tbl>
          </a:graphicData>
        </a:graphic>
      </p:graphicFrame>
      <p:sp>
        <p:nvSpPr>
          <p:cNvPr id="4" name="Footer Placeholder 3">
            <a:extLst>
              <a:ext uri="{FF2B5EF4-FFF2-40B4-BE49-F238E27FC236}">
                <a16:creationId xmlns:a16="http://schemas.microsoft.com/office/drawing/2014/main" id="{94A159FD-2D4B-42C2-A1B7-F23D8BC05960}"/>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873681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Common Measures for Feature Importance</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0D7F9DD-8B1E-471D-9FB3-20D8D6EA3412}"/>
                  </a:ext>
                </a:extLst>
              </p:cNvPr>
              <p:cNvGraphicFramePr>
                <a:graphicFrameLocks noGrp="1"/>
              </p:cNvGraphicFramePr>
              <p:nvPr>
                <p:ph idx="1"/>
                <p:extLst>
                  <p:ext uri="{D42A27DB-BD31-4B8C-83A1-F6EECF244321}">
                    <p14:modId xmlns:p14="http://schemas.microsoft.com/office/powerpoint/2010/main" val="17013947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F0D7F9DD-8B1E-471D-9FB3-20D8D6EA3412}"/>
                  </a:ext>
                </a:extLst>
              </p:cNvPr>
              <p:cNvGraphicFramePr>
                <a:graphicFrameLocks noGrp="1"/>
              </p:cNvGraphicFramePr>
              <p:nvPr>
                <p:ph idx="1"/>
                <p:extLst>
                  <p:ext uri="{D42A27DB-BD31-4B8C-83A1-F6EECF244321}">
                    <p14:modId xmlns:p14="http://schemas.microsoft.com/office/powerpoint/2010/main" val="17013947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sp>
        <p:nvSpPr>
          <p:cNvPr id="3" name="Footer Placeholder 2">
            <a:extLst>
              <a:ext uri="{FF2B5EF4-FFF2-40B4-BE49-F238E27FC236}">
                <a16:creationId xmlns:a16="http://schemas.microsoft.com/office/drawing/2014/main" id="{DB09C746-8E5F-45B6-886C-F05A87EEA5E4}"/>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338883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b="1" dirty="0">
                    <a:solidFill>
                      <a:schemeClr val="bg1"/>
                    </a:solidFill>
                  </a:rPr>
                  <a:t>Feature Importance: </a:t>
                </a:r>
                <a14:m>
                  <m:oMath xmlns:m="http://schemas.openxmlformats.org/officeDocument/2006/math">
                    <m:r>
                      <a:rPr lang="en-US" b="1" i="1" smtClean="0">
                        <a:solidFill>
                          <a:schemeClr val="bg1"/>
                        </a:solidFill>
                        <a:latin typeface="Cambria Math" panose="02040503050406030204" pitchFamily="18" charset="0"/>
                      </a:rPr>
                      <m:t>−</m:t>
                    </m:r>
                    <m:func>
                      <m:funcPr>
                        <m:ctrlPr>
                          <a:rPr lang="en-US" b="1" i="1" smtClean="0">
                            <a:solidFill>
                              <a:schemeClr val="bg1"/>
                            </a:solidFill>
                            <a:latin typeface="Cambria Math" panose="02040503050406030204" pitchFamily="18" charset="0"/>
                          </a:rPr>
                        </m:ctrlPr>
                      </m:funcPr>
                      <m:fName>
                        <m:sSub>
                          <m:sSubPr>
                            <m:ctrlPr>
                              <a:rPr lang="en-US" b="1"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log</m:t>
                            </m:r>
                          </m:e>
                          <m:sub>
                            <m:r>
                              <a:rPr lang="en-US" b="1" i="1" smtClean="0">
                                <a:solidFill>
                                  <a:schemeClr val="bg1"/>
                                </a:solidFill>
                                <a:latin typeface="Cambria Math" panose="02040503050406030204" pitchFamily="18" charset="0"/>
                              </a:rPr>
                              <m:t>𝟏𝟎</m:t>
                            </m:r>
                          </m:sub>
                        </m:sSub>
                      </m:fName>
                      <m:e>
                        <m:d>
                          <m:dPr>
                            <m:ctrlPr>
                              <a:rPr lang="en-US" b="1" i="1" smtClean="0">
                                <a:solidFill>
                                  <a:schemeClr val="bg1"/>
                                </a:solidFill>
                                <a:latin typeface="Cambria Math" panose="02040503050406030204" pitchFamily="18" charset="0"/>
                              </a:rPr>
                            </m:ctrlPr>
                          </m:dPr>
                          <m:e>
                            <m:r>
                              <a:rPr lang="en-US" b="1" i="0" smtClean="0">
                                <a:solidFill>
                                  <a:schemeClr val="bg1"/>
                                </a:solidFill>
                                <a:latin typeface="Cambria Math" panose="02040503050406030204" pitchFamily="18" charset="0"/>
                              </a:rPr>
                              <m:t>𝐒𝐢𝐠𝐧𝐢𝐟𝐢𝐜𝐚𝐧𝐜𝐞</m:t>
                            </m:r>
                          </m:e>
                        </m:d>
                      </m:e>
                    </m:func>
                  </m:oMath>
                </a14:m>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682273" cy="4351338"/>
              </a:xfrm>
            </p:spPr>
            <p:txBody>
              <a:bodyPr numCol="1">
                <a:normAutofit/>
              </a:bodyPr>
              <a:lstStyle/>
              <a:p>
                <a:pPr lvl="0"/>
                <a:r>
                  <a:rPr lang="en-US" dirty="0"/>
                  <a:t>Suppose the significance of a statistical test is </a:t>
                </a:r>
                <a14:m>
                  <m:oMath xmlns:m="http://schemas.openxmlformats.org/officeDocument/2006/math">
                    <m:r>
                      <a:rPr lang="en-US" i="1">
                        <a:latin typeface="Cambria Math" panose="02040503050406030204" pitchFamily="18" charset="0"/>
                      </a:rPr>
                      <m:t>0&lt;</m:t>
                    </m:r>
                    <m:r>
                      <a:rPr lang="en-US" i="1">
                        <a:latin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1</m:t>
                    </m:r>
                  </m:oMath>
                </a14:m>
                <a:r>
                  <a:rPr lang="en-US" dirty="0"/>
                  <a:t>, then calculate importance as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d>
                          <m:dPr>
                            <m:ctrlPr>
                              <a:rPr lang="en-US" i="1">
                                <a:latin typeface="Cambria Math" panose="02040503050406030204" pitchFamily="18" charset="0"/>
                              </a:rPr>
                            </m:ctrlPr>
                          </m:dPr>
                          <m:e>
                            <m:r>
                              <a:rPr lang="en-US" i="1">
                                <a:latin typeface="Cambria Math" panose="02040503050406030204" pitchFamily="18" charset="0"/>
                              </a:rPr>
                              <m:t>𝑝</m:t>
                            </m:r>
                          </m:e>
                        </m:d>
                      </m:e>
                    </m:func>
                  </m:oMath>
                </a14:m>
                <a:r>
                  <a:rPr lang="en-US" dirty="0"/>
                  <a:t>. </a:t>
                </a:r>
              </a:p>
              <a:p>
                <a:pPr lvl="1"/>
                <a:r>
                  <a:rPr lang="en-US" dirty="0"/>
                  <a:t>If </a:t>
                </a:r>
                <a14:m>
                  <m:oMath xmlns:m="http://schemas.openxmlformats.org/officeDocument/2006/math">
                    <m:r>
                      <a:rPr lang="en-US" i="1">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1</m:t>
                    </m:r>
                  </m:oMath>
                </a14:m>
                <a:r>
                  <a:rPr lang="en-US" dirty="0"/>
                  <a:t>, then the importance measure is zero</a:t>
                </a:r>
              </a:p>
              <a:p>
                <a:pPr lvl="1"/>
                <a:r>
                  <a:rPr lang="en-US" dirty="0"/>
                  <a:t>If </a:t>
                </a:r>
                <a14:m>
                  <m:oMath xmlns:m="http://schemas.openxmlformats.org/officeDocument/2006/math">
                    <m:r>
                      <a:rPr lang="en-US" i="1">
                        <a:latin typeface="Cambria Math" panose="02040503050406030204" pitchFamily="18" charset="0"/>
                      </a:rPr>
                      <m:t>𝑝</m:t>
                    </m:r>
                  </m:oMath>
                </a14:m>
                <a:r>
                  <a:rPr lang="en-US" dirty="0"/>
                  <a:t> is zero because the significance value falls below the machine precision, then we define the importance measure as infinity</a:t>
                </a:r>
              </a:p>
              <a:p>
                <a:pPr lvl="0"/>
                <a:r>
                  <a:rPr lang="en-US" dirty="0"/>
                  <a:t>The higher the importance value, the more predictive a feature for the target variable. </a:t>
                </a:r>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682273" cy="4351338"/>
              </a:xfrm>
              <a:blipFill>
                <a:blip r:embed="rId4"/>
                <a:stretch>
                  <a:fillRect l="-1642" t="-2241" r="-255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69</a:t>
            </a:fld>
            <a:endParaRPr lang="en-US" dirty="0"/>
          </a:p>
        </p:txBody>
      </p:sp>
      <p:pic>
        <p:nvPicPr>
          <p:cNvPr id="5" name="Picture 4">
            <a:extLst>
              <a:ext uri="{FF2B5EF4-FFF2-40B4-BE49-F238E27FC236}">
                <a16:creationId xmlns:a16="http://schemas.microsoft.com/office/drawing/2014/main" id="{CA7DD9D2-1E7C-4443-A37A-EAC652894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0175" y="1859772"/>
            <a:ext cx="3657600" cy="274320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C87115B-DCBF-477D-AA4B-9AD3AF3B1D3D}"/>
                  </a:ext>
                </a:extLst>
              </p:cNvPr>
              <p:cNvSpPr txBox="1">
                <a:spLocks/>
              </p:cNvSpPr>
              <p:nvPr/>
            </p:nvSpPr>
            <p:spPr>
              <a:xfrm>
                <a:off x="7780175" y="4772056"/>
                <a:ext cx="3657600" cy="1404907"/>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Note: The machine precision is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−52</m:t>
                        </m:r>
                      </m:sup>
                    </m:sSup>
                  </m:oMath>
                </a14:m>
                <a:r>
                  <a:rPr lang="en-US" sz="2000" dirty="0"/>
                  <a:t> for the 64-bit floating point arithmetic</a:t>
                </a:r>
              </a:p>
              <a:p>
                <a:pPr marL="0" indent="0">
                  <a:buNone/>
                </a:pPr>
                <a:r>
                  <a:rPr lang="en-US" sz="2000" dirty="0"/>
                  <a:t>Python: </a:t>
                </a:r>
                <a:r>
                  <a:rPr lang="en-US" sz="2000" dirty="0" err="1"/>
                  <a:t>numpy.finfo</a:t>
                </a:r>
                <a:r>
                  <a:rPr lang="en-US" sz="2000" dirty="0"/>
                  <a:t>(float).eps </a:t>
                </a:r>
              </a:p>
            </p:txBody>
          </p:sp>
        </mc:Choice>
        <mc:Fallback xmlns="">
          <p:sp>
            <p:nvSpPr>
              <p:cNvPr id="8" name="Content Placeholder 2">
                <a:extLst>
                  <a:ext uri="{FF2B5EF4-FFF2-40B4-BE49-F238E27FC236}">
                    <a16:creationId xmlns:a16="http://schemas.microsoft.com/office/drawing/2014/main" id="{8C87115B-DCBF-477D-AA4B-9AD3AF3B1D3D}"/>
                  </a:ext>
                </a:extLst>
              </p:cNvPr>
              <p:cNvSpPr txBox="1">
                <a:spLocks noRot="1" noChangeAspect="1" noMove="1" noResize="1" noEditPoints="1" noAdjustHandles="1" noChangeArrowheads="1" noChangeShapeType="1" noTextEdit="1"/>
              </p:cNvSpPr>
              <p:nvPr/>
            </p:nvSpPr>
            <p:spPr>
              <a:xfrm>
                <a:off x="7780175" y="4772056"/>
                <a:ext cx="3657600" cy="1404907"/>
              </a:xfrm>
              <a:prstGeom prst="rect">
                <a:avLst/>
              </a:prstGeom>
              <a:blipFill>
                <a:blip r:embed="rId7"/>
                <a:stretch>
                  <a:fillRect l="-1667" t="-4783" r="-500" b="-173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36AE3AD-9281-4C54-83FD-DD6501B3C864}"/>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40492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5</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8" name="Content Placeholder 7">
            <a:extLst>
              <a:ext uri="{FF2B5EF4-FFF2-40B4-BE49-F238E27FC236}">
                <a16:creationId xmlns:a16="http://schemas.microsoft.com/office/drawing/2014/main" id="{AA0DE20C-1D41-4163-9538-D335DAE25E4E}"/>
              </a:ext>
            </a:extLst>
          </p:cNvPr>
          <p:cNvSpPr>
            <a:spLocks noGrp="1"/>
          </p:cNvSpPr>
          <p:nvPr>
            <p:ph idx="1"/>
          </p:nvPr>
        </p:nvSpPr>
        <p:spPr>
          <a:xfrm>
            <a:off x="856861" y="1825625"/>
            <a:ext cx="10255885" cy="4351338"/>
          </a:xfrm>
          <a:solidFill>
            <a:schemeClr val="bg1"/>
          </a:solidFill>
        </p:spPr>
        <p:txBody>
          <a:bodyPr>
            <a:normAutofit/>
          </a:bodyPr>
          <a:lstStyle/>
          <a:p>
            <a:pPr marL="0" marR="0" indent="0">
              <a:lnSpc>
                <a:spcPct val="100000"/>
              </a:lnSpc>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The CSV file 2020S2MT_Q5.csv contains 100 values.  Suppose we constructed a histogram on these 100 values with a bin-width of 5. What is the empirical density for the bin where the mid-point is x = 97.5?</a:t>
            </a:r>
          </a:p>
          <a:p>
            <a:pPr marL="0" marR="0" indent="0">
              <a:lnSpc>
                <a:spcPct val="100000"/>
              </a:lnSpc>
              <a:spcBef>
                <a:spcPts val="0"/>
              </a:spcBef>
              <a:buNone/>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Bef>
                <a:spcPts val="0"/>
              </a:spcBef>
              <a:buNone/>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A half of bin-width is 5/2 = 2.5.  The bin is defined by this left-opened interval (97.5 – 2.5, 97.5 + 2.5] = (95, 100].  There are 15 observations in this bin.  Therefore, the empirical density for the bin where the mid-point is x = 97.5 is 15 / (5 * 100) = 15 / 500 = 0.03.</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6028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70</a:t>
            </a:fld>
            <a:endParaRPr lang="en-US" dirty="0"/>
          </a:p>
        </p:txBody>
      </p:sp>
      <p:graphicFrame>
        <p:nvGraphicFramePr>
          <p:cNvPr id="4" name="Content Placeholder 3">
            <a:extLst>
              <a:ext uri="{FF2B5EF4-FFF2-40B4-BE49-F238E27FC236}">
                <a16:creationId xmlns:a16="http://schemas.microsoft.com/office/drawing/2014/main" id="{C03934F8-97BD-42B0-BE6D-3A7CD6D04385}"/>
              </a:ext>
            </a:extLst>
          </p:cNvPr>
          <p:cNvGraphicFramePr>
            <a:graphicFrameLocks noGrp="1"/>
          </p:cNvGraphicFramePr>
          <p:nvPr>
            <p:ph idx="1"/>
            <p:extLst>
              <p:ext uri="{D42A27DB-BD31-4B8C-83A1-F6EECF244321}">
                <p14:modId xmlns:p14="http://schemas.microsoft.com/office/powerpoint/2010/main" val="2889680429"/>
              </p:ext>
            </p:extLst>
          </p:nvPr>
        </p:nvGraphicFramePr>
        <p:xfrm>
          <a:off x="6641839" y="1662035"/>
          <a:ext cx="4805268" cy="4114799"/>
        </p:xfrm>
        <a:graphic>
          <a:graphicData uri="http://schemas.openxmlformats.org/drawingml/2006/table">
            <a:tbl>
              <a:tblPr firstRow="1" bandRow="1">
                <a:tableStyleId>{5C22544A-7EE6-4342-B048-85BDC9FD1C3A}</a:tableStyleId>
              </a:tblPr>
              <a:tblGrid>
                <a:gridCol w="1201317">
                  <a:extLst>
                    <a:ext uri="{9D8B030D-6E8A-4147-A177-3AD203B41FA5}">
                      <a16:colId xmlns:a16="http://schemas.microsoft.com/office/drawing/2014/main" val="859152116"/>
                    </a:ext>
                  </a:extLst>
                </a:gridCol>
                <a:gridCol w="1201317">
                  <a:extLst>
                    <a:ext uri="{9D8B030D-6E8A-4147-A177-3AD203B41FA5}">
                      <a16:colId xmlns:a16="http://schemas.microsoft.com/office/drawing/2014/main" val="2304937684"/>
                    </a:ext>
                  </a:extLst>
                </a:gridCol>
                <a:gridCol w="1201317">
                  <a:extLst>
                    <a:ext uri="{9D8B030D-6E8A-4147-A177-3AD203B41FA5}">
                      <a16:colId xmlns:a16="http://schemas.microsoft.com/office/drawing/2014/main" val="2839513582"/>
                    </a:ext>
                  </a:extLst>
                </a:gridCol>
                <a:gridCol w="1201317">
                  <a:extLst>
                    <a:ext uri="{9D8B030D-6E8A-4147-A177-3AD203B41FA5}">
                      <a16:colId xmlns:a16="http://schemas.microsoft.com/office/drawing/2014/main" val="3452789964"/>
                    </a:ext>
                  </a:extLst>
                </a:gridCol>
              </a:tblGrid>
              <a:tr h="316523">
                <a:tc>
                  <a:txBody>
                    <a:bodyPr/>
                    <a:lstStyle/>
                    <a:p>
                      <a:pPr algn="l" fontAlgn="b"/>
                      <a:r>
                        <a:rPr lang="en-US" sz="1600" b="1" i="0" u="none" strike="noStrike" dirty="0">
                          <a:solidFill>
                            <a:srgbClr val="000000"/>
                          </a:solidFill>
                          <a:effectLst/>
                          <a:latin typeface="Calibri" panose="020F0502020204030204" pitchFamily="34" charset="0"/>
                        </a:rPr>
                        <a:t>Feature</a:t>
                      </a:r>
                    </a:p>
                  </a:txBody>
                  <a:tcPr marL="7620" marR="7620" marT="7620" marB="0" anchor="ctr"/>
                </a:tc>
                <a:tc>
                  <a:txBody>
                    <a:bodyPr/>
                    <a:lstStyle/>
                    <a:p>
                      <a:pPr algn="l" fontAlgn="b"/>
                      <a:r>
                        <a:rPr lang="en-US" sz="1600" b="1" i="0" u="none" strike="noStrike" dirty="0">
                          <a:solidFill>
                            <a:srgbClr val="000000"/>
                          </a:solidFill>
                          <a:effectLst/>
                          <a:latin typeface="Calibri" panose="020F0502020204030204" pitchFamily="34" charset="0"/>
                        </a:rPr>
                        <a:t>Test</a:t>
                      </a:r>
                    </a:p>
                  </a:txBody>
                  <a:tcPr marL="7620" marR="7620" marT="7620" marB="0" anchor="ctr"/>
                </a:tc>
                <a:tc>
                  <a:txBody>
                    <a:bodyPr/>
                    <a:lstStyle/>
                    <a:p>
                      <a:pPr algn="r" fontAlgn="b"/>
                      <a:r>
                        <a:rPr lang="en-US" sz="1600" b="1" i="0" u="none" strike="noStrike" dirty="0">
                          <a:solidFill>
                            <a:srgbClr val="000000"/>
                          </a:solidFill>
                          <a:effectLst/>
                          <a:latin typeface="Calibri" panose="020F0502020204030204" pitchFamily="34" charset="0"/>
                        </a:rPr>
                        <a:t>Significance</a:t>
                      </a:r>
                    </a:p>
                  </a:txBody>
                  <a:tcPr marL="7620" marR="7620" marT="7620" marB="0" anchor="ctr"/>
                </a:tc>
                <a:tc>
                  <a:txBody>
                    <a:bodyPr/>
                    <a:lstStyle/>
                    <a:p>
                      <a:pPr algn="r" fontAlgn="b"/>
                      <a:r>
                        <a:rPr lang="en-US" sz="1600" b="1" i="0" u="none" strike="noStrike" dirty="0">
                          <a:solidFill>
                            <a:srgbClr val="000000"/>
                          </a:solidFill>
                          <a:effectLst/>
                          <a:latin typeface="Calibri" panose="020F0502020204030204" pitchFamily="34" charset="0"/>
                        </a:rPr>
                        <a:t>Importance</a:t>
                      </a:r>
                    </a:p>
                  </a:txBody>
                  <a:tcPr marL="7620" marR="7620" marT="7620" marB="0" anchor="ctr"/>
                </a:tc>
                <a:extLst>
                  <a:ext uri="{0D108BD9-81ED-4DB2-BD59-A6C34878D82A}">
                    <a16:rowId xmlns:a16="http://schemas.microsoft.com/office/drawing/2014/main" val="1828381196"/>
                  </a:ext>
                </a:extLst>
              </a:tr>
              <a:tr h="316523">
                <a:tc>
                  <a:txBody>
                    <a:bodyPr/>
                    <a:lstStyle/>
                    <a:p>
                      <a:pPr algn="l" fontAlgn="b"/>
                      <a:r>
                        <a:rPr lang="en-US" sz="1600" b="0" i="0" u="none" strike="noStrike" dirty="0">
                          <a:solidFill>
                            <a:srgbClr val="000000"/>
                          </a:solidFill>
                          <a:effectLst/>
                          <a:latin typeface="Calibri" panose="020F0502020204030204" pitchFamily="34" charset="0"/>
                        </a:rPr>
                        <a:t>DELINQ</a:t>
                      </a:r>
                    </a:p>
                  </a:txBody>
                  <a:tcPr marL="7620" marR="7620" marT="7620" marB="0" anchor="ctr">
                    <a:solidFill>
                      <a:schemeClr val="accent6">
                        <a:lumMod val="60000"/>
                        <a:lumOff val="40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6.89E-60</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59.16</a:t>
                      </a:r>
                    </a:p>
                  </a:txBody>
                  <a:tcPr marL="9525" marR="9525" marT="9525" marB="0" anchor="ctr">
                    <a:solidFill>
                      <a:schemeClr val="accent6">
                        <a:lumMod val="60000"/>
                        <a:lumOff val="40000"/>
                      </a:schemeClr>
                    </a:solidFill>
                  </a:tcPr>
                </a:tc>
                <a:extLst>
                  <a:ext uri="{0D108BD9-81ED-4DB2-BD59-A6C34878D82A}">
                    <a16:rowId xmlns:a16="http://schemas.microsoft.com/office/drawing/2014/main" val="2853474608"/>
                  </a:ext>
                </a:extLst>
              </a:tr>
              <a:tr h="316523">
                <a:tc>
                  <a:txBody>
                    <a:bodyPr/>
                    <a:lstStyle/>
                    <a:p>
                      <a:pPr algn="l" fontAlgn="b"/>
                      <a:r>
                        <a:rPr lang="en-US" sz="1600" b="0" i="0" u="none" strike="noStrike" dirty="0">
                          <a:solidFill>
                            <a:srgbClr val="000000"/>
                          </a:solidFill>
                          <a:effectLst/>
                          <a:latin typeface="Calibri" panose="020F0502020204030204" pitchFamily="34" charset="0"/>
                        </a:rPr>
                        <a:t>DEROG</a:t>
                      </a:r>
                    </a:p>
                  </a:txBody>
                  <a:tcPr marL="7620" marR="7620" marT="7620" marB="0" anchor="ctr">
                    <a:solidFill>
                      <a:schemeClr val="accent6">
                        <a:lumMod val="60000"/>
                        <a:lumOff val="40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1.90E-45</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44.72</a:t>
                      </a:r>
                    </a:p>
                  </a:txBody>
                  <a:tcPr marL="9525" marR="9525" marT="9525" marB="0" anchor="ctr">
                    <a:solidFill>
                      <a:schemeClr val="accent6">
                        <a:lumMod val="60000"/>
                        <a:lumOff val="40000"/>
                      </a:schemeClr>
                    </a:solidFill>
                  </a:tcPr>
                </a:tc>
                <a:extLst>
                  <a:ext uri="{0D108BD9-81ED-4DB2-BD59-A6C34878D82A}">
                    <a16:rowId xmlns:a16="http://schemas.microsoft.com/office/drawing/2014/main" val="3069195452"/>
                  </a:ext>
                </a:extLst>
              </a:tr>
              <a:tr h="316523">
                <a:tc>
                  <a:txBody>
                    <a:bodyPr/>
                    <a:lstStyle/>
                    <a:p>
                      <a:pPr algn="l" fontAlgn="b"/>
                      <a:r>
                        <a:rPr lang="en-US" sz="1600" b="0" i="0" u="none" strike="noStrike">
                          <a:solidFill>
                            <a:srgbClr val="000000"/>
                          </a:solidFill>
                          <a:effectLst/>
                          <a:latin typeface="Calibri" panose="020F0502020204030204" pitchFamily="34" charset="0"/>
                        </a:rPr>
                        <a:t>DEBTINC</a:t>
                      </a:r>
                    </a:p>
                  </a:txBody>
                  <a:tcPr marL="7620" marR="7620" marT="7620" marB="0" anchor="ctr">
                    <a:solidFill>
                      <a:schemeClr val="accent6">
                        <a:lumMod val="60000"/>
                        <a:lumOff val="40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2.84E-33</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32.55</a:t>
                      </a:r>
                    </a:p>
                  </a:txBody>
                  <a:tcPr marL="9525" marR="9525" marT="9525" marB="0" anchor="ctr">
                    <a:solidFill>
                      <a:schemeClr val="accent6">
                        <a:lumMod val="60000"/>
                        <a:lumOff val="40000"/>
                      </a:schemeClr>
                    </a:solidFill>
                  </a:tcPr>
                </a:tc>
                <a:extLst>
                  <a:ext uri="{0D108BD9-81ED-4DB2-BD59-A6C34878D82A}">
                    <a16:rowId xmlns:a16="http://schemas.microsoft.com/office/drawing/2014/main" val="2455190933"/>
                  </a:ext>
                </a:extLst>
              </a:tr>
              <a:tr h="316523">
                <a:tc>
                  <a:txBody>
                    <a:bodyPr/>
                    <a:lstStyle/>
                    <a:p>
                      <a:pPr algn="l" fontAlgn="b"/>
                      <a:r>
                        <a:rPr lang="en-US" sz="1600" b="0" i="0" u="none" strike="noStrike" dirty="0">
                          <a:solidFill>
                            <a:srgbClr val="000000"/>
                          </a:solidFill>
                          <a:effectLst/>
                          <a:latin typeface="Calibri" panose="020F0502020204030204" pitchFamily="34" charset="0"/>
                        </a:rPr>
                        <a:t>NINQ</a:t>
                      </a:r>
                    </a:p>
                  </a:txBody>
                  <a:tcPr marL="7620" marR="7620" marT="7620" marB="0" anchor="ctr">
                    <a:solidFill>
                      <a:schemeClr val="accent6">
                        <a:lumMod val="60000"/>
                        <a:lumOff val="40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1.66E-15</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14.78</a:t>
                      </a:r>
                    </a:p>
                  </a:txBody>
                  <a:tcPr marL="9525" marR="9525" marT="9525" marB="0" anchor="ctr">
                    <a:solidFill>
                      <a:schemeClr val="accent6">
                        <a:lumMod val="60000"/>
                        <a:lumOff val="40000"/>
                      </a:schemeClr>
                    </a:solidFill>
                  </a:tcPr>
                </a:tc>
                <a:extLst>
                  <a:ext uri="{0D108BD9-81ED-4DB2-BD59-A6C34878D82A}">
                    <a16:rowId xmlns:a16="http://schemas.microsoft.com/office/drawing/2014/main" val="801486754"/>
                  </a:ext>
                </a:extLst>
              </a:tr>
              <a:tr h="316523">
                <a:tc>
                  <a:txBody>
                    <a:bodyPr/>
                    <a:lstStyle/>
                    <a:p>
                      <a:pPr algn="l" fontAlgn="b"/>
                      <a:r>
                        <a:rPr lang="en-US" sz="1600" b="0" i="0" u="none" strike="noStrike">
                          <a:solidFill>
                            <a:srgbClr val="000000"/>
                          </a:solidFill>
                          <a:effectLst/>
                          <a:latin typeface="Calibri" panose="020F0502020204030204" pitchFamily="34" charset="0"/>
                        </a:rPr>
                        <a:t>CLAGE</a:t>
                      </a:r>
                    </a:p>
                  </a:txBody>
                  <a:tcPr marL="7620" marR="7620" marT="7620" marB="0" anchor="ctr">
                    <a:solidFill>
                      <a:schemeClr val="accent6">
                        <a:lumMod val="60000"/>
                        <a:lumOff val="40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1.08E-12</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11.97</a:t>
                      </a:r>
                    </a:p>
                  </a:txBody>
                  <a:tcPr marL="9525" marR="9525" marT="9525" marB="0" anchor="ctr">
                    <a:solidFill>
                      <a:schemeClr val="accent6">
                        <a:lumMod val="60000"/>
                        <a:lumOff val="40000"/>
                      </a:schemeClr>
                    </a:solidFill>
                  </a:tcPr>
                </a:tc>
                <a:extLst>
                  <a:ext uri="{0D108BD9-81ED-4DB2-BD59-A6C34878D82A}">
                    <a16:rowId xmlns:a16="http://schemas.microsoft.com/office/drawing/2014/main" val="782166104"/>
                  </a:ext>
                </a:extLst>
              </a:tr>
              <a:tr h="316523">
                <a:tc>
                  <a:txBody>
                    <a:bodyPr/>
                    <a:lstStyle/>
                    <a:p>
                      <a:pPr algn="l" fontAlgn="b"/>
                      <a:r>
                        <a:rPr lang="en-US" sz="1600" b="0" i="0" u="none" strike="noStrike">
                          <a:solidFill>
                            <a:srgbClr val="000000"/>
                          </a:solidFill>
                          <a:effectLst/>
                          <a:latin typeface="Calibri" panose="020F0502020204030204" pitchFamily="34" charset="0"/>
                        </a:rPr>
                        <a:t>JOB</a:t>
                      </a:r>
                    </a:p>
                  </a:txBody>
                  <a:tcPr marL="7620" marR="7620" marT="7620" marB="0" anchor="ctr">
                    <a:solidFill>
                      <a:schemeClr val="accent6">
                        <a:lumMod val="60000"/>
                        <a:lumOff val="40000"/>
                      </a:schemeClr>
                    </a:solidFill>
                  </a:tcPr>
                </a:tc>
                <a:tc>
                  <a:txBody>
                    <a:bodyPr/>
                    <a:lstStyle/>
                    <a:p>
                      <a:pPr algn="l" fontAlgn="b"/>
                      <a:r>
                        <a:rPr lang="en-US" sz="1600" b="0" i="0" u="none" strike="noStrike">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0.0000008</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6.10</a:t>
                      </a:r>
                    </a:p>
                  </a:txBody>
                  <a:tcPr marL="9525" marR="9525" marT="9525" marB="0" anchor="ctr">
                    <a:solidFill>
                      <a:schemeClr val="accent6">
                        <a:lumMod val="60000"/>
                        <a:lumOff val="40000"/>
                      </a:schemeClr>
                    </a:solidFill>
                  </a:tcPr>
                </a:tc>
                <a:extLst>
                  <a:ext uri="{0D108BD9-81ED-4DB2-BD59-A6C34878D82A}">
                    <a16:rowId xmlns:a16="http://schemas.microsoft.com/office/drawing/2014/main" val="2476337542"/>
                  </a:ext>
                </a:extLst>
              </a:tr>
              <a:tr h="316523">
                <a:tc>
                  <a:txBody>
                    <a:bodyPr/>
                    <a:lstStyle/>
                    <a:p>
                      <a:pPr algn="l" fontAlgn="b"/>
                      <a:r>
                        <a:rPr lang="en-US" sz="1600" b="0" i="0" u="none" strike="noStrike">
                          <a:solidFill>
                            <a:srgbClr val="000000"/>
                          </a:solidFill>
                          <a:effectLst/>
                          <a:latin typeface="Calibri" panose="020F0502020204030204" pitchFamily="34" charset="0"/>
                        </a:rPr>
                        <a:t>YOJ</a:t>
                      </a:r>
                    </a:p>
                  </a:txBody>
                  <a:tcPr marL="7620" marR="7620" marT="7620" marB="0" anchor="ctr">
                    <a:solidFill>
                      <a:schemeClr val="accent6">
                        <a:lumMod val="60000"/>
                        <a:lumOff val="40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0.0001182</a:t>
                      </a:r>
                    </a:p>
                  </a:txBody>
                  <a:tcPr marL="7620" marR="7620" marT="7620" marB="0" anchor="ctr">
                    <a:solidFill>
                      <a:schemeClr val="accent6">
                        <a:lumMod val="60000"/>
                        <a:lumOff val="4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3.93</a:t>
                      </a:r>
                    </a:p>
                  </a:txBody>
                  <a:tcPr marL="9525" marR="9525" marT="9525" marB="0" anchor="ctr">
                    <a:solidFill>
                      <a:schemeClr val="accent6">
                        <a:lumMod val="60000"/>
                        <a:lumOff val="40000"/>
                      </a:schemeClr>
                    </a:solidFill>
                  </a:tcPr>
                </a:tc>
                <a:extLst>
                  <a:ext uri="{0D108BD9-81ED-4DB2-BD59-A6C34878D82A}">
                    <a16:rowId xmlns:a16="http://schemas.microsoft.com/office/drawing/2014/main" val="2175193946"/>
                  </a:ext>
                </a:extLst>
              </a:tr>
              <a:tr h="316523">
                <a:tc>
                  <a:txBody>
                    <a:bodyPr/>
                    <a:lstStyle/>
                    <a:p>
                      <a:pPr algn="l" fontAlgn="b"/>
                      <a:r>
                        <a:rPr lang="en-US" sz="1600" b="0" i="0" u="none" strike="noStrike" dirty="0">
                          <a:solidFill>
                            <a:srgbClr val="000000"/>
                          </a:solidFill>
                          <a:effectLst/>
                          <a:latin typeface="Calibri" panose="020F0502020204030204" pitchFamily="34" charset="0"/>
                        </a:rPr>
                        <a:t>LOAN</a:t>
                      </a:r>
                    </a:p>
                  </a:txBody>
                  <a:tcPr marL="7620" marR="7620" marT="7620" marB="0" anchor="ctr"/>
                </a:tc>
                <a:tc>
                  <a:txBody>
                    <a:bodyPr/>
                    <a:lstStyle/>
                    <a:p>
                      <a:pPr algn="l" fontAlgn="b"/>
                      <a:r>
                        <a:rPr lang="en-US" sz="1600" b="0" i="0" u="none" strike="noStrike" dirty="0">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0.0609593</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1.21</a:t>
                      </a:r>
                    </a:p>
                  </a:txBody>
                  <a:tcPr marL="9525" marR="9525" marT="9525" marB="0" anchor="ctr"/>
                </a:tc>
                <a:extLst>
                  <a:ext uri="{0D108BD9-81ED-4DB2-BD59-A6C34878D82A}">
                    <a16:rowId xmlns:a16="http://schemas.microsoft.com/office/drawing/2014/main" val="3732901648"/>
                  </a:ext>
                </a:extLst>
              </a:tr>
              <a:tr h="316523">
                <a:tc>
                  <a:txBody>
                    <a:bodyPr/>
                    <a:lstStyle/>
                    <a:p>
                      <a:pPr algn="l" fontAlgn="b"/>
                      <a:r>
                        <a:rPr lang="en-US" sz="1600" b="0" i="0" u="none" strike="noStrike" dirty="0">
                          <a:solidFill>
                            <a:srgbClr val="000000"/>
                          </a:solidFill>
                          <a:effectLst/>
                          <a:latin typeface="Calibri" panose="020F0502020204030204" pitchFamily="34" charset="0"/>
                        </a:rPr>
                        <a:t>VALUE</a:t>
                      </a:r>
                    </a:p>
                  </a:txBody>
                  <a:tcPr marL="7620" marR="7620" marT="7620" marB="0" anchor="ctr"/>
                </a:tc>
                <a:tc>
                  <a:txBody>
                    <a:bodyPr/>
                    <a:lstStyle/>
                    <a:p>
                      <a:pPr algn="l" fontAlgn="b"/>
                      <a:r>
                        <a:rPr lang="en-US" sz="1600" b="0" i="0" u="none" strike="noStrike" dirty="0">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0.1182950</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0.93</a:t>
                      </a:r>
                    </a:p>
                  </a:txBody>
                  <a:tcPr marL="9525" marR="9525" marT="9525" marB="0" anchor="ctr"/>
                </a:tc>
                <a:extLst>
                  <a:ext uri="{0D108BD9-81ED-4DB2-BD59-A6C34878D82A}">
                    <a16:rowId xmlns:a16="http://schemas.microsoft.com/office/drawing/2014/main" val="1577554432"/>
                  </a:ext>
                </a:extLst>
              </a:tr>
              <a:tr h="316523">
                <a:tc>
                  <a:txBody>
                    <a:bodyPr/>
                    <a:lstStyle/>
                    <a:p>
                      <a:pPr algn="l" fontAlgn="b"/>
                      <a:r>
                        <a:rPr lang="en-US" sz="1600" b="0" i="0" u="none" strike="noStrike">
                          <a:solidFill>
                            <a:srgbClr val="000000"/>
                          </a:solidFill>
                          <a:effectLst/>
                          <a:latin typeface="Calibri" panose="020F0502020204030204" pitchFamily="34" charset="0"/>
                        </a:rPr>
                        <a:t>MORTDUE</a:t>
                      </a:r>
                    </a:p>
                  </a:txBody>
                  <a:tcPr marL="7620" marR="7620" marT="7620" marB="0" anchor="ctr"/>
                </a:tc>
                <a:tc>
                  <a:txBody>
                    <a:bodyPr/>
                    <a:lstStyle/>
                    <a:p>
                      <a:pPr algn="l" fontAlgn="b"/>
                      <a:r>
                        <a:rPr lang="en-US" sz="1600" b="0" i="0" u="none" strike="noStrike">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0.3294120</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0.48</a:t>
                      </a:r>
                    </a:p>
                  </a:txBody>
                  <a:tcPr marL="9525" marR="9525" marT="9525" marB="0" anchor="ctr"/>
                </a:tc>
                <a:extLst>
                  <a:ext uri="{0D108BD9-81ED-4DB2-BD59-A6C34878D82A}">
                    <a16:rowId xmlns:a16="http://schemas.microsoft.com/office/drawing/2014/main" val="3308628045"/>
                  </a:ext>
                </a:extLst>
              </a:tr>
              <a:tr h="316523">
                <a:tc>
                  <a:txBody>
                    <a:bodyPr/>
                    <a:lstStyle/>
                    <a:p>
                      <a:pPr algn="l" fontAlgn="b"/>
                      <a:r>
                        <a:rPr lang="en-US" sz="1600" b="0" i="0" u="none" strike="noStrike">
                          <a:solidFill>
                            <a:srgbClr val="000000"/>
                          </a:solidFill>
                          <a:effectLst/>
                          <a:latin typeface="Calibri" panose="020F0502020204030204" pitchFamily="34" charset="0"/>
                        </a:rPr>
                        <a:t>CLNO</a:t>
                      </a:r>
                    </a:p>
                  </a:txBody>
                  <a:tcPr marL="7620" marR="7620" marT="7620" marB="0" anchor="ctr"/>
                </a:tc>
                <a:tc>
                  <a:txBody>
                    <a:bodyPr/>
                    <a:lstStyle/>
                    <a:p>
                      <a:pPr algn="l" fontAlgn="b"/>
                      <a:r>
                        <a:rPr lang="en-US" sz="1600" b="0" i="0" u="none" strike="noStrike">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0.6632286</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0.18</a:t>
                      </a:r>
                    </a:p>
                  </a:txBody>
                  <a:tcPr marL="9525" marR="9525" marT="9525" marB="0" anchor="ctr"/>
                </a:tc>
                <a:extLst>
                  <a:ext uri="{0D108BD9-81ED-4DB2-BD59-A6C34878D82A}">
                    <a16:rowId xmlns:a16="http://schemas.microsoft.com/office/drawing/2014/main" val="542862067"/>
                  </a:ext>
                </a:extLst>
              </a:tr>
              <a:tr h="316523">
                <a:tc>
                  <a:txBody>
                    <a:bodyPr/>
                    <a:lstStyle/>
                    <a:p>
                      <a:pPr algn="l" fontAlgn="b"/>
                      <a:r>
                        <a:rPr lang="en-US" sz="1600" b="0" i="0" u="none" strike="noStrike">
                          <a:solidFill>
                            <a:srgbClr val="000000"/>
                          </a:solidFill>
                          <a:effectLst/>
                          <a:latin typeface="Calibri" panose="020F0502020204030204" pitchFamily="34" charset="0"/>
                        </a:rPr>
                        <a:t>REASON</a:t>
                      </a:r>
                    </a:p>
                  </a:txBody>
                  <a:tcPr marL="7620" marR="7620" marT="7620" marB="0" anchor="ctr"/>
                </a:tc>
                <a:tc>
                  <a:txBody>
                    <a:bodyPr/>
                    <a:lstStyle/>
                    <a:p>
                      <a:pPr algn="l" fontAlgn="b"/>
                      <a:r>
                        <a:rPr lang="en-US" sz="1600" b="0" i="0" u="none" strike="noStrike">
                          <a:solidFill>
                            <a:srgbClr val="000000"/>
                          </a:solidFill>
                          <a:effectLst/>
                          <a:latin typeface="Calibri" panose="020F0502020204030204" pitchFamily="34" charset="0"/>
                        </a:rPr>
                        <a:t>Chi-square</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0.7170907</a:t>
                      </a:r>
                    </a:p>
                  </a:txBody>
                  <a:tcPr marL="7620" marR="7620" marT="7620" marB="0" anchor="ctr"/>
                </a:tc>
                <a:tc>
                  <a:txBody>
                    <a:bodyPr/>
                    <a:lstStyle/>
                    <a:p>
                      <a:pPr algn="r" fontAlgn="b"/>
                      <a:r>
                        <a:rPr lang="en-US" sz="1600" b="0" i="0" u="none" strike="noStrike" dirty="0">
                          <a:solidFill>
                            <a:srgbClr val="000000"/>
                          </a:solidFill>
                          <a:effectLst/>
                          <a:latin typeface="Calibri" panose="020F0502020204030204" pitchFamily="34" charset="0"/>
                        </a:rPr>
                        <a:t>0.14</a:t>
                      </a:r>
                    </a:p>
                  </a:txBody>
                  <a:tcPr marL="9525" marR="9525" marT="9525" marB="0" anchor="ctr"/>
                </a:tc>
                <a:extLst>
                  <a:ext uri="{0D108BD9-81ED-4DB2-BD59-A6C34878D82A}">
                    <a16:rowId xmlns:a16="http://schemas.microsoft.com/office/drawing/2014/main" val="3952549294"/>
                  </a:ext>
                </a:extLst>
              </a:tr>
            </a:tbl>
          </a:graphicData>
        </a:graphic>
      </p:graphicFrame>
      <p:pic>
        <p:nvPicPr>
          <p:cNvPr id="8" name="Picture 7">
            <a:extLst>
              <a:ext uri="{FF2B5EF4-FFF2-40B4-BE49-F238E27FC236}">
                <a16:creationId xmlns:a16="http://schemas.microsoft.com/office/drawing/2014/main" id="{70CF1BF4-318A-4E13-B493-8DED1C481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93" y="1662034"/>
            <a:ext cx="5486400" cy="4114800"/>
          </a:xfrm>
          <a:prstGeom prst="rect">
            <a:avLst/>
          </a:prstGeom>
        </p:spPr>
      </p:pic>
      <p:sp>
        <p:nvSpPr>
          <p:cNvPr id="9" name="Rectangle 8">
            <a:extLst>
              <a:ext uri="{FF2B5EF4-FFF2-40B4-BE49-F238E27FC236}">
                <a16:creationId xmlns:a16="http://schemas.microsoft.com/office/drawing/2014/main" id="{441E45F8-CF06-46E5-A282-34B3A557A9AF}"/>
              </a:ext>
            </a:extLst>
          </p:cNvPr>
          <p:cNvSpPr/>
          <p:nvPr/>
        </p:nvSpPr>
        <p:spPr>
          <a:xfrm>
            <a:off x="7219082" y="5992297"/>
            <a:ext cx="4676729" cy="369332"/>
          </a:xfrm>
          <a:prstGeom prst="rect">
            <a:avLst/>
          </a:prstGeom>
        </p:spPr>
        <p:txBody>
          <a:bodyPr wrap="none">
            <a:spAutoFit/>
          </a:bodyPr>
          <a:lstStyle/>
          <a:p>
            <a:r>
              <a:rPr lang="en-US" dirty="0"/>
              <a:t>Week 9 Identify Useful Feature for Cat Target.py</a:t>
            </a:r>
          </a:p>
        </p:txBody>
      </p:sp>
      <p:sp>
        <p:nvSpPr>
          <p:cNvPr id="3" name="Footer Placeholder 2">
            <a:extLst>
              <a:ext uri="{FF2B5EF4-FFF2-40B4-BE49-F238E27FC236}">
                <a16:creationId xmlns:a16="http://schemas.microsoft.com/office/drawing/2014/main" id="{5D86A8E3-DD78-4E82-9A97-568A205B7F0B}"/>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776606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Association Based Feature Importance</a:t>
            </a:r>
          </a:p>
        </p:txBody>
      </p:sp>
      <p:sp>
        <p:nvSpPr>
          <p:cNvPr id="3" name="Content Placeholder 2"/>
          <p:cNvSpPr>
            <a:spLocks noGrp="1"/>
          </p:cNvSpPr>
          <p:nvPr>
            <p:ph idx="1"/>
          </p:nvPr>
        </p:nvSpPr>
        <p:spPr>
          <a:xfrm>
            <a:off x="838200" y="1825625"/>
            <a:ext cx="5665237" cy="4351338"/>
          </a:xfrm>
        </p:spPr>
        <p:txBody>
          <a:bodyPr numCol="1">
            <a:normAutofit/>
          </a:bodyPr>
          <a:lstStyle/>
          <a:p>
            <a:pPr lvl="0"/>
            <a:r>
              <a:rPr lang="en-US" dirty="0"/>
              <a:t>We prefer the association-based importance measure to be:</a:t>
            </a:r>
          </a:p>
          <a:p>
            <a:pPr lvl="1"/>
            <a:r>
              <a:rPr lang="en-US" dirty="0"/>
              <a:t>Positive</a:t>
            </a:r>
          </a:p>
          <a:p>
            <a:pPr lvl="1"/>
            <a:r>
              <a:rPr lang="en-US" dirty="0"/>
              <a:t>Between zero and one</a:t>
            </a:r>
          </a:p>
          <a:p>
            <a:pPr lvl="1"/>
            <a:r>
              <a:rPr lang="en-US" dirty="0"/>
              <a:t>A higher value indicates more important, and a lower value indicates less important</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71</a:t>
            </a:fld>
            <a:endParaRPr lang="en-US" dirty="0"/>
          </a:p>
        </p:txBody>
      </p:sp>
      <p:graphicFrame>
        <p:nvGraphicFramePr>
          <p:cNvPr id="9" name="Table 8">
            <a:extLst>
              <a:ext uri="{FF2B5EF4-FFF2-40B4-BE49-F238E27FC236}">
                <a16:creationId xmlns:a16="http://schemas.microsoft.com/office/drawing/2014/main" id="{D9C51602-55E1-404B-A929-F516C76A5CB9}"/>
              </a:ext>
            </a:extLst>
          </p:cNvPr>
          <p:cNvGraphicFramePr>
            <a:graphicFrameLocks noGrp="1"/>
          </p:cNvGraphicFramePr>
          <p:nvPr>
            <p:extLst>
              <p:ext uri="{D42A27DB-BD31-4B8C-83A1-F6EECF244321}">
                <p14:modId xmlns:p14="http://schemas.microsoft.com/office/powerpoint/2010/main" val="1743100799"/>
              </p:ext>
            </p:extLst>
          </p:nvPr>
        </p:nvGraphicFramePr>
        <p:xfrm>
          <a:off x="6568751" y="1913924"/>
          <a:ext cx="5046308" cy="2875743"/>
        </p:xfrm>
        <a:graphic>
          <a:graphicData uri="http://schemas.openxmlformats.org/drawingml/2006/table">
            <a:tbl>
              <a:tblPr firstRow="1" firstCol="1" bandRow="1">
                <a:tableStyleId>{7DF18680-E054-41AD-8BC1-D1AEF772440D}</a:tableStyleId>
              </a:tblPr>
              <a:tblGrid>
                <a:gridCol w="1261577">
                  <a:extLst>
                    <a:ext uri="{9D8B030D-6E8A-4147-A177-3AD203B41FA5}">
                      <a16:colId xmlns:a16="http://schemas.microsoft.com/office/drawing/2014/main" val="1744424191"/>
                    </a:ext>
                  </a:extLst>
                </a:gridCol>
                <a:gridCol w="1261577">
                  <a:extLst>
                    <a:ext uri="{9D8B030D-6E8A-4147-A177-3AD203B41FA5}">
                      <a16:colId xmlns:a16="http://schemas.microsoft.com/office/drawing/2014/main" val="1554958723"/>
                    </a:ext>
                  </a:extLst>
                </a:gridCol>
                <a:gridCol w="1261577">
                  <a:extLst>
                    <a:ext uri="{9D8B030D-6E8A-4147-A177-3AD203B41FA5}">
                      <a16:colId xmlns:a16="http://schemas.microsoft.com/office/drawing/2014/main" val="1216758505"/>
                    </a:ext>
                  </a:extLst>
                </a:gridCol>
                <a:gridCol w="1261577">
                  <a:extLst>
                    <a:ext uri="{9D8B030D-6E8A-4147-A177-3AD203B41FA5}">
                      <a16:colId xmlns:a16="http://schemas.microsoft.com/office/drawing/2014/main" val="4105698245"/>
                    </a:ext>
                  </a:extLst>
                </a:gridCol>
              </a:tblGrid>
              <a:tr h="684261">
                <a:tc rowSpan="2" gridSpan="2">
                  <a:txBody>
                    <a:bodyPr/>
                    <a:lstStyle/>
                    <a:p>
                      <a:pPr algn="ctr"/>
                      <a:r>
                        <a:rPr lang="en-US" sz="1600" dirty="0"/>
                        <a:t>Appropriate</a:t>
                      </a:r>
                      <a:br>
                        <a:rPr lang="en-US" sz="1600" dirty="0"/>
                      </a:br>
                      <a:r>
                        <a:rPr lang="en-US" sz="1600" dirty="0"/>
                        <a:t>Association Measure</a:t>
                      </a:r>
                    </a:p>
                  </a:txBody>
                  <a:tcPr anchor="ctr">
                    <a:solidFill>
                      <a:schemeClr val="accent1"/>
                    </a:solidFill>
                  </a:tcPr>
                </a:tc>
                <a:tc rowSpan="2" hMerge="1">
                  <a:txBody>
                    <a:bodyPr/>
                    <a:lstStyle/>
                    <a:p>
                      <a:endParaRPr lang="en-US"/>
                    </a:p>
                  </a:txBody>
                  <a:tcPr/>
                </a:tc>
                <a:tc gridSpan="2">
                  <a:txBody>
                    <a:bodyPr/>
                    <a:lstStyle/>
                    <a:p>
                      <a:pPr algn="ctr"/>
                      <a:r>
                        <a:rPr lang="en-US" sz="1600" dirty="0"/>
                        <a:t>Target Variable</a:t>
                      </a:r>
                    </a:p>
                  </a:txBody>
                  <a:tcPr anchor="ctr"/>
                </a:tc>
                <a:tc hMerge="1">
                  <a:txBody>
                    <a:bodyPr/>
                    <a:lstStyle/>
                    <a:p>
                      <a:endParaRPr lang="en-US" dirty="0"/>
                    </a:p>
                  </a:txBody>
                  <a:tcPr/>
                </a:tc>
                <a:extLst>
                  <a:ext uri="{0D108BD9-81ED-4DB2-BD59-A6C34878D82A}">
                    <a16:rowId xmlns:a16="http://schemas.microsoft.com/office/drawing/2014/main" val="1646544166"/>
                  </a:ext>
                </a:extLst>
              </a:tr>
              <a:tr h="684261">
                <a:tc gridSpan="2" vMerge="1">
                  <a:txBody>
                    <a:bodyPr/>
                    <a:lstStyle/>
                    <a:p>
                      <a:endParaRPr lang="en-US" dirty="0"/>
                    </a:p>
                  </a:txBody>
                  <a:tcPr/>
                </a:tc>
                <a:tc hMerge="1" vMerge="1">
                  <a:txBody>
                    <a:bodyPr/>
                    <a:lstStyle/>
                    <a:p>
                      <a:endParaRPr lang="en-US" dirty="0"/>
                    </a:p>
                  </a:txBody>
                  <a:tcPr/>
                </a:tc>
                <a:tc>
                  <a:txBody>
                    <a:bodyPr/>
                    <a:lstStyle/>
                    <a:p>
                      <a:pPr algn="ctr"/>
                      <a:r>
                        <a:rPr lang="en-US" sz="1600" dirty="0"/>
                        <a:t>Categorical</a:t>
                      </a:r>
                    </a:p>
                  </a:txBody>
                  <a:tcPr anchor="ctr"/>
                </a:tc>
                <a:tc>
                  <a:txBody>
                    <a:bodyPr/>
                    <a:lstStyle/>
                    <a:p>
                      <a:pPr algn="ctr"/>
                      <a:r>
                        <a:rPr lang="en-US" sz="1600" dirty="0"/>
                        <a:t>Interval</a:t>
                      </a:r>
                    </a:p>
                  </a:txBody>
                  <a:tcPr anchor="ctr"/>
                </a:tc>
                <a:extLst>
                  <a:ext uri="{0D108BD9-81ED-4DB2-BD59-A6C34878D82A}">
                    <a16:rowId xmlns:a16="http://schemas.microsoft.com/office/drawing/2014/main" val="2165169851"/>
                  </a:ext>
                </a:extLst>
              </a:tr>
              <a:tr h="684261">
                <a:tc rowSpan="2">
                  <a:txBody>
                    <a:bodyPr/>
                    <a:lstStyle/>
                    <a:p>
                      <a:pPr algn="ctr"/>
                      <a:r>
                        <a:rPr lang="en-US" sz="1600" dirty="0"/>
                        <a:t>Input Feature</a:t>
                      </a:r>
                    </a:p>
                  </a:txBody>
                  <a:tcPr anchor="ctr"/>
                </a:tc>
                <a:tc>
                  <a:txBody>
                    <a:bodyPr/>
                    <a:lstStyle/>
                    <a:p>
                      <a:r>
                        <a:rPr lang="en-US" sz="1600" dirty="0"/>
                        <a:t>Categorical</a:t>
                      </a:r>
                    </a:p>
                  </a:txBody>
                  <a:tcPr anchor="ctr"/>
                </a:tc>
                <a:tc>
                  <a:txBody>
                    <a:bodyPr/>
                    <a:lstStyle/>
                    <a:p>
                      <a:pPr algn="ctr"/>
                      <a:r>
                        <a:rPr lang="en-US" sz="1600" dirty="0"/>
                        <a:t>Cramer’s V</a:t>
                      </a:r>
                    </a:p>
                  </a:txBody>
                  <a:tcPr anchor="ctr"/>
                </a:tc>
                <a:tc>
                  <a:txBody>
                    <a:bodyPr/>
                    <a:lstStyle/>
                    <a:p>
                      <a:pPr algn="ctr"/>
                      <a:r>
                        <a:rPr lang="en-US" sz="1600" dirty="0"/>
                        <a:t>Eta-squared</a:t>
                      </a:r>
                    </a:p>
                  </a:txBody>
                  <a:tcPr anchor="ctr"/>
                </a:tc>
                <a:extLst>
                  <a:ext uri="{0D108BD9-81ED-4DB2-BD59-A6C34878D82A}">
                    <a16:rowId xmlns:a16="http://schemas.microsoft.com/office/drawing/2014/main" val="1529572902"/>
                  </a:ext>
                </a:extLst>
              </a:tr>
              <a:tr h="684261">
                <a:tc vMerge="1">
                  <a:txBody>
                    <a:bodyPr/>
                    <a:lstStyle/>
                    <a:p>
                      <a:endParaRPr lang="en-US" dirty="0"/>
                    </a:p>
                  </a:txBody>
                  <a:tcPr/>
                </a:tc>
                <a:tc>
                  <a:txBody>
                    <a:bodyPr/>
                    <a:lstStyle/>
                    <a:p>
                      <a:r>
                        <a:rPr lang="en-US" sz="1600" dirty="0"/>
                        <a:t>Interval</a:t>
                      </a:r>
                    </a:p>
                  </a:txBody>
                  <a:tcPr anchor="ctr"/>
                </a:tc>
                <a:tc>
                  <a:txBody>
                    <a:bodyPr/>
                    <a:lstStyle/>
                    <a:p>
                      <a:pPr algn="ctr"/>
                      <a:r>
                        <a:rPr lang="en-US" sz="1600" dirty="0"/>
                        <a:t>McFadden's Pseudo R^2</a:t>
                      </a:r>
                    </a:p>
                  </a:txBody>
                  <a:tcPr anchor="ctr"/>
                </a:tc>
                <a:tc>
                  <a:txBody>
                    <a:bodyPr/>
                    <a:lstStyle/>
                    <a:p>
                      <a:pPr algn="ctr"/>
                      <a:r>
                        <a:rPr lang="en-US" sz="1600" dirty="0"/>
                        <a:t>Squared Pearson Correlation</a:t>
                      </a:r>
                    </a:p>
                  </a:txBody>
                  <a:tcPr anchor="ctr"/>
                </a:tc>
                <a:extLst>
                  <a:ext uri="{0D108BD9-81ED-4DB2-BD59-A6C34878D82A}">
                    <a16:rowId xmlns:a16="http://schemas.microsoft.com/office/drawing/2014/main" val="2111826220"/>
                  </a:ext>
                </a:extLst>
              </a:tr>
            </a:tbl>
          </a:graphicData>
        </a:graphic>
      </p:graphicFrame>
      <p:sp>
        <p:nvSpPr>
          <p:cNvPr id="4" name="Footer Placeholder 3">
            <a:extLst>
              <a:ext uri="{FF2B5EF4-FFF2-40B4-BE49-F238E27FC236}">
                <a16:creationId xmlns:a16="http://schemas.microsoft.com/office/drawing/2014/main" id="{F57F211A-49FE-48CB-B2B9-1F22BE83D03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488255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Cramer’s V</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categorical target variable </a:t>
                </a:r>
                <a14:m>
                  <m:oMath xmlns:m="http://schemas.openxmlformats.org/officeDocument/2006/math">
                    <m:r>
                      <a:rPr lang="en-US" b="0" i="1" smtClean="0">
                        <a:latin typeface="Cambria Math" panose="02040503050406030204" pitchFamily="18" charset="0"/>
                      </a:rPr>
                      <m:t>𝑌</m:t>
                    </m:r>
                  </m:oMath>
                </a14:m>
                <a:r>
                  <a:rPr lang="en-US" dirty="0"/>
                  <a:t> has </a:t>
                </a:r>
                <a14:m>
                  <m:oMath xmlns:m="http://schemas.openxmlformats.org/officeDocument/2006/math">
                    <m:r>
                      <a:rPr lang="en-US" i="1">
                        <a:latin typeface="Cambria Math" panose="02040503050406030204" pitchFamily="18" charset="0"/>
                      </a:rPr>
                      <m:t>𝐾</m:t>
                    </m:r>
                    <m:r>
                      <a:rPr lang="en-US" b="0" i="1" smtClean="0">
                        <a:latin typeface="Cambria Math" panose="02040503050406030204" pitchFamily="18" charset="0"/>
                      </a:rPr>
                      <m:t>&gt;1</m:t>
                    </m:r>
                  </m:oMath>
                </a14:m>
                <a:r>
                  <a:rPr lang="en-US" dirty="0"/>
                  <a:t> categories</a:t>
                </a:r>
              </a:p>
              <a:p>
                <a:r>
                  <a:rPr lang="en-US" dirty="0"/>
                  <a:t>Suppose the categorical feature </a:t>
                </a:r>
                <a14:m>
                  <m:oMath xmlns:m="http://schemas.openxmlformats.org/officeDocument/2006/math">
                    <m:r>
                      <a:rPr lang="en-US" b="0" i="1" smtClean="0">
                        <a:latin typeface="Cambria Math" panose="02040503050406030204" pitchFamily="18" charset="0"/>
                      </a:rPr>
                      <m:t>𝑋</m:t>
                    </m:r>
                  </m:oMath>
                </a14:m>
                <a:r>
                  <a:rPr lang="en-US" dirty="0"/>
                  <a:t> has </a:t>
                </a:r>
                <a14:m>
                  <m:oMath xmlns:m="http://schemas.openxmlformats.org/officeDocument/2006/math">
                    <m:r>
                      <a:rPr lang="en-US" i="1">
                        <a:latin typeface="Cambria Math" panose="02040503050406030204" pitchFamily="18" charset="0"/>
                      </a:rPr>
                      <m:t>𝐿</m:t>
                    </m:r>
                    <m:r>
                      <a:rPr lang="en-US" b="0" i="1" smtClean="0">
                        <a:latin typeface="Cambria Math" panose="02040503050406030204" pitchFamily="18" charset="0"/>
                      </a:rPr>
                      <m:t>&gt;1</m:t>
                    </m:r>
                  </m:oMath>
                </a14:m>
                <a:r>
                  <a:rPr lang="en-US" dirty="0"/>
                  <a:t> categories</a:t>
                </a:r>
              </a:p>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𝑖𝑗</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m:t>
                    </m:r>
                    <m:r>
                      <a:rPr lang="en-US" b="0" i="1" smtClean="0">
                        <a:latin typeface="Cambria Math" panose="02040503050406030204" pitchFamily="18" charset="0"/>
                      </a:rPr>
                      <m:t>𝐿</m:t>
                    </m:r>
                  </m:oMath>
                </a14:m>
                <a:r>
                  <a:rPr lang="en-US" dirty="0"/>
                  <a:t> and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be the number of observations in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m:rPr>
                            <m:sty m:val="p"/>
                          </m:rPr>
                          <a:rPr lang="en-US" b="0" i="0" smtClean="0">
                            <a:latin typeface="Cambria Math" panose="02040503050406030204" pitchFamily="18" charset="0"/>
                          </a:rPr>
                          <m:t>th</m:t>
                        </m:r>
                      </m:sup>
                    </m:sSup>
                  </m:oMath>
                </a14:m>
                <a:r>
                  <a:rPr lang="en-US" dirty="0"/>
                  <a:t> category of the feature and the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𝑗</m:t>
                        </m:r>
                      </m:e>
                      <m:sup>
                        <m:r>
                          <m:rPr>
                            <m:sty m:val="p"/>
                          </m:rPr>
                          <a:rPr lang="en-US">
                            <a:latin typeface="Cambria Math" panose="02040503050406030204" pitchFamily="18" charset="0"/>
                          </a:rPr>
                          <m:t>th</m:t>
                        </m:r>
                      </m:sup>
                    </m:sSup>
                  </m:oMath>
                </a14:m>
                <a:r>
                  <a:rPr lang="en-US" dirty="0"/>
                  <a:t> category of the target.</a:t>
                </a:r>
              </a:p>
              <a:p>
                <a:r>
                  <a:rPr lang="en-US" dirty="0"/>
                  <a:t>The marginal counts are:</a:t>
                </a:r>
              </a:p>
              <a:p>
                <a:pPr lvl="1"/>
                <a:r>
                  <a:rPr lang="en-US" dirty="0"/>
                  <a:t>Across Column: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e>
                    </m:nary>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 </m:t>
                    </m:r>
                    <m:r>
                      <a:rPr lang="en-US" i="1">
                        <a:latin typeface="Cambria Math" panose="02040503050406030204" pitchFamily="18" charset="0"/>
                      </a:rPr>
                      <m:t>𝐿</m:t>
                    </m:r>
                  </m:oMath>
                </a14:m>
                <a:r>
                  <a:rPr lang="en-US" dirty="0"/>
                  <a:t> </a:t>
                </a:r>
              </a:p>
              <a:p>
                <a:pPr lvl="1"/>
                <a:r>
                  <a:rPr lang="en-US" dirty="0"/>
                  <a:t>Across Row: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𝐿</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e>
                    </m:nary>
                  </m:oMath>
                </a14:m>
                <a:r>
                  <a:rPr lang="en-US" dirty="0"/>
                  <a:t>, </a:t>
                </a:r>
                <a14:m>
                  <m:oMath xmlns:m="http://schemas.openxmlformats.org/officeDocument/2006/math">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𝐾</m:t>
                    </m:r>
                  </m:oMath>
                </a14:m>
                <a:r>
                  <a:rPr lang="en-US" dirty="0"/>
                  <a:t> </a:t>
                </a:r>
              </a:p>
              <a:p>
                <a:pPr lvl="1"/>
                <a:r>
                  <a:rPr lang="en-US" dirty="0"/>
                  <a:t>Across Cell: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𝐿</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e>
                        </m:nary>
                      </m:e>
                    </m:nary>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27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72</a:t>
            </a:fld>
            <a:endParaRPr lang="en-US" dirty="0"/>
          </a:p>
        </p:txBody>
      </p:sp>
      <p:sp>
        <p:nvSpPr>
          <p:cNvPr id="4" name="Footer Placeholder 3">
            <a:extLst>
              <a:ext uri="{FF2B5EF4-FFF2-40B4-BE49-F238E27FC236}">
                <a16:creationId xmlns:a16="http://schemas.microsoft.com/office/drawing/2014/main" id="{54AD4688-3271-45BE-82EB-95715B9A910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532569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Cramer’s V</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expected count in the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oMath>
                </a14:m>
                <a:r>
                  <a:rPr lang="en-US" dirty="0"/>
                  <a:t> cell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r>
                          <a:rPr lang="en-US" i="1">
                            <a:latin typeface="Cambria Math" panose="02040503050406030204" pitchFamily="18" charset="0"/>
                          </a:rPr>
                          <m:t>+</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r>
                              <a:rPr lang="en-US" i="1">
                                <a:latin typeface="Cambria Math" panose="02040503050406030204" pitchFamily="18" charset="0"/>
                              </a:rPr>
                              <m:t>𝑗</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sub>
                        </m:sSub>
                      </m:den>
                    </m:f>
                    <m:r>
                      <a:rPr lang="en-US" i="1">
                        <a:latin typeface="Cambria Math" panose="02040503050406030204" pitchFamily="18" charset="0"/>
                      </a:rPr>
                      <m:t>&gt;0</m:t>
                    </m:r>
                  </m:oMath>
                </a14:m>
                <a:endParaRPr lang="en-US" dirty="0"/>
              </a:p>
              <a:p>
                <a:r>
                  <a:rPr lang="en-US" dirty="0"/>
                  <a:t>The Pearson Chi-square statistic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𝐿</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𝐾</m:t>
                            </m:r>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e>
                                    </m:d>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𝑖𝑗</m:t>
                                    </m:r>
                                  </m:sub>
                                </m:sSub>
                              </m:den>
                            </m:f>
                          </m:e>
                        </m:nary>
                      </m:e>
                    </m:nary>
                  </m:oMath>
                </a14:m>
                <a:r>
                  <a:rPr lang="en-US" dirty="0"/>
                  <a:t> </a:t>
                </a:r>
              </a:p>
              <a:p>
                <a:r>
                  <a:rPr lang="en-US" dirty="0"/>
                  <a:t>The Cramer’s V is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m:t>
                                </m:r>
                              </m:sub>
                            </m:sSub>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rPr>
                              <m:t>min</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−1, </m:t>
                                </m:r>
                                <m:r>
                                  <a:rPr lang="en-US" b="0" i="1" smtClean="0">
                                    <a:latin typeface="Cambria Math" panose="02040503050406030204" pitchFamily="18" charset="0"/>
                                  </a:rPr>
                                  <m:t>𝐿</m:t>
                                </m:r>
                                <m:r>
                                  <a:rPr lang="en-US" b="0" i="1" smtClean="0">
                                    <a:latin typeface="Cambria Math" panose="02040503050406030204" pitchFamily="18" charset="0"/>
                                  </a:rPr>
                                  <m:t>−1</m:t>
                                </m:r>
                              </m:e>
                            </m:d>
                          </m:den>
                        </m:f>
                      </m:e>
                    </m:rad>
                  </m:oMath>
                </a14:m>
                <a:endParaRPr lang="en-US" dirty="0"/>
              </a:p>
              <a:p>
                <a:r>
                  <a:rPr lang="en-US" dirty="0"/>
                  <a:t>The Cramer’s V is between 0 and 1</a:t>
                </a:r>
              </a:p>
              <a:p>
                <a:r>
                  <a:rPr lang="en-US" dirty="0"/>
                  <a:t>A larger Cramer’s V indicates  that a particular category in the feature is associated with a particular category in the target variable</a:t>
                </a:r>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42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73</a:t>
            </a:fld>
            <a:endParaRPr lang="en-US" dirty="0"/>
          </a:p>
        </p:txBody>
      </p:sp>
      <p:sp>
        <p:nvSpPr>
          <p:cNvPr id="4" name="Footer Placeholder 3">
            <a:extLst>
              <a:ext uri="{FF2B5EF4-FFF2-40B4-BE49-F238E27FC236}">
                <a16:creationId xmlns:a16="http://schemas.microsoft.com/office/drawing/2014/main" id="{CDA7AA4B-99AD-406F-B060-D473A6E2797D}"/>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9099908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Eta-squared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Within-Group Sum of Squares </a:t>
                </a:r>
                <a14:m>
                  <m:oMath xmlns:m="http://schemas.openxmlformats.org/officeDocument/2006/math">
                    <m:r>
                      <a:rPr lang="en-US" b="0" i="1" smtClean="0">
                        <a:latin typeface="Cambria Math" panose="02040503050406030204" pitchFamily="18" charset="0"/>
                      </a:rPr>
                      <m:t>𝑆𝑆𝑊</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d>
                              </m:e>
                              <m:sup>
                                <m:r>
                                  <a:rPr lang="en-US" b="0" i="1" smtClean="0">
                                    <a:latin typeface="Cambria Math" panose="02040503050406030204" pitchFamily="18" charset="0"/>
                                  </a:rPr>
                                  <m:t>2</m:t>
                                </m:r>
                              </m:sup>
                            </m:sSup>
                          </m:e>
                        </m:nary>
                      </m:e>
                    </m:nary>
                  </m:oMath>
                </a14:m>
                <a:r>
                  <a:rPr lang="en-US" dirty="0"/>
                  <a:t> </a:t>
                </a:r>
              </a:p>
              <a:p>
                <a:r>
                  <a:rPr lang="en-US" dirty="0"/>
                  <a:t>Total Sum of Squares </a:t>
                </a:r>
                <a14:m>
                  <m:oMath xmlns:m="http://schemas.openxmlformats.org/officeDocument/2006/math">
                    <m:r>
                      <a:rPr lang="en-US" i="1">
                        <a:latin typeface="Cambria Math" panose="02040503050406030204" pitchFamily="18" charset="0"/>
                      </a:rPr>
                      <m:t>𝑆𝑆</m:t>
                    </m:r>
                    <m:r>
                      <a:rPr lang="en-US" b="0" i="1" smtClean="0">
                        <a:latin typeface="Cambria Math" panose="02040503050406030204" pitchFamily="18" charset="0"/>
                      </a:rPr>
                      <m:t>𝑇</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𝐿</m:t>
                        </m:r>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e>
                    </m:nary>
                  </m:oMath>
                </a14:m>
                <a:r>
                  <a:rPr lang="en-US" dirty="0"/>
                  <a:t> </a:t>
                </a:r>
              </a:p>
              <a:p>
                <a:r>
                  <a:rPr lang="en-US" dirty="0"/>
                  <a:t>Between-Group Sum of Squares </a:t>
                </a:r>
                <a14:m>
                  <m:oMath xmlns:m="http://schemas.openxmlformats.org/officeDocument/2006/math">
                    <m:r>
                      <a:rPr lang="en-US" b="0" i="1" smtClean="0">
                        <a:latin typeface="Cambria Math" panose="02040503050406030204" pitchFamily="18" charset="0"/>
                      </a:rPr>
                      <m:t>𝑆𝑆𝐺</m:t>
                    </m:r>
                    <m:r>
                      <a:rPr lang="en-US" b="0" i="1" smtClean="0">
                        <a:latin typeface="Cambria Math" panose="02040503050406030204" pitchFamily="18" charset="0"/>
                      </a:rPr>
                      <m:t>=</m:t>
                    </m:r>
                    <m:r>
                      <a:rPr lang="en-US" b="0" i="1" smtClean="0">
                        <a:latin typeface="Cambria Math" panose="02040503050406030204" pitchFamily="18" charset="0"/>
                      </a:rPr>
                      <m:t>𝑆𝑆𝑇</m:t>
                    </m:r>
                    <m:r>
                      <a:rPr lang="en-US" b="0" i="1" smtClean="0">
                        <a:latin typeface="Cambria Math" panose="02040503050406030204" pitchFamily="18" charset="0"/>
                      </a:rPr>
                      <m:t>−</m:t>
                    </m:r>
                    <m:r>
                      <a:rPr lang="en-US" b="0" i="1" smtClean="0">
                        <a:latin typeface="Cambria Math" panose="02040503050406030204" pitchFamily="18" charset="0"/>
                      </a:rPr>
                      <m:t>𝑆𝑆𝑊</m:t>
                    </m:r>
                  </m:oMath>
                </a14:m>
                <a:r>
                  <a:rPr lang="en-US" dirty="0"/>
                  <a:t> </a:t>
                </a:r>
              </a:p>
              <a:p>
                <a:r>
                  <a:rPr lang="en-US" dirty="0"/>
                  <a:t>The Eta-squared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𝜂</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𝑆𝑆𝐺</m:t>
                        </m:r>
                      </m:num>
                      <m:den>
                        <m:r>
                          <a:rPr lang="en-US" i="1">
                            <a:latin typeface="Cambria Math" panose="02040503050406030204" pitchFamily="18" charset="0"/>
                          </a:rPr>
                          <m:t>𝑆𝑆𝑇</m:t>
                        </m:r>
                      </m:den>
                    </m:f>
                  </m:oMath>
                </a14:m>
                <a:endParaRPr lang="en-US" dirty="0"/>
              </a:p>
              <a:p>
                <a:r>
                  <a:rPr lang="en-US" dirty="0"/>
                  <a:t>The Eta-squared is between 0 and 1</a:t>
                </a:r>
              </a:p>
              <a:p>
                <a:r>
                  <a:rPr lang="en-US" dirty="0"/>
                  <a:t>A larger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𝜂</m:t>
                        </m:r>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indicates that the means of the target variable in the feature’s categories are different.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74</a:t>
            </a:fld>
            <a:endParaRPr lang="en-US" dirty="0"/>
          </a:p>
        </p:txBody>
      </p:sp>
      <p:sp>
        <p:nvSpPr>
          <p:cNvPr id="4" name="Footer Placeholder 3">
            <a:extLst>
              <a:ext uri="{FF2B5EF4-FFF2-40B4-BE49-F238E27FC236}">
                <a16:creationId xmlns:a16="http://schemas.microsoft.com/office/drawing/2014/main" id="{3E240A97-9B1C-449B-A1F7-72EE7A5822EC}"/>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4402828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Squared Pearson 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r>
                  <a:rPr lang="en-US" dirty="0"/>
                  <a:t> are the pairs of values for the feature </a:t>
                </a:r>
                <a14:m>
                  <m:oMath xmlns:m="http://schemas.openxmlformats.org/officeDocument/2006/math">
                    <m:r>
                      <a:rPr lang="en-US" b="0" i="1" smtClean="0">
                        <a:latin typeface="Cambria Math" panose="02040503050406030204" pitchFamily="18" charset="0"/>
                      </a:rPr>
                      <m:t>𝑋</m:t>
                    </m:r>
                  </m:oMath>
                </a14:m>
                <a:r>
                  <a:rPr lang="en-US" dirty="0"/>
                  <a:t> and the target variable </a:t>
                </a:r>
                <a14:m>
                  <m:oMath xmlns:m="http://schemas.openxmlformats.org/officeDocument/2006/math">
                    <m:r>
                      <a:rPr lang="en-US" b="0" i="1" smtClean="0">
                        <a:latin typeface="Cambria Math" panose="02040503050406030204" pitchFamily="18" charset="0"/>
                      </a:rPr>
                      <m:t>𝑌</m:t>
                    </m:r>
                  </m:oMath>
                </a14:m>
                <a:r>
                  <a:rPr lang="en-US" dirty="0"/>
                  <a:t>.</a:t>
                </a:r>
              </a:p>
              <a:p>
                <a:pPr lvl="1"/>
                <a:r>
                  <a:rPr lang="en-US" dirty="0"/>
                  <a:t>Let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a14:m>
                <a:r>
                  <a:rPr lang="en-US" dirty="0"/>
                  <a:t> be the mean of the feature</a:t>
                </a:r>
              </a:p>
              <a:p>
                <a:pPr lvl="1"/>
                <a:r>
                  <a:rPr lang="en-US" dirty="0"/>
                  <a:t>Let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e>
                    </m:nary>
                  </m:oMath>
                </a14:m>
                <a:r>
                  <a:rPr lang="en-US" dirty="0"/>
                  <a:t> be the mean of the target variable </a:t>
                </a:r>
              </a:p>
              <a:p>
                <a:r>
                  <a:rPr lang="en-US" dirty="0"/>
                  <a:t>The squared Pearson correlation is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𝑥</m:t>
                                            </m:r>
                                          </m:e>
                                        </m:acc>
                                      </m:e>
                                    </m:d>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d>
                                  </m:e>
                                </m:nary>
                              </m:e>
                            </m:d>
                          </m:e>
                          <m:sup>
                            <m:r>
                              <a:rPr lang="en-US" b="0" i="1" smtClean="0">
                                <a:latin typeface="Cambria Math" panose="02040503050406030204" pitchFamily="18" charset="0"/>
                                <a:ea typeface="Cambria Math" panose="02040503050406030204" pitchFamily="18" charset="0"/>
                              </a:rPr>
                              <m:t>2</m:t>
                            </m:r>
                          </m:sup>
                        </m:sSup>
                      </m:num>
                      <m:den>
                        <m:d>
                          <m:dPr>
                            <m:ctrlPr>
                              <a:rPr lang="en-US" b="0" i="1" smtClean="0">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𝑥</m:t>
                                            </m:r>
                                          </m:e>
                                        </m:acc>
                                      </m:e>
                                    </m:d>
                                  </m:e>
                                  <m:sup>
                                    <m:r>
                                      <a:rPr lang="en-US" i="1">
                                        <a:latin typeface="Cambria Math" panose="02040503050406030204" pitchFamily="18" charset="0"/>
                                        <a:ea typeface="Cambria Math" panose="02040503050406030204" pitchFamily="18" charset="0"/>
                                      </a:rPr>
                                      <m:t>2</m:t>
                                    </m:r>
                                  </m:sup>
                                </m:sSup>
                              </m:e>
                            </m:nary>
                          </m:e>
                        </m:d>
                        <m:d>
                          <m:dPr>
                            <m:ctrlPr>
                              <a:rPr lang="en-US" b="0" i="1" smtClean="0">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d>
                                  </m:e>
                                  <m:sup>
                                    <m:r>
                                      <a:rPr lang="en-US" i="1">
                                        <a:latin typeface="Cambria Math" panose="02040503050406030204" pitchFamily="18" charset="0"/>
                                        <a:ea typeface="Cambria Math" panose="02040503050406030204" pitchFamily="18" charset="0"/>
                                      </a:rPr>
                                      <m:t>2</m:t>
                                    </m:r>
                                  </m:sup>
                                </m:sSup>
                              </m:e>
                            </m:nary>
                          </m:e>
                        </m:d>
                      </m:den>
                    </m:f>
                  </m:oMath>
                </a14:m>
                <a:endParaRPr lang="en-US" b="0" dirty="0">
                  <a:ea typeface="Cambria Math" panose="02040503050406030204" pitchFamily="18" charset="0"/>
                </a:endParaRPr>
              </a:p>
              <a:p>
                <a:r>
                  <a:rPr lang="en-US" dirty="0"/>
                  <a:t>The squared Pearson correlation is between 0 and 1</a:t>
                </a:r>
              </a:p>
              <a:p>
                <a:r>
                  <a:rPr lang="en-US" dirty="0"/>
                  <a:t>A larger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oMath>
                </a14:m>
                <a:r>
                  <a:rPr lang="en-US" dirty="0"/>
                  <a:t> indicates that the larger-than-mean feature values are associated with larger (or smaller)-than-mean target values</a:t>
                </a:r>
              </a:p>
              <a:p>
                <a:pPr marL="0" indent="0">
                  <a:buNone/>
                </a:pPr>
                <a:endParaRPr lang="en-US" b="0"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70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75</a:t>
            </a:fld>
            <a:endParaRPr lang="en-US" dirty="0"/>
          </a:p>
        </p:txBody>
      </p:sp>
      <p:sp>
        <p:nvSpPr>
          <p:cNvPr id="4" name="Footer Placeholder 3">
            <a:extLst>
              <a:ext uri="{FF2B5EF4-FFF2-40B4-BE49-F238E27FC236}">
                <a16:creationId xmlns:a16="http://schemas.microsoft.com/office/drawing/2014/main" id="{7C97BB34-7C05-4850-83F2-0749E665631C}"/>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154194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McFadden's Pseudo R^2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600" dirty="0"/>
                  <a:t>Build a multinomial logistic model with only the Intercept term.  Let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𝑙</m:t>
                        </m:r>
                      </m:e>
                      <m:sub>
                        <m:r>
                          <a:rPr lang="en-US" sz="2600" b="0" i="1" smtClean="0">
                            <a:latin typeface="Cambria Math" panose="02040503050406030204" pitchFamily="18" charset="0"/>
                          </a:rPr>
                          <m:t>0</m:t>
                        </m:r>
                      </m:sub>
                    </m:sSub>
                  </m:oMath>
                </a14:m>
                <a:r>
                  <a:rPr lang="en-US" sz="2600" dirty="0"/>
                  <a:t> be the model log-likelihood value.</a:t>
                </a:r>
              </a:p>
              <a:p>
                <a:r>
                  <a:rPr lang="en-US" sz="2600" dirty="0"/>
                  <a:t>Build another multinomial logistic model with the Intercept term and the interval feature </a:t>
                </a:r>
                <a14:m>
                  <m:oMath xmlns:m="http://schemas.openxmlformats.org/officeDocument/2006/math">
                    <m:r>
                      <a:rPr lang="en-US" sz="2600" i="1" smtClean="0">
                        <a:latin typeface="Cambria Math" panose="02040503050406030204" pitchFamily="18" charset="0"/>
                      </a:rPr>
                      <m:t>𝑋</m:t>
                    </m:r>
                  </m:oMath>
                </a14:m>
                <a:r>
                  <a:rPr lang="en-US" sz="2600" dirty="0"/>
                  <a:t>. Let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𝑙</m:t>
                        </m:r>
                      </m:e>
                      <m:sub>
                        <m:r>
                          <a:rPr lang="en-US" sz="2600" b="0" i="1" smtClean="0">
                            <a:latin typeface="Cambria Math" panose="02040503050406030204" pitchFamily="18" charset="0"/>
                          </a:rPr>
                          <m:t>1</m:t>
                        </m:r>
                      </m:sub>
                    </m:sSub>
                  </m:oMath>
                </a14:m>
                <a:r>
                  <a:rPr lang="en-US" sz="2600" dirty="0"/>
                  <a:t> be the model log-likelihood value.</a:t>
                </a:r>
              </a:p>
              <a:p>
                <a:r>
                  <a:rPr lang="en-US" sz="2600" dirty="0"/>
                  <a:t>The McFadden’s Pseudo R-squared is </a:t>
                </a:r>
                <a14:m>
                  <m:oMath xmlns:m="http://schemas.openxmlformats.org/officeDocument/2006/math">
                    <m:sSubSup>
                      <m:sSubSupPr>
                        <m:ctrlPr>
                          <a:rPr lang="en-US" sz="2600" i="1" smtClean="0">
                            <a:latin typeface="Cambria Math" panose="02040503050406030204" pitchFamily="18" charset="0"/>
                          </a:rPr>
                        </m:ctrlPr>
                      </m:sSubSupPr>
                      <m:e>
                        <m:r>
                          <a:rPr lang="en-US" sz="2600" b="0" i="1" smtClean="0">
                            <a:latin typeface="Cambria Math" panose="02040503050406030204" pitchFamily="18" charset="0"/>
                          </a:rPr>
                          <m:t>𝑅</m:t>
                        </m:r>
                      </m:e>
                      <m:sub>
                        <m:r>
                          <m:rPr>
                            <m:sty m:val="p"/>
                          </m:rPr>
                          <a:rPr lang="en-US" sz="2600" b="0" i="0" smtClean="0">
                            <a:latin typeface="Cambria Math" panose="02040503050406030204" pitchFamily="18" charset="0"/>
                          </a:rPr>
                          <m:t>McF</m:t>
                        </m:r>
                      </m:sub>
                      <m:sup>
                        <m:r>
                          <a:rPr lang="en-US" sz="2600" b="0" i="1" smtClean="0">
                            <a:latin typeface="Cambria Math" panose="02040503050406030204" pitchFamily="18" charset="0"/>
                          </a:rPr>
                          <m:t>2</m:t>
                        </m:r>
                      </m:sup>
                    </m:sSubSup>
                    <m:r>
                      <a:rPr lang="en-US" sz="2600" i="1">
                        <a:latin typeface="Cambria Math" panose="02040503050406030204" pitchFamily="18" charset="0"/>
                      </a:rPr>
                      <m:t>=</m:t>
                    </m:r>
                    <m:r>
                      <a:rPr lang="en-US" sz="2600" b="0" i="1" smtClean="0">
                        <a:latin typeface="Cambria Math" panose="02040503050406030204" pitchFamily="18" charset="0"/>
                      </a:rPr>
                      <m:t>1−</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𝑙</m:t>
                            </m:r>
                          </m:e>
                          <m:sub>
                            <m:r>
                              <a:rPr lang="en-US" sz="2600" b="0" i="1" smtClean="0">
                                <a:latin typeface="Cambria Math" panose="02040503050406030204" pitchFamily="18" charset="0"/>
                              </a:rPr>
                              <m:t>1</m:t>
                            </m:r>
                          </m:sub>
                        </m:sSub>
                      </m:num>
                      <m:den>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𝑙</m:t>
                            </m:r>
                          </m:e>
                          <m:sub>
                            <m:r>
                              <a:rPr lang="en-US" sz="2600" b="0" i="1" smtClean="0">
                                <a:latin typeface="Cambria Math" panose="02040503050406030204" pitchFamily="18" charset="0"/>
                              </a:rPr>
                              <m:t>0</m:t>
                            </m:r>
                          </m:sub>
                        </m:sSub>
                      </m:den>
                    </m:f>
                  </m:oMath>
                </a14:m>
                <a:endParaRPr lang="en-US" sz="2600" dirty="0"/>
              </a:p>
              <a:p>
                <a:r>
                  <a:rPr lang="en-US" dirty="0"/>
                  <a:t>The McFadden’s Pseudo R-squared is between 0 and 1</a:t>
                </a:r>
              </a:p>
              <a:p>
                <a:r>
                  <a:rPr lang="en-US" dirty="0"/>
                  <a:t>If the interval feature does not help predict the categorical target,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0</m:t>
                        </m:r>
                      </m:sub>
                    </m:sSub>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m:rPr>
                            <m:sty m:val="p"/>
                          </m:rPr>
                          <a:rPr lang="en-US">
                            <a:latin typeface="Cambria Math" panose="02040503050406030204" pitchFamily="18" charset="0"/>
                          </a:rPr>
                          <m:t>McF</m:t>
                        </m:r>
                      </m:sub>
                      <m:sup>
                        <m:r>
                          <a:rPr lang="en-US" i="1">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0</m:t>
                    </m:r>
                  </m:oMath>
                </a14:m>
                <a:r>
                  <a:rPr lang="en-US" dirty="0"/>
                  <a:t>.</a:t>
                </a:r>
              </a:p>
              <a:p>
                <a:r>
                  <a:rPr lang="en-US" dirty="0"/>
                  <a:t>If the interval feature </a:t>
                </a:r>
                <a:r>
                  <a:rPr lang="en-US"/>
                  <a:t>completely predicts </a:t>
                </a:r>
                <a:r>
                  <a:rPr lang="en-US" dirty="0"/>
                  <a:t>the categorical target (i.e., complete separation),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m:rPr>
                            <m:sty m:val="p"/>
                          </m:rPr>
                          <a:rPr lang="en-US">
                            <a:latin typeface="Cambria Math" panose="02040503050406030204" pitchFamily="18" charset="0"/>
                          </a:rPr>
                          <m:t>McF</m:t>
                        </m:r>
                      </m:sub>
                      <m:sup>
                        <m:r>
                          <a:rPr lang="en-US" i="1">
                            <a:latin typeface="Cambria Math" panose="02040503050406030204" pitchFamily="18" charset="0"/>
                          </a:rPr>
                          <m:t>2</m:t>
                        </m:r>
                      </m:sup>
                    </m:sSubSup>
                    <m:r>
                      <a:rPr lang="en-US" i="1">
                        <a:latin typeface="Cambria Math" panose="02040503050406030204" pitchFamily="18" charset="0"/>
                      </a:rPr>
                      <m:t>=1</m:t>
                    </m:r>
                  </m:oMath>
                </a14:m>
                <a:r>
                  <a:rPr lang="en-US" dirty="0"/>
                  <a:t>.</a:t>
                </a:r>
              </a:p>
              <a:p>
                <a:pPr marL="514350" indent="-514350">
                  <a:buFont typeface="+mj-lt"/>
                  <a:buAutoNum type="arabicPeriod"/>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801" b="-112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76</a:t>
            </a:fld>
            <a:endParaRPr lang="en-US" dirty="0"/>
          </a:p>
        </p:txBody>
      </p:sp>
      <p:sp>
        <p:nvSpPr>
          <p:cNvPr id="4" name="Footer Placeholder 3">
            <a:extLst>
              <a:ext uri="{FF2B5EF4-FFF2-40B4-BE49-F238E27FC236}">
                <a16:creationId xmlns:a16="http://schemas.microsoft.com/office/drawing/2014/main" id="{59ECCB9D-3B7D-4CC2-BEB7-1769C6CE528C}"/>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6025648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77</a:t>
            </a:fld>
            <a:endParaRPr lang="en-US" dirty="0"/>
          </a:p>
        </p:txBody>
      </p:sp>
      <p:sp>
        <p:nvSpPr>
          <p:cNvPr id="3" name="Content Placeholder 2">
            <a:extLst>
              <a:ext uri="{FF2B5EF4-FFF2-40B4-BE49-F238E27FC236}">
                <a16:creationId xmlns:a16="http://schemas.microsoft.com/office/drawing/2014/main" id="{41C4ED74-D359-4662-B30B-8AFE10862CB5}"/>
              </a:ext>
            </a:extLst>
          </p:cNvPr>
          <p:cNvSpPr>
            <a:spLocks noGrp="1"/>
          </p:cNvSpPr>
          <p:nvPr>
            <p:ph idx="1"/>
          </p:nvPr>
        </p:nvSpPr>
        <p:spPr>
          <a:xfrm>
            <a:off x="838200" y="1586205"/>
            <a:ext cx="10515600" cy="4618652"/>
          </a:xfrm>
          <a:solidFill>
            <a:schemeClr val="accent4">
              <a:lumMod val="20000"/>
              <a:lumOff val="80000"/>
            </a:schemeClr>
          </a:solidFill>
        </p:spPr>
        <p:txBody>
          <a:bodyPr>
            <a:noAutofit/>
          </a:bodyPr>
          <a:lstStyle/>
          <a:p>
            <a:pPr marL="0" indent="0">
              <a:spcBef>
                <a:spcPts val="0"/>
              </a:spcBef>
              <a:buNone/>
            </a:pPr>
            <a:r>
              <a:rPr lang="en-US" sz="1200" b="1" dirty="0">
                <a:latin typeface="Courier New" panose="02070309020205020404" pitchFamily="49" charset="0"/>
                <a:cs typeface="Courier New" panose="02070309020205020404" pitchFamily="49" charset="0"/>
              </a:rPr>
              <a:t># Define a function that performs the Chi-square test</a:t>
            </a:r>
          </a:p>
          <a:p>
            <a:pPr marL="0" indent="0">
              <a:spcBef>
                <a:spcPts val="0"/>
              </a:spcBef>
              <a:buNone/>
            </a:pPr>
            <a:r>
              <a:rPr lang="en-US" sz="1200" b="1"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ChiSquareTest</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xCat</a:t>
            </a:r>
            <a:r>
              <a:rPr lang="en-US" sz="1200" b="1" dirty="0">
                <a:latin typeface="Courier New" panose="02070309020205020404" pitchFamily="49" charset="0"/>
                <a:cs typeface="Courier New" panose="02070309020205020404" pitchFamily="49" charset="0"/>
              </a:rPr>
              <a:t>,           # input categorical feature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 input categorical target variable</a:t>
            </a:r>
          </a:p>
          <a:p>
            <a:pPr marL="0" indent="0">
              <a:spcBef>
                <a:spcPts val="0"/>
              </a:spcBef>
              <a:buNone/>
            </a:pPr>
            <a:r>
              <a:rPr lang="en-US" sz="1200" b="1" dirty="0">
                <a:latin typeface="Courier New" panose="02070309020205020404" pitchFamily="49" charset="0"/>
                <a:cs typeface="Courier New" panose="02070309020205020404" pitchFamily="49" charset="0"/>
              </a:rPr>
              <a:t>    debug = 'N'     # debugging flag (Y/N) </a:t>
            </a:r>
          </a:p>
          <a:p>
            <a:pPr marL="0" indent="0">
              <a:spcBef>
                <a:spcPts val="0"/>
              </a:spcBef>
              <a:buNone/>
            </a:pP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obsCount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pandas.crosstab</a:t>
            </a:r>
            <a:r>
              <a:rPr lang="en-US" sz="1200" b="1" dirty="0">
                <a:latin typeface="Courier New" panose="02070309020205020404" pitchFamily="49" charset="0"/>
                <a:cs typeface="Courier New" panose="02070309020205020404" pitchFamily="49" charset="0"/>
              </a:rPr>
              <a:t>(index = </a:t>
            </a:r>
            <a:r>
              <a:rPr lang="en-US" sz="1200" b="1" dirty="0" err="1">
                <a:latin typeface="Courier New" panose="02070309020205020404" pitchFamily="49" charset="0"/>
                <a:cs typeface="Courier New" panose="02070309020205020404" pitchFamily="49" charset="0"/>
              </a:rPr>
              <a:t>xCat</a:t>
            </a:r>
            <a:r>
              <a:rPr lang="en-US" sz="1200" b="1" dirty="0">
                <a:latin typeface="Courier New" panose="02070309020205020404" pitchFamily="49" charset="0"/>
                <a:cs typeface="Courier New" panose="02070309020205020404" pitchFamily="49" charset="0"/>
              </a:rPr>
              <a:t>, columns =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margins = False, </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 = True)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cTotal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obsCount.sum</a:t>
            </a:r>
            <a:r>
              <a:rPr lang="en-US" sz="1200" b="1" dirty="0">
                <a:latin typeface="Courier New" panose="02070309020205020404" pitchFamily="49" charset="0"/>
                <a:cs typeface="Courier New" panose="02070309020205020404" pitchFamily="49" charset="0"/>
              </a:rPr>
              <a:t>(axis = 1)</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rTotal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obsCount.sum</a:t>
            </a:r>
            <a:r>
              <a:rPr lang="en-US" sz="1200" b="1" dirty="0">
                <a:latin typeface="Courier New" panose="02070309020205020404" pitchFamily="49" charset="0"/>
                <a:cs typeface="Courier New" panose="02070309020205020404" pitchFamily="49" charset="0"/>
              </a:rPr>
              <a:t>(axis = 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nTotal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numpy.sum</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rTotal</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expCount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numpy.outer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cTotal</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rTotal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nTotal</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obsCount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expCount</a:t>
            </a:r>
            <a:r>
              <a:rPr lang="en-US" sz="1200" b="1" dirty="0">
                <a:latin typeface="Courier New" panose="02070309020205020404" pitchFamily="49" charset="0"/>
                <a:cs typeface="Courier New" panose="02070309020205020404" pitchFamily="49" charset="0"/>
              </a:rPr>
              <a:t>)**2 / </a:t>
            </a:r>
            <a:r>
              <a:rPr lang="en-US" sz="1200" b="1" dirty="0" err="1">
                <a:latin typeface="Courier New" panose="02070309020205020404" pitchFamily="49" charset="0"/>
                <a:cs typeface="Courier New" panose="02070309020205020404" pitchFamily="49" charset="0"/>
              </a:rPr>
              <a:t>expCount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to_numpy</a:t>
            </a:r>
            <a:r>
              <a:rPr lang="en-US" sz="1200" b="1" dirty="0">
                <a:latin typeface="Courier New" panose="02070309020205020404" pitchFamily="49" charset="0"/>
                <a:cs typeface="Courier New" panose="02070309020205020404" pitchFamily="49" charset="0"/>
              </a:rPr>
              <a:t>().sum()</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obsCount.shape</a:t>
            </a:r>
            <a:r>
              <a:rPr lang="en-US" sz="1200" b="1" dirty="0">
                <a:latin typeface="Courier New" panose="02070309020205020404" pitchFamily="49" charset="0"/>
                <a:cs typeface="Courier New" panose="02070309020205020404" pitchFamily="49" charset="0"/>
              </a:rPr>
              <a:t>[0] - 1.0) * (</a:t>
            </a:r>
            <a:r>
              <a:rPr lang="en-US" sz="1200" b="1" dirty="0" err="1">
                <a:latin typeface="Courier New" panose="02070309020205020404" pitchFamily="49" charset="0"/>
                <a:cs typeface="Courier New" panose="02070309020205020404" pitchFamily="49" charset="0"/>
              </a:rPr>
              <a:t>obsCount.shape</a:t>
            </a:r>
            <a:r>
              <a:rPr lang="en-US" sz="1200" b="1" dirty="0">
                <a:latin typeface="Courier New" panose="02070309020205020404" pitchFamily="49" charset="0"/>
                <a:cs typeface="Courier New" panose="02070309020205020404" pitchFamily="49" charset="0"/>
              </a:rPr>
              <a:t>[1] - 1.0)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chiSqSig</a:t>
            </a:r>
            <a:r>
              <a:rPr lang="en-US" sz="1200" b="1" dirty="0">
                <a:latin typeface="Courier New" panose="02070309020205020404" pitchFamily="49" charset="0"/>
                <a:cs typeface="Courier New" panose="02070309020205020404" pitchFamily="49" charset="0"/>
              </a:rPr>
              <a:t> = scipy.stats.chi2.sf(</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nTotal</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if (</a:t>
            </a:r>
            <a:r>
              <a:rPr lang="en-US" sz="1200" b="1" dirty="0" err="1">
                <a:latin typeface="Courier New" panose="02070309020205020404" pitchFamily="49" charset="0"/>
                <a:cs typeface="Courier New" panose="02070309020205020404" pitchFamily="49" charset="0"/>
              </a:rPr>
              <a:t>cTotal.size</a:t>
            </a:r>
            <a:r>
              <a:rPr lang="en-US" sz="1200" b="1" dirty="0">
                <a:latin typeface="Courier New" panose="02070309020205020404" pitchFamily="49" charset="0"/>
                <a:cs typeface="Courier New" panose="02070309020205020404" pitchFamily="49" charset="0"/>
              </a:rPr>
              <a:t> &gt; </a:t>
            </a:r>
            <a:r>
              <a:rPr lang="en-US" sz="1200" b="1" dirty="0" err="1">
                <a:latin typeface="Courier New" panose="02070309020205020404" pitchFamily="49" charset="0"/>
                <a:cs typeface="Courier New" panose="02070309020205020404" pitchFamily="49" charset="0"/>
              </a:rPr>
              <a:t>rTotal.size</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rTotal.size</a:t>
            </a:r>
            <a:r>
              <a:rPr lang="en-US" sz="1200" b="1" dirty="0">
                <a:latin typeface="Courier New" panose="02070309020205020404" pitchFamily="49" charset="0"/>
                <a:cs typeface="Courier New" panose="02070309020205020404" pitchFamily="49" charset="0"/>
              </a:rPr>
              <a:t> - 1.0)</a:t>
            </a:r>
          </a:p>
          <a:p>
            <a:pPr marL="0" indent="0">
              <a:spcBef>
                <a:spcPts val="0"/>
              </a:spcBef>
              <a:buNone/>
            </a:pPr>
            <a:r>
              <a:rPr lang="en-US" sz="1200" b="1" dirty="0">
                <a:latin typeface="Courier New" panose="02070309020205020404" pitchFamily="49" charset="0"/>
                <a:cs typeface="Courier New" panose="02070309020205020404" pitchFamily="49" charset="0"/>
              </a:rPr>
              <a:t>    else: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cTotal.size</a:t>
            </a:r>
            <a:r>
              <a:rPr lang="en-US" sz="1200" b="1" dirty="0">
                <a:latin typeface="Courier New" panose="02070309020205020404" pitchFamily="49" charset="0"/>
                <a:cs typeface="Courier New" panose="02070309020205020404" pitchFamily="49" charset="0"/>
              </a:rPr>
              <a:t> - 1.0)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numpy.sqrt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return(</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chiSqSig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a:t>
            </a:r>
          </a:p>
        </p:txBody>
      </p:sp>
      <p:sp>
        <p:nvSpPr>
          <p:cNvPr id="4" name="Rectangle 3">
            <a:extLst>
              <a:ext uri="{FF2B5EF4-FFF2-40B4-BE49-F238E27FC236}">
                <a16:creationId xmlns:a16="http://schemas.microsoft.com/office/drawing/2014/main" id="{CE1B1722-F1F3-4C80-9565-FFC8CBB332BB}"/>
              </a:ext>
            </a:extLst>
          </p:cNvPr>
          <p:cNvSpPr/>
          <p:nvPr/>
        </p:nvSpPr>
        <p:spPr>
          <a:xfrm>
            <a:off x="6759492" y="5835525"/>
            <a:ext cx="4676729" cy="369332"/>
          </a:xfrm>
          <a:prstGeom prst="rect">
            <a:avLst/>
          </a:prstGeom>
        </p:spPr>
        <p:txBody>
          <a:bodyPr wrap="none">
            <a:spAutoFit/>
          </a:bodyPr>
          <a:lstStyle/>
          <a:p>
            <a:r>
              <a:rPr lang="en-US" dirty="0"/>
              <a:t>Week 9 Identify Useful Feature for Cat Target.py</a:t>
            </a:r>
          </a:p>
        </p:txBody>
      </p:sp>
      <p:sp>
        <p:nvSpPr>
          <p:cNvPr id="5" name="Footer Placeholder 4">
            <a:extLst>
              <a:ext uri="{FF2B5EF4-FFF2-40B4-BE49-F238E27FC236}">
                <a16:creationId xmlns:a16="http://schemas.microsoft.com/office/drawing/2014/main" id="{4209702D-EC94-417E-B895-073F8025DB79}"/>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3131149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78</a:t>
            </a:fld>
            <a:endParaRPr lang="en-US" dirty="0"/>
          </a:p>
        </p:txBody>
      </p:sp>
      <p:sp>
        <p:nvSpPr>
          <p:cNvPr id="3" name="Content Placeholder 2">
            <a:extLst>
              <a:ext uri="{FF2B5EF4-FFF2-40B4-BE49-F238E27FC236}">
                <a16:creationId xmlns:a16="http://schemas.microsoft.com/office/drawing/2014/main" id="{41C4ED74-D359-4662-B30B-8AFE10862CB5}"/>
              </a:ext>
            </a:extLst>
          </p:cNvPr>
          <p:cNvSpPr>
            <a:spLocks noGrp="1"/>
          </p:cNvSpPr>
          <p:nvPr>
            <p:ph idx="1"/>
          </p:nvPr>
        </p:nvSpPr>
        <p:spPr>
          <a:xfrm>
            <a:off x="838200" y="1296955"/>
            <a:ext cx="10515600" cy="5059395"/>
          </a:xfrm>
          <a:solidFill>
            <a:schemeClr val="accent4">
              <a:lumMod val="20000"/>
              <a:lumOff val="80000"/>
            </a:schemeClr>
          </a:solidFill>
        </p:spPr>
        <p:txBody>
          <a:bodyPr>
            <a:noAutofit/>
          </a:bodyPr>
          <a:lstStyle/>
          <a:p>
            <a:pPr marL="0" indent="0">
              <a:spcBef>
                <a:spcPts val="0"/>
              </a:spcBef>
              <a:buNone/>
            </a:pPr>
            <a:r>
              <a:rPr lang="en-US" sz="1200" b="1" dirty="0">
                <a:latin typeface="Courier New" panose="02070309020205020404" pitchFamily="49" charset="0"/>
                <a:cs typeface="Courier New" panose="02070309020205020404" pitchFamily="49" charset="0"/>
              </a:rPr>
              <a:t># Define a function that performs the Deviance test</a:t>
            </a:r>
          </a:p>
          <a:p>
            <a:pPr marL="0" indent="0">
              <a:spcBef>
                <a:spcPts val="0"/>
              </a:spcBef>
              <a:buNone/>
            </a:pPr>
            <a:r>
              <a:rPr lang="en-US" sz="1200" b="1"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DevianceTest</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xInt</a:t>
            </a:r>
            <a:r>
              <a:rPr lang="en-US" sz="1200" b="1" dirty="0">
                <a:latin typeface="Courier New" panose="02070309020205020404" pitchFamily="49" charset="0"/>
                <a:cs typeface="Courier New" panose="02070309020205020404" pitchFamily="49" charset="0"/>
              </a:rPr>
              <a:t>,           # input interval feature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 input categorical target variable</a:t>
            </a:r>
          </a:p>
          <a:p>
            <a:pPr marL="0" indent="0">
              <a:spcBef>
                <a:spcPts val="0"/>
              </a:spcBef>
              <a:buNone/>
            </a:pPr>
            <a:r>
              <a:rPr lang="en-US" sz="1200" b="1" dirty="0">
                <a:latin typeface="Courier New" panose="02070309020205020404" pitchFamily="49" charset="0"/>
                <a:cs typeface="Courier New" panose="02070309020205020404" pitchFamily="49" charset="0"/>
              </a:rPr>
              <a:t>    debug = 'N'     # debugging flag (Y/N) </a:t>
            </a:r>
          </a:p>
          <a:p>
            <a:pPr marL="0" indent="0">
              <a:spcBef>
                <a:spcPts val="0"/>
              </a:spcBef>
              <a:buNone/>
            </a:pPr>
            <a:r>
              <a:rPr lang="en-US" sz="1200" b="1" dirty="0">
                <a:latin typeface="Courier New" panose="02070309020205020404" pitchFamily="49" charset="0"/>
                <a:cs typeface="Courier New" panose="02070309020205020404" pitchFamily="49" charset="0"/>
              </a:rPr>
              <a:t>    ):</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yCat.astype</a:t>
            </a:r>
            <a:r>
              <a:rPr lang="en-US" sz="1200" b="1" dirty="0">
                <a:latin typeface="Courier New" panose="02070309020205020404" pitchFamily="49" charset="0"/>
                <a:cs typeface="Courier New" panose="02070309020205020404" pitchFamily="49" charset="0"/>
              </a:rPr>
              <a:t>('category')</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 Model 0 is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 Intercept</a:t>
            </a:r>
          </a:p>
          <a:p>
            <a:pPr marL="0" indent="0">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yCat.notnull</a:t>
            </a:r>
            <a:r>
              <a:rPr lang="en-US" sz="1200" b="1" dirty="0">
                <a:latin typeface="Courier New" panose="02070309020205020404" pitchFamily="49" charset="0"/>
                <a:cs typeface="Courier New" panose="02070309020205020404" pitchFamily="49" charset="0"/>
              </a:rPr>
              <a:t>(), 1, 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objLogit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smodel.MNLogit</a:t>
            </a:r>
            <a:r>
              <a:rPr lang="en-US" sz="1200" b="1" dirty="0">
                <a:latin typeface="Courier New" panose="02070309020205020404" pitchFamily="49" charset="0"/>
                <a:cs typeface="Courier New" panose="02070309020205020404" pitchFamily="49" charset="0"/>
              </a:rPr>
              <a:t>(y, X)</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objLogit.fit</a:t>
            </a:r>
            <a:r>
              <a:rPr lang="en-US" sz="1200" b="1" dirty="0">
                <a:latin typeface="Courier New" panose="02070309020205020404" pitchFamily="49" charset="0"/>
                <a:cs typeface="Courier New" panose="02070309020205020404" pitchFamily="49" charset="0"/>
              </a:rPr>
              <a:t>(method = 'newton', </a:t>
            </a:r>
            <a:r>
              <a:rPr lang="en-US" sz="1200" b="1" dirty="0" err="1">
                <a:latin typeface="Courier New" panose="02070309020205020404" pitchFamily="49" charset="0"/>
                <a:cs typeface="Courier New" panose="02070309020205020404" pitchFamily="49" charset="0"/>
              </a:rPr>
              <a:t>full_output</a:t>
            </a:r>
            <a:r>
              <a:rPr lang="en-US" sz="1200" b="1" dirty="0">
                <a:latin typeface="Courier New" panose="02070309020205020404" pitchFamily="49" charset="0"/>
                <a:cs typeface="Courier New" panose="02070309020205020404" pitchFamily="49" charset="0"/>
              </a:rPr>
              <a:t> = True, </a:t>
            </a:r>
            <a:r>
              <a:rPr lang="en-US" sz="1200" b="1" dirty="0" err="1">
                <a:latin typeface="Courier New" panose="02070309020205020404" pitchFamily="49" charset="0"/>
                <a:cs typeface="Courier New" panose="02070309020205020404" pitchFamily="49" charset="0"/>
              </a:rPr>
              <a:t>maxiter</a:t>
            </a:r>
            <a:r>
              <a:rPr lang="en-US" sz="1200" b="1" dirty="0">
                <a:latin typeface="Courier New" panose="02070309020205020404" pitchFamily="49" charset="0"/>
                <a:cs typeface="Courier New" panose="02070309020205020404" pitchFamily="49" charset="0"/>
              </a:rPr>
              <a:t> = 100, </a:t>
            </a:r>
            <a:r>
              <a:rPr lang="en-US" sz="1200" b="1" dirty="0" err="1">
                <a:latin typeface="Courier New" panose="02070309020205020404" pitchFamily="49" charset="0"/>
                <a:cs typeface="Courier New" panose="02070309020205020404" pitchFamily="49" charset="0"/>
              </a:rPr>
              <a:t>tol</a:t>
            </a:r>
            <a:r>
              <a:rPr lang="en-US" sz="1200" b="1" dirty="0">
                <a:latin typeface="Courier New" panose="02070309020205020404" pitchFamily="49" charset="0"/>
                <a:cs typeface="Courier New" panose="02070309020205020404" pitchFamily="49" charset="0"/>
              </a:rPr>
              <a:t> = 1e-8)</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thisParameter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thisFit.params</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LLK0 = </a:t>
            </a:r>
            <a:r>
              <a:rPr lang="en-US" sz="1200" b="1" dirty="0" err="1">
                <a:latin typeface="Courier New" panose="02070309020205020404" pitchFamily="49" charset="0"/>
                <a:cs typeface="Courier New" panose="02070309020205020404" pitchFamily="49" charset="0"/>
              </a:rPr>
              <a:t>objLogit.loglike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thisParameter.values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 Model 1 is </a:t>
            </a:r>
            <a:r>
              <a:rPr lang="en-US" sz="1200" b="1" dirty="0" err="1">
                <a:latin typeface="Courier New" panose="02070309020205020404" pitchFamily="49" charset="0"/>
                <a:cs typeface="Courier New" panose="02070309020205020404" pitchFamily="49" charset="0"/>
              </a:rPr>
              <a:t>yCat</a:t>
            </a:r>
            <a:r>
              <a:rPr lang="en-US" sz="1200" b="1" dirty="0">
                <a:latin typeface="Courier New" panose="02070309020205020404" pitchFamily="49" charset="0"/>
                <a:cs typeface="Courier New" panose="02070309020205020404" pitchFamily="49" charset="0"/>
              </a:rPr>
              <a:t> = Intercept + </a:t>
            </a:r>
            <a:r>
              <a:rPr lang="en-US" sz="1200" b="1" dirty="0" err="1">
                <a:latin typeface="Courier New" panose="02070309020205020404" pitchFamily="49" charset="0"/>
                <a:cs typeface="Courier New" panose="02070309020205020404" pitchFamily="49" charset="0"/>
              </a:rPr>
              <a:t>xInt</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smodel.add_constant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xInt</a:t>
            </a:r>
            <a:r>
              <a:rPr lang="en-US" sz="1200" b="1" dirty="0">
                <a:latin typeface="Courier New" panose="02070309020205020404" pitchFamily="49" charset="0"/>
                <a:cs typeface="Courier New" panose="02070309020205020404" pitchFamily="49" charset="0"/>
              </a:rPr>
              <a:t>, prepend = True)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objLogit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smodel.MNLogit</a:t>
            </a:r>
            <a:r>
              <a:rPr lang="en-US" sz="1200" b="1" dirty="0">
                <a:latin typeface="Courier New" panose="02070309020205020404" pitchFamily="49" charset="0"/>
                <a:cs typeface="Courier New" panose="02070309020205020404" pitchFamily="49" charset="0"/>
              </a:rPr>
              <a:t>(y, X)</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objLogit.fit</a:t>
            </a:r>
            <a:r>
              <a:rPr lang="en-US" sz="1200" b="1" dirty="0">
                <a:latin typeface="Courier New" panose="02070309020205020404" pitchFamily="49" charset="0"/>
                <a:cs typeface="Courier New" panose="02070309020205020404" pitchFamily="49" charset="0"/>
              </a:rPr>
              <a:t>(method = 'newton', </a:t>
            </a:r>
            <a:r>
              <a:rPr lang="en-US" sz="1200" b="1" dirty="0" err="1">
                <a:latin typeface="Courier New" panose="02070309020205020404" pitchFamily="49" charset="0"/>
                <a:cs typeface="Courier New" panose="02070309020205020404" pitchFamily="49" charset="0"/>
              </a:rPr>
              <a:t>full_output</a:t>
            </a:r>
            <a:r>
              <a:rPr lang="en-US" sz="1200" b="1" dirty="0">
                <a:latin typeface="Courier New" panose="02070309020205020404" pitchFamily="49" charset="0"/>
                <a:cs typeface="Courier New" panose="02070309020205020404" pitchFamily="49" charset="0"/>
              </a:rPr>
              <a:t> = True, </a:t>
            </a:r>
            <a:r>
              <a:rPr lang="en-US" sz="1200" b="1" dirty="0" err="1">
                <a:latin typeface="Courier New" panose="02070309020205020404" pitchFamily="49" charset="0"/>
                <a:cs typeface="Courier New" panose="02070309020205020404" pitchFamily="49" charset="0"/>
              </a:rPr>
              <a:t>maxiter</a:t>
            </a:r>
            <a:r>
              <a:rPr lang="en-US" sz="1200" b="1" dirty="0">
                <a:latin typeface="Courier New" panose="02070309020205020404" pitchFamily="49" charset="0"/>
                <a:cs typeface="Courier New" panose="02070309020205020404" pitchFamily="49" charset="0"/>
              </a:rPr>
              <a:t> = 100, </a:t>
            </a:r>
            <a:r>
              <a:rPr lang="en-US" sz="1200" b="1" dirty="0" err="1">
                <a:latin typeface="Courier New" panose="02070309020205020404" pitchFamily="49" charset="0"/>
                <a:cs typeface="Courier New" panose="02070309020205020404" pitchFamily="49" charset="0"/>
              </a:rPr>
              <a:t>tol</a:t>
            </a:r>
            <a:r>
              <a:rPr lang="en-US" sz="1200" b="1" dirty="0">
                <a:latin typeface="Courier New" panose="02070309020205020404" pitchFamily="49" charset="0"/>
                <a:cs typeface="Courier New" panose="02070309020205020404" pitchFamily="49" charset="0"/>
              </a:rPr>
              <a:t> = 1e-8)</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thisParameter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thisFit.params</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LLK1 = </a:t>
            </a:r>
            <a:r>
              <a:rPr lang="en-US" sz="1200" b="1" dirty="0" err="1">
                <a:latin typeface="Courier New" panose="02070309020205020404" pitchFamily="49" charset="0"/>
                <a:cs typeface="Courier New" panose="02070309020205020404" pitchFamily="49" charset="0"/>
              </a:rPr>
              <a:t>objLogit.loglike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thisParameter.values</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 Calculate the deviance</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 2.0 * (LLK1 - LLK0)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len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y.cat.categories</a:t>
            </a:r>
            <a:r>
              <a:rPr lang="en-US" sz="1200" b="1" dirty="0">
                <a:latin typeface="Courier New" panose="02070309020205020404" pitchFamily="49" charset="0"/>
                <a:cs typeface="Courier New" panose="02070309020205020404" pitchFamily="49" charset="0"/>
              </a:rPr>
              <a:t>) - 1.0)</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devianceSig</a:t>
            </a:r>
            <a:r>
              <a:rPr lang="en-US" sz="1200" b="1" dirty="0">
                <a:latin typeface="Courier New" panose="02070309020205020404" pitchFamily="49" charset="0"/>
                <a:cs typeface="Courier New" panose="02070309020205020404" pitchFamily="49" charset="0"/>
              </a:rPr>
              <a:t> = scipy.stats.chi2.sf(</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mcFaddenRSq</a:t>
            </a:r>
            <a:r>
              <a:rPr lang="en-US" sz="1200" b="1" dirty="0">
                <a:latin typeface="Courier New" panose="02070309020205020404" pitchFamily="49" charset="0"/>
                <a:cs typeface="Courier New" panose="02070309020205020404" pitchFamily="49" charset="0"/>
              </a:rPr>
              <a:t> = 1.0 - (LLK1 / LLK0)</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    return(</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devianceSig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mcFaddenRsq</a:t>
            </a:r>
            <a:r>
              <a:rPr lang="en-US" sz="12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2035535D-3B1C-4C5A-BF74-DAD5A1C196C4}"/>
              </a:ext>
            </a:extLst>
          </p:cNvPr>
          <p:cNvSpPr/>
          <p:nvPr/>
        </p:nvSpPr>
        <p:spPr>
          <a:xfrm>
            <a:off x="6677071" y="5984915"/>
            <a:ext cx="4676729" cy="369332"/>
          </a:xfrm>
          <a:prstGeom prst="rect">
            <a:avLst/>
          </a:prstGeom>
        </p:spPr>
        <p:txBody>
          <a:bodyPr wrap="none">
            <a:spAutoFit/>
          </a:bodyPr>
          <a:lstStyle/>
          <a:p>
            <a:r>
              <a:rPr lang="en-US" dirty="0"/>
              <a:t>Week 9 Identify Useful Feature for Cat Target.py</a:t>
            </a:r>
          </a:p>
        </p:txBody>
      </p:sp>
      <p:sp>
        <p:nvSpPr>
          <p:cNvPr id="4" name="Footer Placeholder 3">
            <a:extLst>
              <a:ext uri="{FF2B5EF4-FFF2-40B4-BE49-F238E27FC236}">
                <a16:creationId xmlns:a16="http://schemas.microsoft.com/office/drawing/2014/main" id="{F9D2FD4E-1FB5-4F1E-9874-DE981DD91BB9}"/>
              </a:ext>
            </a:extLst>
          </p:cNvPr>
          <p:cNvSpPr>
            <a:spLocks noGrp="1"/>
          </p:cNvSpPr>
          <p:nvPr>
            <p:ph type="ftr" sz="quarter" idx="11"/>
          </p:nvPr>
        </p:nvSpPr>
        <p:spPr/>
        <p:txBody>
          <a:bodyPr/>
          <a:lstStyle/>
          <a:p>
            <a:r>
              <a:rPr lang="en-US" dirty="0"/>
              <a:t>Copyright, </a:t>
            </a:r>
            <a:r>
              <a:rPr lang="en-US" b="1" dirty="0" err="1">
                <a:latin typeface="Courier New" panose="02070309020205020404" pitchFamily="49" charset="0"/>
                <a:cs typeface="Courier New" panose="02070309020205020404" pitchFamily="49" charset="0"/>
              </a:rPr>
              <a:t>mcFaddenRSq</a:t>
            </a:r>
            <a:r>
              <a:rPr lang="en-US" dirty="0"/>
              <a:t> © 2020 by Ming-Long Lam, Ph.D.</a:t>
            </a:r>
          </a:p>
        </p:txBody>
      </p:sp>
    </p:spTree>
    <p:extLst>
      <p:ext uri="{BB962C8B-B14F-4D97-AF65-F5344CB8AC3E}">
        <p14:creationId xmlns:p14="http://schemas.microsoft.com/office/powerpoint/2010/main" val="1845456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79</a:t>
            </a:fld>
            <a:endParaRPr lang="en-US" dirty="0"/>
          </a:p>
        </p:txBody>
      </p:sp>
      <p:sp>
        <p:nvSpPr>
          <p:cNvPr id="3" name="Content Placeholder 2">
            <a:extLst>
              <a:ext uri="{FF2B5EF4-FFF2-40B4-BE49-F238E27FC236}">
                <a16:creationId xmlns:a16="http://schemas.microsoft.com/office/drawing/2014/main" id="{41C4ED74-D359-4662-B30B-8AFE10862CB5}"/>
              </a:ext>
            </a:extLst>
          </p:cNvPr>
          <p:cNvSpPr>
            <a:spLocks noGrp="1"/>
          </p:cNvSpPr>
          <p:nvPr>
            <p:ph idx="1"/>
          </p:nvPr>
        </p:nvSpPr>
        <p:spPr>
          <a:xfrm>
            <a:off x="838200" y="1779589"/>
            <a:ext cx="10515600" cy="3949408"/>
          </a:xfrm>
          <a:solidFill>
            <a:schemeClr val="accent4">
              <a:lumMod val="20000"/>
              <a:lumOff val="80000"/>
            </a:schemeClr>
          </a:solidFill>
        </p:spPr>
        <p:txBody>
          <a:bodyPr>
            <a:noAutofit/>
          </a:bodyPr>
          <a:lstStyle/>
          <a:p>
            <a:pPr marL="0" indent="0">
              <a:spcBef>
                <a:spcPts val="0"/>
              </a:spcBef>
              <a:buNone/>
            </a:pPr>
            <a:r>
              <a:rPr lang="en-US" sz="1200" b="1" dirty="0">
                <a:latin typeface="Courier New" panose="02070309020205020404" pitchFamily="49" charset="0"/>
                <a:cs typeface="Courier New" panose="02070309020205020404" pitchFamily="49" charset="0"/>
              </a:rPr>
              <a:t># The Home Equity Loan example</a:t>
            </a:r>
          </a:p>
          <a:p>
            <a:pPr marL="0" indent="0">
              <a:spcBef>
                <a:spcPts val="0"/>
              </a:spcBef>
              <a:buNone/>
            </a:pPr>
            <a:r>
              <a:rPr lang="en-US" sz="1200" b="1" dirty="0" err="1">
                <a:latin typeface="Courier New" panose="02070309020205020404" pitchFamily="49" charset="0"/>
                <a:cs typeface="Courier New" panose="02070309020205020404" pitchFamily="49" charset="0"/>
              </a:rPr>
              <a:t>catPred</a:t>
            </a:r>
            <a:r>
              <a:rPr lang="en-US" sz="1200" b="1" dirty="0">
                <a:latin typeface="Courier New" panose="02070309020205020404" pitchFamily="49" charset="0"/>
                <a:cs typeface="Courier New" panose="02070309020205020404" pitchFamily="49" charset="0"/>
              </a:rPr>
              <a:t> = ['REASON', 'JOB', 'DEROG', 'DELINQ', 'NINQ']</a:t>
            </a:r>
          </a:p>
          <a:p>
            <a:pPr marL="0" indent="0">
              <a:spcBef>
                <a:spcPts val="0"/>
              </a:spcBef>
              <a:buNone/>
            </a:pPr>
            <a:r>
              <a:rPr lang="en-US" sz="1200" b="1" dirty="0" err="1">
                <a:latin typeface="Courier New" panose="02070309020205020404" pitchFamily="49" charset="0"/>
                <a:cs typeface="Courier New" panose="02070309020205020404" pitchFamily="49" charset="0"/>
              </a:rPr>
              <a:t>intPred</a:t>
            </a:r>
            <a:r>
              <a:rPr lang="en-US" sz="1200" b="1" dirty="0">
                <a:latin typeface="Courier New" panose="02070309020205020404" pitchFamily="49" charset="0"/>
                <a:cs typeface="Courier New" panose="02070309020205020404" pitchFamily="49" charset="0"/>
              </a:rPr>
              <a:t> = ['LOAN', 'MORTDUE', 'VALUE', 'YOJ', 'CLAGE', 'CLNO', 'DEBTINC']</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pandas.read_csv</a:t>
            </a:r>
            <a:r>
              <a:rPr lang="en-US" sz="1200" b="1" dirty="0">
                <a:latin typeface="Courier New" panose="02070309020205020404" pitchFamily="49" charset="0"/>
                <a:cs typeface="Courier New" panose="02070309020205020404" pitchFamily="49" charset="0"/>
              </a:rPr>
              <a:t>('C:\\Users\\</a:t>
            </a:r>
            <a:r>
              <a:rPr lang="en-US" sz="1200" b="1" dirty="0" err="1">
                <a:latin typeface="Courier New" panose="02070309020205020404" pitchFamily="49" charset="0"/>
                <a:cs typeface="Courier New" panose="02070309020205020404" pitchFamily="49" charset="0"/>
              </a:rPr>
              <a:t>minlam</a:t>
            </a:r>
            <a:r>
              <a:rPr lang="en-US" sz="1200" b="1" dirty="0">
                <a:latin typeface="Courier New" panose="02070309020205020404" pitchFamily="49" charset="0"/>
                <a:cs typeface="Courier New" panose="02070309020205020404" pitchFamily="49" charset="0"/>
              </a:rPr>
              <a:t>\\Documents\\IIT\\Machine Learning\\Data\\hmeq.csv',</a:t>
            </a:r>
          </a:p>
          <a:p>
            <a:pPr marL="0" indent="0">
              <a:spcBef>
                <a:spcPts val="0"/>
              </a:spcBef>
              <a:buNone/>
            </a:pPr>
            <a:r>
              <a:rPr lang="en-US" sz="1200" b="1" dirty="0">
                <a:latin typeface="Courier New" panose="02070309020205020404" pitchFamily="49" charset="0"/>
                <a:cs typeface="Courier New" panose="02070309020205020404" pitchFamily="49" charset="0"/>
              </a:rPr>
              <a:t>                       delimiter=',', </a:t>
            </a:r>
            <a:r>
              <a:rPr lang="en-US" sz="1200" b="1" dirty="0" err="1">
                <a:latin typeface="Courier New" panose="02070309020205020404" pitchFamily="49" charset="0"/>
                <a:cs typeface="Courier New" panose="02070309020205020404" pitchFamily="49" charset="0"/>
              </a:rPr>
              <a:t>usecols</a:t>
            </a:r>
            <a:r>
              <a:rPr lang="en-US" sz="1200" b="1" dirty="0">
                <a:latin typeface="Courier New" panose="02070309020205020404" pitchFamily="49" charset="0"/>
                <a:cs typeface="Courier New" panose="02070309020205020404" pitchFamily="49" charset="0"/>
              </a:rPr>
              <a:t> = ['BAD']+</a:t>
            </a:r>
            <a:r>
              <a:rPr lang="en-US" sz="1200" b="1" dirty="0" err="1">
                <a:latin typeface="Courier New" panose="02070309020205020404" pitchFamily="49" charset="0"/>
                <a:cs typeface="Courier New" panose="02070309020205020404" pitchFamily="49" charset="0"/>
              </a:rPr>
              <a:t>catPred+intPred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hmeq.dropna</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testResult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(index = </a:t>
            </a:r>
            <a:r>
              <a:rPr lang="en-US" sz="1200" b="1" dirty="0" err="1">
                <a:latin typeface="Courier New" panose="02070309020205020404" pitchFamily="49" charset="0"/>
                <a:cs typeface="Courier New" panose="02070309020205020404" pitchFamily="49" charset="0"/>
              </a:rPr>
              <a:t>catPred</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intPred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columns = ['Test', 'Statistic', 'DF', 'Significance', 'Association', 'Measure'])</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catPred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chiSqSig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ChiSquareTest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['BAD'], debug = 'Y')</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testResult.loc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 ['Chi-square', </a:t>
            </a:r>
            <a:r>
              <a:rPr lang="en-US" sz="1200" b="1" dirty="0" err="1">
                <a:latin typeface="Courier New" panose="02070309020205020404" pitchFamily="49" charset="0"/>
                <a:cs typeface="Courier New" panose="02070309020205020404" pitchFamily="49" charset="0"/>
              </a:rPr>
              <a:t>chiSqStat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chiSqSig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cramerV</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intPred</a:t>
            </a:r>
            <a:r>
              <a:rPr lang="en-US" sz="1200" b="1" dirty="0">
                <a:latin typeface="Courier New" panose="02070309020205020404" pitchFamily="49" charset="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devianceSig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mcFaddenRSq</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DevianceTest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['BAD'], debug = 'Y')</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testResult.loc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pred</a:t>
            </a:r>
            <a:r>
              <a:rPr lang="en-US" sz="1200" b="1" dirty="0">
                <a:latin typeface="Courier New" panose="02070309020205020404" pitchFamily="49" charset="0"/>
                <a:cs typeface="Courier New" panose="02070309020205020404" pitchFamily="49" charset="0"/>
              </a:rPr>
              <a:t>] = ['Deviance', </a:t>
            </a:r>
            <a:r>
              <a:rPr lang="en-US" sz="1200" b="1" dirty="0" err="1">
                <a:latin typeface="Courier New" panose="02070309020205020404" pitchFamily="49" charset="0"/>
                <a:cs typeface="Courier New" panose="02070309020205020404" pitchFamily="49" charset="0"/>
              </a:rPr>
              <a:t>devianceStat</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devianceDf</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devianceSig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McFadden''s</a:t>
            </a:r>
            <a:r>
              <a:rPr lang="en-US" sz="1200" b="1" dirty="0">
                <a:latin typeface="Courier New" panose="02070309020205020404" pitchFamily="49" charset="0"/>
                <a:cs typeface="Courier New" panose="02070309020205020404" pitchFamily="49" charset="0"/>
              </a:rPr>
              <a:t> R^2', </a:t>
            </a:r>
            <a:r>
              <a:rPr lang="en-US" sz="1200" b="1" dirty="0" err="1">
                <a:latin typeface="Courier New" panose="02070309020205020404" pitchFamily="49" charset="0"/>
                <a:cs typeface="Courier New" panose="02070309020205020404" pitchFamily="49" charset="0"/>
              </a:rPr>
              <a:t>mcFaddenRSq</a:t>
            </a:r>
            <a:r>
              <a:rPr lang="en-US" sz="1200" b="1" dirty="0">
                <a:latin typeface="Courier New" panose="02070309020205020404" pitchFamily="49" charset="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rankSig</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testResult.sort_values</a:t>
            </a:r>
            <a:r>
              <a:rPr lang="en-US" sz="1200" b="1" dirty="0">
                <a:latin typeface="Courier New" panose="02070309020205020404" pitchFamily="49" charset="0"/>
                <a:cs typeface="Courier New" panose="02070309020205020404" pitchFamily="49" charset="0"/>
              </a:rPr>
              <a:t>('Significance', axis = 0, ascending = True)</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err="1">
                <a:latin typeface="Courier New" panose="02070309020205020404" pitchFamily="49" charset="0"/>
                <a:cs typeface="Courier New" panose="02070309020205020404" pitchFamily="49" charset="0"/>
              </a:rPr>
              <a:t>rankAssoc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testResult.sort_values</a:t>
            </a:r>
            <a:r>
              <a:rPr lang="en-US" sz="1200" b="1" dirty="0">
                <a:latin typeface="Courier New" panose="02070309020205020404" pitchFamily="49" charset="0"/>
                <a:cs typeface="Courier New" panose="02070309020205020404" pitchFamily="49" charset="0"/>
              </a:rPr>
              <a:t>('Measure', axis = 0, ascending = False)</a:t>
            </a:r>
          </a:p>
        </p:txBody>
      </p:sp>
      <p:sp>
        <p:nvSpPr>
          <p:cNvPr id="8" name="Rectangle 7">
            <a:extLst>
              <a:ext uri="{FF2B5EF4-FFF2-40B4-BE49-F238E27FC236}">
                <a16:creationId xmlns:a16="http://schemas.microsoft.com/office/drawing/2014/main" id="{A0A96DE1-0BD8-428A-9AC2-595C333C99C0}"/>
              </a:ext>
            </a:extLst>
          </p:cNvPr>
          <p:cNvSpPr/>
          <p:nvPr/>
        </p:nvSpPr>
        <p:spPr>
          <a:xfrm>
            <a:off x="7219082" y="5992297"/>
            <a:ext cx="4676729" cy="369332"/>
          </a:xfrm>
          <a:prstGeom prst="rect">
            <a:avLst/>
          </a:prstGeom>
        </p:spPr>
        <p:txBody>
          <a:bodyPr wrap="none">
            <a:spAutoFit/>
          </a:bodyPr>
          <a:lstStyle/>
          <a:p>
            <a:r>
              <a:rPr lang="en-US" dirty="0"/>
              <a:t>Week 9 Identify Useful Feature for Cat Target.py</a:t>
            </a:r>
          </a:p>
        </p:txBody>
      </p:sp>
      <p:sp>
        <p:nvSpPr>
          <p:cNvPr id="4" name="Footer Placeholder 3">
            <a:extLst>
              <a:ext uri="{FF2B5EF4-FFF2-40B4-BE49-F238E27FC236}">
                <a16:creationId xmlns:a16="http://schemas.microsoft.com/office/drawing/2014/main" id="{DF7C4E0D-FC81-4D76-9B04-6D7E6E97573A}"/>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899517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6</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8" name="Content Placeholder 7">
            <a:extLst>
              <a:ext uri="{FF2B5EF4-FFF2-40B4-BE49-F238E27FC236}">
                <a16:creationId xmlns:a16="http://schemas.microsoft.com/office/drawing/2014/main" id="{AA0DE20C-1D41-4163-9538-D335DAE25E4E}"/>
              </a:ext>
            </a:extLst>
          </p:cNvPr>
          <p:cNvSpPr>
            <a:spLocks noGrp="1"/>
          </p:cNvSpPr>
          <p:nvPr>
            <p:ph idx="1"/>
          </p:nvPr>
        </p:nvSpPr>
        <p:spPr>
          <a:xfrm>
            <a:off x="838199" y="1825625"/>
            <a:ext cx="10255885" cy="4351338"/>
          </a:xfrm>
          <a:solidFill>
            <a:schemeClr val="bg1"/>
          </a:solidFill>
        </p:spPr>
        <p:txBody>
          <a:bodyPr>
            <a:normAutofit/>
          </a:bodyPr>
          <a:lstStyle/>
          <a:p>
            <a:pPr marL="0" marR="0" indent="0">
              <a:lnSpc>
                <a:spcPct val="100000"/>
              </a:lnSpc>
              <a:spcBef>
                <a:spcPts val="0"/>
              </a:spcBef>
              <a:spcAft>
                <a:spcPts val="0"/>
              </a:spcAft>
              <a:buNone/>
            </a:pPr>
            <a:r>
              <a:rPr lang="en-US" dirty="0">
                <a:latin typeface="Calibri" panose="020F0502020204030204" pitchFamily="34" charset="0"/>
                <a:ea typeface="Calibri" panose="020F0502020204030204" pitchFamily="34" charset="0"/>
                <a:cs typeface="Times New Roman" panose="02020603050405020304" pitchFamily="18" charset="0"/>
              </a:rPr>
              <a:t>The support of the Consequent of an association rule X → Y is numerically equal to the Expected Confidence of the association rule.</a:t>
            </a:r>
          </a:p>
          <a:p>
            <a:pPr marL="0" marR="0" indent="0">
              <a:lnSpc>
                <a:spcPct val="100000"/>
              </a:lnSpc>
              <a:spcBef>
                <a:spcPts val="0"/>
              </a:spcBef>
              <a:spcAft>
                <a:spcPts val="0"/>
              </a:spcAft>
              <a:buNone/>
            </a:pPr>
            <a:r>
              <a:rPr lang="en-US" dirty="0">
                <a:latin typeface="Calibri" panose="020F0502020204030204" pitchFamily="34" charset="0"/>
                <a:ea typeface="Calibri" panose="020F0502020204030204" pitchFamily="34" charset="0"/>
                <a:cs typeface="Times New Roman" panose="02020603050405020304" pitchFamily="18" charset="0"/>
              </a:rPr>
              <a:t>True or False?</a:t>
            </a:r>
          </a:p>
          <a:p>
            <a:pPr marL="0" marR="0" indent="0">
              <a:lnSpc>
                <a:spcPct val="100000"/>
              </a:lnSpc>
              <a:spcBef>
                <a:spcPts val="0"/>
              </a:spcBef>
              <a:spcAft>
                <a:spcPts val="0"/>
              </a:spcAft>
              <a:buNone/>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0000"/>
              </a:lnSpc>
              <a:spcBef>
                <a:spcPts val="0"/>
              </a:spcBef>
              <a:spcAft>
                <a:spcPts val="0"/>
              </a:spcAft>
              <a:buNone/>
            </a:pPr>
            <a:r>
              <a:rPr lang="en-US"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expected confidence of an association rule is numerically equal to the support of the consequent.  The answer is True.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0000"/>
              </a:lnSpc>
              <a:spcBef>
                <a:spcPts val="0"/>
              </a:spcBef>
              <a:buNone/>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0625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80</a:t>
            </a:fld>
            <a:endParaRPr lang="en-US" dirty="0"/>
          </a:p>
        </p:txBody>
      </p:sp>
      <p:graphicFrame>
        <p:nvGraphicFramePr>
          <p:cNvPr id="8" name="Content Placeholder 7">
            <a:extLst>
              <a:ext uri="{FF2B5EF4-FFF2-40B4-BE49-F238E27FC236}">
                <a16:creationId xmlns:a16="http://schemas.microsoft.com/office/drawing/2014/main" id="{EBFCE8E6-2E7B-4BB3-BD24-FE1CD5179656}"/>
              </a:ext>
            </a:extLst>
          </p:cNvPr>
          <p:cNvGraphicFramePr>
            <a:graphicFrameLocks noGrp="1"/>
          </p:cNvGraphicFramePr>
          <p:nvPr>
            <p:ph idx="1"/>
            <p:extLst>
              <p:ext uri="{D42A27DB-BD31-4B8C-83A1-F6EECF244321}">
                <p14:modId xmlns:p14="http://schemas.microsoft.com/office/powerpoint/2010/main" val="3206883436"/>
              </p:ext>
            </p:extLst>
          </p:nvPr>
        </p:nvGraphicFramePr>
        <p:xfrm>
          <a:off x="6335921" y="1825625"/>
          <a:ext cx="5257800" cy="4127305"/>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832748159"/>
                    </a:ext>
                  </a:extLst>
                </a:gridCol>
                <a:gridCol w="1752600">
                  <a:extLst>
                    <a:ext uri="{9D8B030D-6E8A-4147-A177-3AD203B41FA5}">
                      <a16:colId xmlns:a16="http://schemas.microsoft.com/office/drawing/2014/main" val="1953021052"/>
                    </a:ext>
                  </a:extLst>
                </a:gridCol>
                <a:gridCol w="1752600">
                  <a:extLst>
                    <a:ext uri="{9D8B030D-6E8A-4147-A177-3AD203B41FA5}">
                      <a16:colId xmlns:a16="http://schemas.microsoft.com/office/drawing/2014/main" val="3863412507"/>
                    </a:ext>
                  </a:extLst>
                </a:gridCol>
              </a:tblGrid>
              <a:tr h="317485">
                <a:tc>
                  <a:txBody>
                    <a:bodyPr/>
                    <a:lstStyle/>
                    <a:p>
                      <a:pPr algn="l" fontAlgn="b"/>
                      <a:r>
                        <a:rPr lang="en-US" sz="1800" b="1" i="0" u="none" strike="noStrike" dirty="0">
                          <a:solidFill>
                            <a:srgbClr val="000000"/>
                          </a:solidFill>
                          <a:effectLst/>
                          <a:latin typeface="Calibri" panose="020F0502020204030204" pitchFamily="34" charset="0"/>
                        </a:rPr>
                        <a:t>Feature</a:t>
                      </a:r>
                    </a:p>
                  </a:txBody>
                  <a:tcPr marL="9525" marR="9525" marT="9525" marB="0" anchor="ctr"/>
                </a:tc>
                <a:tc>
                  <a:txBody>
                    <a:bodyPr/>
                    <a:lstStyle/>
                    <a:p>
                      <a:pPr algn="l" fontAlgn="b"/>
                      <a:r>
                        <a:rPr lang="en-US" sz="1800" b="1" i="0" u="none" strike="noStrike" dirty="0">
                          <a:solidFill>
                            <a:srgbClr val="000000"/>
                          </a:solidFill>
                          <a:effectLst/>
                          <a:latin typeface="Calibri" panose="020F0502020204030204" pitchFamily="34" charset="0"/>
                        </a:rPr>
                        <a:t>Association</a:t>
                      </a:r>
                    </a:p>
                  </a:txBody>
                  <a:tcPr marL="9525" marR="9525" marT="9525" marB="0" anchor="ctr"/>
                </a:tc>
                <a:tc>
                  <a:txBody>
                    <a:bodyPr/>
                    <a:lstStyle/>
                    <a:p>
                      <a:pPr algn="r" fontAlgn="b"/>
                      <a:r>
                        <a:rPr lang="en-US" sz="1800" b="1" i="0" u="none" strike="noStrike" dirty="0">
                          <a:solidFill>
                            <a:srgbClr val="000000"/>
                          </a:solidFill>
                          <a:effectLst/>
                          <a:latin typeface="Calibri" panose="020F0502020204030204" pitchFamily="34" charset="0"/>
                        </a:rPr>
                        <a:t>Measure</a:t>
                      </a:r>
                    </a:p>
                  </a:txBody>
                  <a:tcPr marL="9525" marR="9525" marT="9525" marB="0" anchor="ctr"/>
                </a:tc>
                <a:extLst>
                  <a:ext uri="{0D108BD9-81ED-4DB2-BD59-A6C34878D82A}">
                    <a16:rowId xmlns:a16="http://schemas.microsoft.com/office/drawing/2014/main" val="280257042"/>
                  </a:ext>
                </a:extLst>
              </a:tr>
              <a:tr h="317485">
                <a:tc>
                  <a:txBody>
                    <a:bodyPr/>
                    <a:lstStyle/>
                    <a:p>
                      <a:pPr algn="l" fontAlgn="b"/>
                      <a:r>
                        <a:rPr lang="en-US" sz="1800" b="0" i="0" u="none" strike="noStrike" dirty="0">
                          <a:solidFill>
                            <a:srgbClr val="000000"/>
                          </a:solidFill>
                          <a:effectLst/>
                          <a:latin typeface="Calibri" panose="020F0502020204030204" pitchFamily="34" charset="0"/>
                        </a:rPr>
                        <a:t>DELINQ</a:t>
                      </a:r>
                    </a:p>
                  </a:txBody>
                  <a:tcPr marL="9525" marR="9525" marT="9525" marB="0" anchor="ctr">
                    <a:solidFill>
                      <a:schemeClr val="accent6">
                        <a:lumMod val="40000"/>
                        <a:lumOff val="6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CramerV</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r" fontAlgn="b"/>
                      <a:r>
                        <a:rPr lang="en-US" sz="1800" b="0" i="0" u="none" strike="noStrike">
                          <a:solidFill>
                            <a:srgbClr val="000000"/>
                          </a:solidFill>
                          <a:effectLst/>
                          <a:latin typeface="Calibri" panose="020F0502020204030204" pitchFamily="34" charset="0"/>
                        </a:rPr>
                        <a:t>0.2999840</a:t>
                      </a:r>
                    </a:p>
                  </a:txBody>
                  <a:tcPr marL="9525" marR="9525" marT="9525" marB="0" anchor="ctr">
                    <a:solidFill>
                      <a:schemeClr val="accent6">
                        <a:lumMod val="40000"/>
                        <a:lumOff val="60000"/>
                      </a:schemeClr>
                    </a:solidFill>
                  </a:tcPr>
                </a:tc>
                <a:extLst>
                  <a:ext uri="{0D108BD9-81ED-4DB2-BD59-A6C34878D82A}">
                    <a16:rowId xmlns:a16="http://schemas.microsoft.com/office/drawing/2014/main" val="403596121"/>
                  </a:ext>
                </a:extLst>
              </a:tr>
              <a:tr h="317485">
                <a:tc>
                  <a:txBody>
                    <a:bodyPr/>
                    <a:lstStyle/>
                    <a:p>
                      <a:pPr algn="l" fontAlgn="b"/>
                      <a:r>
                        <a:rPr lang="en-US" sz="1800" b="0" i="0" u="none" strike="noStrike" dirty="0">
                          <a:solidFill>
                            <a:srgbClr val="000000"/>
                          </a:solidFill>
                          <a:effectLst/>
                          <a:latin typeface="Calibri" panose="020F0502020204030204" pitchFamily="34" charset="0"/>
                        </a:rPr>
                        <a:t>DEROG</a:t>
                      </a:r>
                    </a:p>
                  </a:txBody>
                  <a:tcPr marL="9525" marR="9525" marT="9525" marB="0" anchor="ctr">
                    <a:solidFill>
                      <a:schemeClr val="accent6">
                        <a:lumMod val="40000"/>
                        <a:lumOff val="6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CramerV</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0.2659232</a:t>
                      </a:r>
                    </a:p>
                  </a:txBody>
                  <a:tcPr marL="9525" marR="9525" marT="9525" marB="0" anchor="ctr">
                    <a:solidFill>
                      <a:schemeClr val="accent6">
                        <a:lumMod val="40000"/>
                        <a:lumOff val="60000"/>
                      </a:schemeClr>
                    </a:solidFill>
                  </a:tcPr>
                </a:tc>
                <a:extLst>
                  <a:ext uri="{0D108BD9-81ED-4DB2-BD59-A6C34878D82A}">
                    <a16:rowId xmlns:a16="http://schemas.microsoft.com/office/drawing/2014/main" val="3015439470"/>
                  </a:ext>
                </a:extLst>
              </a:tr>
              <a:tr h="317485">
                <a:tc>
                  <a:txBody>
                    <a:bodyPr/>
                    <a:lstStyle/>
                    <a:p>
                      <a:pPr algn="l" fontAlgn="b"/>
                      <a:r>
                        <a:rPr lang="en-US" sz="1800" b="0" i="0" u="none" strike="noStrike">
                          <a:solidFill>
                            <a:srgbClr val="000000"/>
                          </a:solidFill>
                          <a:effectLst/>
                          <a:latin typeface="Calibri" panose="020F0502020204030204" pitchFamily="34" charset="0"/>
                        </a:rPr>
                        <a:t>NINQ</a:t>
                      </a:r>
                    </a:p>
                  </a:txBody>
                  <a:tcPr marL="9525" marR="9525" marT="9525" marB="0" anchor="ctr">
                    <a:solidFill>
                      <a:schemeClr val="accent6">
                        <a:lumMod val="40000"/>
                        <a:lumOff val="6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CramerV</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0.1703154</a:t>
                      </a:r>
                    </a:p>
                  </a:txBody>
                  <a:tcPr marL="9525" marR="9525" marT="9525" marB="0" anchor="ctr">
                    <a:solidFill>
                      <a:schemeClr val="accent6">
                        <a:lumMod val="40000"/>
                        <a:lumOff val="60000"/>
                      </a:schemeClr>
                    </a:solidFill>
                  </a:tcPr>
                </a:tc>
                <a:extLst>
                  <a:ext uri="{0D108BD9-81ED-4DB2-BD59-A6C34878D82A}">
                    <a16:rowId xmlns:a16="http://schemas.microsoft.com/office/drawing/2014/main" val="3876922924"/>
                  </a:ext>
                </a:extLst>
              </a:tr>
              <a:tr h="317485">
                <a:tc>
                  <a:txBody>
                    <a:bodyPr/>
                    <a:lstStyle/>
                    <a:p>
                      <a:pPr algn="l" fontAlgn="b"/>
                      <a:r>
                        <a:rPr lang="en-US" sz="1800" b="0" i="0" u="none" strike="noStrike">
                          <a:solidFill>
                            <a:srgbClr val="000000"/>
                          </a:solidFill>
                          <a:effectLst/>
                          <a:latin typeface="Calibri" panose="020F0502020204030204" pitchFamily="34" charset="0"/>
                        </a:rPr>
                        <a:t>JOB</a:t>
                      </a:r>
                    </a:p>
                  </a:txBody>
                  <a:tcPr marL="9525" marR="9525" marT="9525" marB="0" anchor="ctr">
                    <a:solidFill>
                      <a:schemeClr val="accent6">
                        <a:lumMod val="40000"/>
                        <a:lumOff val="6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CramerV</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6">
                        <a:lumMod val="40000"/>
                        <a:lumOff val="6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0.1038136</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777198901"/>
                  </a:ext>
                </a:extLst>
              </a:tr>
              <a:tr h="317485">
                <a:tc>
                  <a:txBody>
                    <a:bodyPr/>
                    <a:lstStyle/>
                    <a:p>
                      <a:pPr algn="l" fontAlgn="b"/>
                      <a:r>
                        <a:rPr lang="en-US" sz="1800" b="0" i="0" u="none" strike="noStrike">
                          <a:solidFill>
                            <a:srgbClr val="000000"/>
                          </a:solidFill>
                          <a:effectLst/>
                          <a:latin typeface="Calibri" panose="020F0502020204030204" pitchFamily="34" charset="0"/>
                        </a:rPr>
                        <a:t>DEBTINC</a:t>
                      </a:r>
                    </a:p>
                  </a:txBody>
                  <a:tcPr marL="9525" marR="9525" marT="9525" marB="0" anchor="ctr">
                    <a:solidFill>
                      <a:schemeClr val="accent6">
                        <a:lumMod val="40000"/>
                        <a:lumOff val="6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McFaddens</a:t>
                      </a:r>
                      <a:r>
                        <a:rPr lang="en-US" sz="1800" b="0" i="0" u="none" strike="noStrike" dirty="0">
                          <a:solidFill>
                            <a:srgbClr val="000000"/>
                          </a:solidFill>
                          <a:effectLst/>
                          <a:latin typeface="Calibri" panose="020F0502020204030204" pitchFamily="34" charset="0"/>
                        </a:rPr>
                        <a:t> R^2</a:t>
                      </a:r>
                    </a:p>
                  </a:txBody>
                  <a:tcPr marL="9525" marR="9525" marT="9525" marB="0" anchor="ctr">
                    <a:solidFill>
                      <a:schemeClr val="accent6">
                        <a:lumMod val="40000"/>
                        <a:lumOff val="6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0.0714112</a:t>
                      </a:r>
                    </a:p>
                  </a:txBody>
                  <a:tcPr marL="9525" marR="9525" marT="9525" marB="0" anchor="ctr">
                    <a:solidFill>
                      <a:schemeClr val="accent6">
                        <a:lumMod val="40000"/>
                        <a:lumOff val="60000"/>
                      </a:schemeClr>
                    </a:solidFill>
                  </a:tcPr>
                </a:tc>
                <a:extLst>
                  <a:ext uri="{0D108BD9-81ED-4DB2-BD59-A6C34878D82A}">
                    <a16:rowId xmlns:a16="http://schemas.microsoft.com/office/drawing/2014/main" val="3206234566"/>
                  </a:ext>
                </a:extLst>
              </a:tr>
              <a:tr h="317485">
                <a:tc>
                  <a:txBody>
                    <a:bodyPr/>
                    <a:lstStyle/>
                    <a:p>
                      <a:pPr algn="l" fontAlgn="b"/>
                      <a:r>
                        <a:rPr lang="en-US" sz="1800" b="0" i="0" u="none" strike="noStrike">
                          <a:solidFill>
                            <a:srgbClr val="000000"/>
                          </a:solidFill>
                          <a:effectLst/>
                          <a:latin typeface="Calibri" panose="020F0502020204030204" pitchFamily="34" charset="0"/>
                        </a:rPr>
                        <a:t>CLAGE</a:t>
                      </a:r>
                    </a:p>
                  </a:txBody>
                  <a:tcPr marL="9525" marR="9525" marT="9525" marB="0" anchor="ctr">
                    <a:solidFill>
                      <a:schemeClr val="accent6">
                        <a:lumMod val="40000"/>
                        <a:lumOff val="6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McFaddens</a:t>
                      </a:r>
                      <a:r>
                        <a:rPr lang="en-US" sz="1800" b="0" i="0" u="none" strike="noStrike" dirty="0">
                          <a:solidFill>
                            <a:srgbClr val="000000"/>
                          </a:solidFill>
                          <a:effectLst/>
                          <a:latin typeface="Calibri" panose="020F0502020204030204" pitchFamily="34" charset="0"/>
                        </a:rPr>
                        <a:t> R^2</a:t>
                      </a:r>
                    </a:p>
                  </a:txBody>
                  <a:tcPr marL="9525" marR="9525" marT="9525" marB="0" anchor="ctr">
                    <a:solidFill>
                      <a:schemeClr val="accent6">
                        <a:lumMod val="40000"/>
                        <a:lumOff val="6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0.0250608</a:t>
                      </a:r>
                    </a:p>
                  </a:txBody>
                  <a:tcPr marL="9525" marR="9525" marT="9525" marB="0" anchor="ctr">
                    <a:solidFill>
                      <a:schemeClr val="accent6">
                        <a:lumMod val="40000"/>
                        <a:lumOff val="60000"/>
                      </a:schemeClr>
                    </a:solidFill>
                  </a:tcPr>
                </a:tc>
                <a:extLst>
                  <a:ext uri="{0D108BD9-81ED-4DB2-BD59-A6C34878D82A}">
                    <a16:rowId xmlns:a16="http://schemas.microsoft.com/office/drawing/2014/main" val="760104127"/>
                  </a:ext>
                </a:extLst>
              </a:tr>
              <a:tr h="317485">
                <a:tc>
                  <a:txBody>
                    <a:bodyPr/>
                    <a:lstStyle/>
                    <a:p>
                      <a:pPr algn="l" fontAlgn="b"/>
                      <a:r>
                        <a:rPr lang="en-US" sz="1800" b="0" i="0" u="none" strike="noStrike">
                          <a:solidFill>
                            <a:srgbClr val="000000"/>
                          </a:solidFill>
                          <a:effectLst/>
                          <a:latin typeface="Calibri" panose="020F0502020204030204" pitchFamily="34" charset="0"/>
                        </a:rPr>
                        <a:t>YOJ</a:t>
                      </a:r>
                    </a:p>
                  </a:txBody>
                  <a:tcPr marL="9525" marR="9525" marT="9525" marB="0" anchor="ctr"/>
                </a:tc>
                <a:tc>
                  <a:txBody>
                    <a:bodyPr/>
                    <a:lstStyle/>
                    <a:p>
                      <a:pPr algn="l" fontAlgn="b"/>
                      <a:r>
                        <a:rPr lang="en-US" sz="1800" b="0" i="0" u="none" strike="noStrike" dirty="0" err="1">
                          <a:solidFill>
                            <a:srgbClr val="000000"/>
                          </a:solidFill>
                          <a:effectLst/>
                          <a:latin typeface="Calibri" panose="020F0502020204030204" pitchFamily="34" charset="0"/>
                        </a:rPr>
                        <a:t>McFaddens</a:t>
                      </a:r>
                      <a:r>
                        <a:rPr lang="en-US" sz="1800" b="0" i="0" u="none" strike="noStrike" dirty="0">
                          <a:solidFill>
                            <a:srgbClr val="000000"/>
                          </a:solidFill>
                          <a:effectLst/>
                          <a:latin typeface="Calibri" panose="020F0502020204030204" pitchFamily="34" charset="0"/>
                        </a:rPr>
                        <a:t>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0.0073271</a:t>
                      </a:r>
                    </a:p>
                  </a:txBody>
                  <a:tcPr marL="9525" marR="9525" marT="9525" marB="0" anchor="ctr"/>
                </a:tc>
                <a:extLst>
                  <a:ext uri="{0D108BD9-81ED-4DB2-BD59-A6C34878D82A}">
                    <a16:rowId xmlns:a16="http://schemas.microsoft.com/office/drawing/2014/main" val="3551666642"/>
                  </a:ext>
                </a:extLst>
              </a:tr>
              <a:tr h="317485">
                <a:tc>
                  <a:txBody>
                    <a:bodyPr/>
                    <a:lstStyle/>
                    <a:p>
                      <a:pPr algn="l" fontAlgn="b"/>
                      <a:r>
                        <a:rPr lang="en-US" sz="1800" b="0" i="0" u="none" strike="noStrike">
                          <a:solidFill>
                            <a:srgbClr val="000000"/>
                          </a:solidFill>
                          <a:effectLst/>
                          <a:latin typeface="Calibri" panose="020F0502020204030204" pitchFamily="34" charset="0"/>
                        </a:rPr>
                        <a:t>REASON</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CramerV</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0.0062474</a:t>
                      </a:r>
                    </a:p>
                  </a:txBody>
                  <a:tcPr marL="9525" marR="9525" marT="9525" marB="0" anchor="ctr"/>
                </a:tc>
                <a:extLst>
                  <a:ext uri="{0D108BD9-81ED-4DB2-BD59-A6C34878D82A}">
                    <a16:rowId xmlns:a16="http://schemas.microsoft.com/office/drawing/2014/main" val="4085880161"/>
                  </a:ext>
                </a:extLst>
              </a:tr>
              <a:tr h="317485">
                <a:tc>
                  <a:txBody>
                    <a:bodyPr/>
                    <a:lstStyle/>
                    <a:p>
                      <a:pPr algn="l" fontAlgn="b"/>
                      <a:r>
                        <a:rPr lang="en-US" sz="1800" b="0" i="0" u="none" strike="noStrike">
                          <a:solidFill>
                            <a:srgbClr val="000000"/>
                          </a:solidFill>
                          <a:effectLst/>
                          <a:latin typeface="Calibri" panose="020F0502020204030204" pitchFamily="34" charset="0"/>
                        </a:rPr>
                        <a:t>LOAN</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McFaddens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0.0017359</a:t>
                      </a:r>
                    </a:p>
                  </a:txBody>
                  <a:tcPr marL="9525" marR="9525" marT="9525" marB="0" anchor="ctr"/>
                </a:tc>
                <a:extLst>
                  <a:ext uri="{0D108BD9-81ED-4DB2-BD59-A6C34878D82A}">
                    <a16:rowId xmlns:a16="http://schemas.microsoft.com/office/drawing/2014/main" val="229403221"/>
                  </a:ext>
                </a:extLst>
              </a:tr>
              <a:tr h="317485">
                <a:tc>
                  <a:txBody>
                    <a:bodyPr/>
                    <a:lstStyle/>
                    <a:p>
                      <a:pPr algn="l" fontAlgn="b"/>
                      <a:r>
                        <a:rPr lang="en-US" sz="1800" b="0" i="0" u="none" strike="noStrike">
                          <a:solidFill>
                            <a:srgbClr val="000000"/>
                          </a:solidFill>
                          <a:effectLst/>
                          <a:latin typeface="Calibri" panose="020F0502020204030204" pitchFamily="34" charset="0"/>
                        </a:rPr>
                        <a:t>VALUE</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McFaddens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0.0012062</a:t>
                      </a:r>
                    </a:p>
                  </a:txBody>
                  <a:tcPr marL="9525" marR="9525" marT="9525" marB="0" anchor="ctr"/>
                </a:tc>
                <a:extLst>
                  <a:ext uri="{0D108BD9-81ED-4DB2-BD59-A6C34878D82A}">
                    <a16:rowId xmlns:a16="http://schemas.microsoft.com/office/drawing/2014/main" val="3847284902"/>
                  </a:ext>
                </a:extLst>
              </a:tr>
              <a:tr h="317485">
                <a:tc>
                  <a:txBody>
                    <a:bodyPr/>
                    <a:lstStyle/>
                    <a:p>
                      <a:pPr algn="l" fontAlgn="b"/>
                      <a:r>
                        <a:rPr lang="en-US" sz="1800" b="0" i="0" u="none" strike="noStrike">
                          <a:solidFill>
                            <a:srgbClr val="000000"/>
                          </a:solidFill>
                          <a:effectLst/>
                          <a:latin typeface="Calibri" panose="020F0502020204030204" pitchFamily="34" charset="0"/>
                        </a:rPr>
                        <a:t>MORTDUE</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McFaddens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0.0004703</a:t>
                      </a:r>
                    </a:p>
                  </a:txBody>
                  <a:tcPr marL="9525" marR="9525" marT="9525" marB="0" anchor="ctr"/>
                </a:tc>
                <a:extLst>
                  <a:ext uri="{0D108BD9-81ED-4DB2-BD59-A6C34878D82A}">
                    <a16:rowId xmlns:a16="http://schemas.microsoft.com/office/drawing/2014/main" val="1951575029"/>
                  </a:ext>
                </a:extLst>
              </a:tr>
              <a:tr h="317485">
                <a:tc>
                  <a:txBody>
                    <a:bodyPr/>
                    <a:lstStyle/>
                    <a:p>
                      <a:pPr algn="l" fontAlgn="b"/>
                      <a:r>
                        <a:rPr lang="en-US" sz="1800" b="0" i="0" u="none" strike="noStrike">
                          <a:solidFill>
                            <a:srgbClr val="000000"/>
                          </a:solidFill>
                          <a:effectLst/>
                          <a:latin typeface="Calibri" panose="020F0502020204030204" pitchFamily="34" charset="0"/>
                        </a:rPr>
                        <a:t>CLNO</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McFaddens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9.375E-05</a:t>
                      </a:r>
                    </a:p>
                  </a:txBody>
                  <a:tcPr marL="9525" marR="9525" marT="9525" marB="0" anchor="ctr"/>
                </a:tc>
                <a:extLst>
                  <a:ext uri="{0D108BD9-81ED-4DB2-BD59-A6C34878D82A}">
                    <a16:rowId xmlns:a16="http://schemas.microsoft.com/office/drawing/2014/main" val="2089025936"/>
                  </a:ext>
                </a:extLst>
              </a:tr>
            </a:tbl>
          </a:graphicData>
        </a:graphic>
      </p:graphicFrame>
      <p:pic>
        <p:nvPicPr>
          <p:cNvPr id="11" name="Picture 10">
            <a:extLst>
              <a:ext uri="{FF2B5EF4-FFF2-40B4-BE49-F238E27FC236}">
                <a16:creationId xmlns:a16="http://schemas.microsoft.com/office/drawing/2014/main" id="{5758E751-88DA-4647-B238-C88E5C95F498}"/>
              </a:ext>
            </a:extLst>
          </p:cNvPr>
          <p:cNvPicPr>
            <a:picLocks noChangeAspect="1"/>
          </p:cNvPicPr>
          <p:nvPr/>
        </p:nvPicPr>
        <p:blipFill>
          <a:blip r:embed="rId3"/>
          <a:stretch>
            <a:fillRect/>
          </a:stretch>
        </p:blipFill>
        <p:spPr>
          <a:xfrm>
            <a:off x="598279" y="1825624"/>
            <a:ext cx="5503073" cy="4127305"/>
          </a:xfrm>
          <a:prstGeom prst="rect">
            <a:avLst/>
          </a:prstGeom>
        </p:spPr>
      </p:pic>
      <p:sp>
        <p:nvSpPr>
          <p:cNvPr id="12" name="Rectangle 11">
            <a:extLst>
              <a:ext uri="{FF2B5EF4-FFF2-40B4-BE49-F238E27FC236}">
                <a16:creationId xmlns:a16="http://schemas.microsoft.com/office/drawing/2014/main" id="{B789B2FD-D9CB-4085-BB6E-10CE1B2B149D}"/>
              </a:ext>
            </a:extLst>
          </p:cNvPr>
          <p:cNvSpPr/>
          <p:nvPr/>
        </p:nvSpPr>
        <p:spPr>
          <a:xfrm>
            <a:off x="7219082" y="5992297"/>
            <a:ext cx="4676729" cy="369332"/>
          </a:xfrm>
          <a:prstGeom prst="rect">
            <a:avLst/>
          </a:prstGeom>
        </p:spPr>
        <p:txBody>
          <a:bodyPr wrap="none">
            <a:spAutoFit/>
          </a:bodyPr>
          <a:lstStyle/>
          <a:p>
            <a:r>
              <a:rPr lang="en-US" dirty="0"/>
              <a:t>Week 9 Identify Useful Feature for Cat Target.py</a:t>
            </a:r>
          </a:p>
        </p:txBody>
      </p:sp>
      <p:sp>
        <p:nvSpPr>
          <p:cNvPr id="3" name="Footer Placeholder 2">
            <a:extLst>
              <a:ext uri="{FF2B5EF4-FFF2-40B4-BE49-F238E27FC236}">
                <a16:creationId xmlns:a16="http://schemas.microsoft.com/office/drawing/2014/main" id="{73F5627A-6D43-4896-9744-F3DB4FDF0B24}"/>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03605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Home Equity Loan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81</a:t>
            </a:fld>
            <a:endParaRPr lang="en-US" dirty="0"/>
          </a:p>
        </p:txBody>
      </p:sp>
      <p:graphicFrame>
        <p:nvGraphicFramePr>
          <p:cNvPr id="8" name="Content Placeholder 7">
            <a:extLst>
              <a:ext uri="{FF2B5EF4-FFF2-40B4-BE49-F238E27FC236}">
                <a16:creationId xmlns:a16="http://schemas.microsoft.com/office/drawing/2014/main" id="{EBFCE8E6-2E7B-4BB3-BD24-FE1CD5179656}"/>
              </a:ext>
            </a:extLst>
          </p:cNvPr>
          <p:cNvGraphicFramePr>
            <a:graphicFrameLocks noGrp="1"/>
          </p:cNvGraphicFramePr>
          <p:nvPr>
            <p:ph idx="1"/>
            <p:extLst>
              <p:ext uri="{D42A27DB-BD31-4B8C-83A1-F6EECF244321}">
                <p14:modId xmlns:p14="http://schemas.microsoft.com/office/powerpoint/2010/main" val="165761402"/>
              </p:ext>
            </p:extLst>
          </p:nvPr>
        </p:nvGraphicFramePr>
        <p:xfrm>
          <a:off x="6220406" y="1825625"/>
          <a:ext cx="5133393" cy="4127305"/>
        </p:xfrm>
        <a:graphic>
          <a:graphicData uri="http://schemas.openxmlformats.org/drawingml/2006/table">
            <a:tbl>
              <a:tblPr firstRow="1" bandRow="1">
                <a:tableStyleId>{5C22544A-7EE6-4342-B048-85BDC9FD1C3A}</a:tableStyleId>
              </a:tblPr>
              <a:tblGrid>
                <a:gridCol w="1711131">
                  <a:extLst>
                    <a:ext uri="{9D8B030D-6E8A-4147-A177-3AD203B41FA5}">
                      <a16:colId xmlns:a16="http://schemas.microsoft.com/office/drawing/2014/main" val="1832748159"/>
                    </a:ext>
                  </a:extLst>
                </a:gridCol>
                <a:gridCol w="1711131">
                  <a:extLst>
                    <a:ext uri="{9D8B030D-6E8A-4147-A177-3AD203B41FA5}">
                      <a16:colId xmlns:a16="http://schemas.microsoft.com/office/drawing/2014/main" val="1953021052"/>
                    </a:ext>
                  </a:extLst>
                </a:gridCol>
                <a:gridCol w="1711131">
                  <a:extLst>
                    <a:ext uri="{9D8B030D-6E8A-4147-A177-3AD203B41FA5}">
                      <a16:colId xmlns:a16="http://schemas.microsoft.com/office/drawing/2014/main" val="3863412507"/>
                    </a:ext>
                  </a:extLst>
                </a:gridCol>
              </a:tblGrid>
              <a:tr h="317485">
                <a:tc>
                  <a:txBody>
                    <a:bodyPr/>
                    <a:lstStyle/>
                    <a:p>
                      <a:pPr algn="l" fontAlgn="b"/>
                      <a:r>
                        <a:rPr lang="en-US" sz="1800" b="1" i="0" u="none" strike="noStrike" dirty="0">
                          <a:solidFill>
                            <a:srgbClr val="000000"/>
                          </a:solidFill>
                          <a:effectLst/>
                          <a:latin typeface="Calibri" panose="020F0502020204030204" pitchFamily="34" charset="0"/>
                        </a:rPr>
                        <a:t>Feature</a:t>
                      </a:r>
                    </a:p>
                  </a:txBody>
                  <a:tcPr marL="9525" marR="9525" marT="9525" marB="0" anchor="ctr"/>
                </a:tc>
                <a:tc>
                  <a:txBody>
                    <a:bodyPr/>
                    <a:lstStyle/>
                    <a:p>
                      <a:pPr algn="l" fontAlgn="b"/>
                      <a:r>
                        <a:rPr lang="en-US" sz="1800" b="1" i="0" u="none" strike="noStrike" dirty="0">
                          <a:solidFill>
                            <a:srgbClr val="000000"/>
                          </a:solidFill>
                          <a:effectLst/>
                          <a:latin typeface="Calibri" panose="020F0502020204030204" pitchFamily="34" charset="0"/>
                        </a:rPr>
                        <a:t>Association</a:t>
                      </a:r>
                    </a:p>
                  </a:txBody>
                  <a:tcPr marL="9525" marR="9525" marT="9525" marB="0" anchor="ctr"/>
                </a:tc>
                <a:tc>
                  <a:txBody>
                    <a:bodyPr/>
                    <a:lstStyle/>
                    <a:p>
                      <a:pPr algn="r" fontAlgn="b"/>
                      <a:r>
                        <a:rPr lang="en-US" sz="1800" b="1" i="0" u="none" strike="noStrike" dirty="0">
                          <a:solidFill>
                            <a:srgbClr val="000000"/>
                          </a:solidFill>
                          <a:effectLst/>
                          <a:latin typeface="Calibri" panose="020F0502020204030204" pitchFamily="34" charset="0"/>
                        </a:rPr>
                        <a:t>Measure</a:t>
                      </a:r>
                    </a:p>
                  </a:txBody>
                  <a:tcPr marL="9525" marR="9525" marT="9525" marB="0" anchor="ctr"/>
                </a:tc>
                <a:extLst>
                  <a:ext uri="{0D108BD9-81ED-4DB2-BD59-A6C34878D82A}">
                    <a16:rowId xmlns:a16="http://schemas.microsoft.com/office/drawing/2014/main" val="280257042"/>
                  </a:ext>
                </a:extLst>
              </a:tr>
              <a:tr h="317485">
                <a:tc>
                  <a:txBody>
                    <a:bodyPr/>
                    <a:lstStyle/>
                    <a:p>
                      <a:pPr algn="l" fontAlgn="b"/>
                      <a:r>
                        <a:rPr lang="en-US" sz="1800" b="0" i="0" u="none" strike="noStrike" dirty="0">
                          <a:solidFill>
                            <a:srgbClr val="000000"/>
                          </a:solidFill>
                          <a:effectLst/>
                          <a:latin typeface="Calibri" panose="020F0502020204030204" pitchFamily="34" charset="0"/>
                        </a:rPr>
                        <a:t>DELINQ</a:t>
                      </a:r>
                    </a:p>
                  </a:txBody>
                  <a:tcPr marL="9525" marR="9525" marT="9525" marB="0" anchor="ctr">
                    <a:solidFill>
                      <a:schemeClr val="accent6">
                        <a:lumMod val="60000"/>
                        <a:lumOff val="4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CramerV</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6">
                        <a:lumMod val="60000"/>
                        <a:lumOff val="40000"/>
                      </a:schemeClr>
                    </a:solidFill>
                  </a:tcPr>
                </a:tc>
                <a:tc>
                  <a:txBody>
                    <a:bodyPr/>
                    <a:lstStyle/>
                    <a:p>
                      <a:pPr algn="r" fontAlgn="b"/>
                      <a:r>
                        <a:rPr lang="en-US" sz="1800" b="0" i="0" u="none" strike="noStrike">
                          <a:solidFill>
                            <a:srgbClr val="000000"/>
                          </a:solidFill>
                          <a:effectLst/>
                          <a:latin typeface="Calibri" panose="020F0502020204030204" pitchFamily="34" charset="0"/>
                        </a:rPr>
                        <a:t>0.2999840</a:t>
                      </a:r>
                    </a:p>
                  </a:txBody>
                  <a:tcPr marL="9525" marR="9525" marT="9525" marB="0" anchor="ctr">
                    <a:solidFill>
                      <a:schemeClr val="accent6">
                        <a:lumMod val="60000"/>
                        <a:lumOff val="40000"/>
                      </a:schemeClr>
                    </a:solidFill>
                  </a:tcPr>
                </a:tc>
                <a:extLst>
                  <a:ext uri="{0D108BD9-81ED-4DB2-BD59-A6C34878D82A}">
                    <a16:rowId xmlns:a16="http://schemas.microsoft.com/office/drawing/2014/main" val="403596121"/>
                  </a:ext>
                </a:extLst>
              </a:tr>
              <a:tr h="317485">
                <a:tc>
                  <a:txBody>
                    <a:bodyPr/>
                    <a:lstStyle/>
                    <a:p>
                      <a:pPr algn="l" fontAlgn="b"/>
                      <a:r>
                        <a:rPr lang="en-US" sz="1800" b="0" i="0" u="none" strike="noStrike" dirty="0">
                          <a:solidFill>
                            <a:srgbClr val="000000"/>
                          </a:solidFill>
                          <a:effectLst/>
                          <a:latin typeface="Calibri" panose="020F0502020204030204" pitchFamily="34" charset="0"/>
                        </a:rPr>
                        <a:t>DEROG</a:t>
                      </a:r>
                    </a:p>
                  </a:txBody>
                  <a:tcPr marL="9525" marR="9525" marT="9525" marB="0" anchor="ctr">
                    <a:solidFill>
                      <a:schemeClr val="accent6">
                        <a:lumMod val="60000"/>
                        <a:lumOff val="4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CramerV</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0.2659232</a:t>
                      </a:r>
                    </a:p>
                  </a:txBody>
                  <a:tcPr marL="9525" marR="9525" marT="9525" marB="0" anchor="ctr">
                    <a:solidFill>
                      <a:schemeClr val="accent6">
                        <a:lumMod val="60000"/>
                        <a:lumOff val="40000"/>
                      </a:schemeClr>
                    </a:solidFill>
                  </a:tcPr>
                </a:tc>
                <a:extLst>
                  <a:ext uri="{0D108BD9-81ED-4DB2-BD59-A6C34878D82A}">
                    <a16:rowId xmlns:a16="http://schemas.microsoft.com/office/drawing/2014/main" val="3015439470"/>
                  </a:ext>
                </a:extLst>
              </a:tr>
              <a:tr h="317485">
                <a:tc>
                  <a:txBody>
                    <a:bodyPr/>
                    <a:lstStyle/>
                    <a:p>
                      <a:pPr algn="l" fontAlgn="b"/>
                      <a:r>
                        <a:rPr lang="en-US" sz="1800" b="0" i="0" u="none" strike="noStrike" dirty="0">
                          <a:solidFill>
                            <a:srgbClr val="000000"/>
                          </a:solidFill>
                          <a:effectLst/>
                          <a:latin typeface="Calibri" panose="020F0502020204030204" pitchFamily="34" charset="0"/>
                        </a:rPr>
                        <a:t>NINQ</a:t>
                      </a:r>
                    </a:p>
                  </a:txBody>
                  <a:tcPr marL="9525" marR="9525" marT="9525" marB="0" anchor="ctr">
                    <a:solidFill>
                      <a:schemeClr val="accent6">
                        <a:lumMod val="60000"/>
                        <a:lumOff val="4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CramerV</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0.1703154</a:t>
                      </a:r>
                    </a:p>
                  </a:txBody>
                  <a:tcPr marL="9525" marR="9525" marT="9525" marB="0" anchor="ctr">
                    <a:solidFill>
                      <a:schemeClr val="accent6">
                        <a:lumMod val="60000"/>
                        <a:lumOff val="40000"/>
                      </a:schemeClr>
                    </a:solidFill>
                  </a:tcPr>
                </a:tc>
                <a:extLst>
                  <a:ext uri="{0D108BD9-81ED-4DB2-BD59-A6C34878D82A}">
                    <a16:rowId xmlns:a16="http://schemas.microsoft.com/office/drawing/2014/main" val="3876922924"/>
                  </a:ext>
                </a:extLst>
              </a:tr>
              <a:tr h="317485">
                <a:tc>
                  <a:txBody>
                    <a:bodyPr/>
                    <a:lstStyle/>
                    <a:p>
                      <a:pPr algn="l" fontAlgn="b"/>
                      <a:r>
                        <a:rPr lang="en-US" sz="1800" b="0" i="0" u="none" strike="noStrike">
                          <a:solidFill>
                            <a:srgbClr val="000000"/>
                          </a:solidFill>
                          <a:effectLst/>
                          <a:latin typeface="Calibri" panose="020F0502020204030204" pitchFamily="34" charset="0"/>
                        </a:rPr>
                        <a:t>JOB</a:t>
                      </a:r>
                    </a:p>
                  </a:txBody>
                  <a:tcPr marL="9525" marR="9525" marT="9525" marB="0" anchor="ctr">
                    <a:solidFill>
                      <a:schemeClr val="accent6">
                        <a:lumMod val="60000"/>
                        <a:lumOff val="4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CramerV</a:t>
                      </a:r>
                      <a:endParaRPr lang="en-US" sz="1800" b="0" i="0" u="none" strike="noStrike" dirty="0">
                        <a:solidFill>
                          <a:srgbClr val="000000"/>
                        </a:solidFill>
                        <a:effectLst/>
                        <a:latin typeface="Calibri" panose="020F0502020204030204" pitchFamily="34" charset="0"/>
                      </a:endParaRPr>
                    </a:p>
                  </a:txBody>
                  <a:tcPr marL="9525" marR="9525" marT="9525"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0.1038136</a:t>
                      </a:r>
                    </a:p>
                  </a:txBody>
                  <a:tcPr marL="9525" marR="9525" marT="9525" marB="0" anchor="ctr">
                    <a:solidFill>
                      <a:schemeClr val="accent6">
                        <a:lumMod val="60000"/>
                        <a:lumOff val="40000"/>
                      </a:schemeClr>
                    </a:solidFill>
                  </a:tcPr>
                </a:tc>
                <a:extLst>
                  <a:ext uri="{0D108BD9-81ED-4DB2-BD59-A6C34878D82A}">
                    <a16:rowId xmlns:a16="http://schemas.microsoft.com/office/drawing/2014/main" val="2777198901"/>
                  </a:ext>
                </a:extLst>
              </a:tr>
              <a:tr h="317485">
                <a:tc>
                  <a:txBody>
                    <a:bodyPr/>
                    <a:lstStyle/>
                    <a:p>
                      <a:pPr algn="l" fontAlgn="b"/>
                      <a:r>
                        <a:rPr lang="en-US" sz="1800" b="0" i="0" u="none" strike="noStrike" dirty="0">
                          <a:solidFill>
                            <a:srgbClr val="000000"/>
                          </a:solidFill>
                          <a:effectLst/>
                          <a:latin typeface="Calibri" panose="020F0502020204030204" pitchFamily="34" charset="0"/>
                        </a:rPr>
                        <a:t>DEBTINC</a:t>
                      </a:r>
                    </a:p>
                  </a:txBody>
                  <a:tcPr marL="9525" marR="9525" marT="9525" marB="0" anchor="ctr">
                    <a:solidFill>
                      <a:schemeClr val="accent6">
                        <a:lumMod val="60000"/>
                        <a:lumOff val="4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McFaddens</a:t>
                      </a:r>
                      <a:r>
                        <a:rPr lang="en-US" sz="1800" b="0" i="0" u="none" strike="noStrike" dirty="0">
                          <a:solidFill>
                            <a:srgbClr val="000000"/>
                          </a:solidFill>
                          <a:effectLst/>
                          <a:latin typeface="Calibri" panose="020F0502020204030204" pitchFamily="34" charset="0"/>
                        </a:rPr>
                        <a:t> R^2</a:t>
                      </a:r>
                    </a:p>
                  </a:txBody>
                  <a:tcPr marL="9525" marR="9525" marT="9525"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0.0714112</a:t>
                      </a:r>
                    </a:p>
                  </a:txBody>
                  <a:tcPr marL="9525" marR="9525" marT="9525" marB="0" anchor="ctr">
                    <a:solidFill>
                      <a:schemeClr val="accent6">
                        <a:lumMod val="60000"/>
                        <a:lumOff val="40000"/>
                      </a:schemeClr>
                    </a:solidFill>
                  </a:tcPr>
                </a:tc>
                <a:extLst>
                  <a:ext uri="{0D108BD9-81ED-4DB2-BD59-A6C34878D82A}">
                    <a16:rowId xmlns:a16="http://schemas.microsoft.com/office/drawing/2014/main" val="3206234566"/>
                  </a:ext>
                </a:extLst>
              </a:tr>
              <a:tr h="317485">
                <a:tc>
                  <a:txBody>
                    <a:bodyPr/>
                    <a:lstStyle/>
                    <a:p>
                      <a:pPr algn="l" fontAlgn="b"/>
                      <a:r>
                        <a:rPr lang="en-US" sz="1800" b="0" i="0" u="none" strike="noStrike">
                          <a:solidFill>
                            <a:srgbClr val="000000"/>
                          </a:solidFill>
                          <a:effectLst/>
                          <a:latin typeface="Calibri" panose="020F0502020204030204" pitchFamily="34" charset="0"/>
                        </a:rPr>
                        <a:t>CLAGE</a:t>
                      </a:r>
                    </a:p>
                  </a:txBody>
                  <a:tcPr marL="9525" marR="9525" marT="9525" marB="0" anchor="ctr">
                    <a:solidFill>
                      <a:schemeClr val="accent6">
                        <a:lumMod val="60000"/>
                        <a:lumOff val="40000"/>
                      </a:schemeClr>
                    </a:solidFill>
                  </a:tcPr>
                </a:tc>
                <a:tc>
                  <a:txBody>
                    <a:bodyPr/>
                    <a:lstStyle/>
                    <a:p>
                      <a:pPr algn="l" fontAlgn="b"/>
                      <a:r>
                        <a:rPr lang="en-US" sz="1800" b="0" i="0" u="none" strike="noStrike" dirty="0" err="1">
                          <a:solidFill>
                            <a:srgbClr val="000000"/>
                          </a:solidFill>
                          <a:effectLst/>
                          <a:latin typeface="Calibri" panose="020F0502020204030204" pitchFamily="34" charset="0"/>
                        </a:rPr>
                        <a:t>McFaddens</a:t>
                      </a:r>
                      <a:r>
                        <a:rPr lang="en-US" sz="1800" b="0" i="0" u="none" strike="noStrike" dirty="0">
                          <a:solidFill>
                            <a:srgbClr val="000000"/>
                          </a:solidFill>
                          <a:effectLst/>
                          <a:latin typeface="Calibri" panose="020F0502020204030204" pitchFamily="34" charset="0"/>
                        </a:rPr>
                        <a:t> R^2</a:t>
                      </a:r>
                    </a:p>
                  </a:txBody>
                  <a:tcPr marL="9525" marR="9525" marT="9525"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0.0250608</a:t>
                      </a:r>
                    </a:p>
                  </a:txBody>
                  <a:tcPr marL="9525" marR="9525" marT="9525" marB="0" anchor="ctr">
                    <a:solidFill>
                      <a:schemeClr val="accent6">
                        <a:lumMod val="60000"/>
                        <a:lumOff val="40000"/>
                      </a:schemeClr>
                    </a:solidFill>
                  </a:tcPr>
                </a:tc>
                <a:extLst>
                  <a:ext uri="{0D108BD9-81ED-4DB2-BD59-A6C34878D82A}">
                    <a16:rowId xmlns:a16="http://schemas.microsoft.com/office/drawing/2014/main" val="760104127"/>
                  </a:ext>
                </a:extLst>
              </a:tr>
              <a:tr h="317485">
                <a:tc>
                  <a:txBody>
                    <a:bodyPr/>
                    <a:lstStyle/>
                    <a:p>
                      <a:pPr algn="l" fontAlgn="b"/>
                      <a:r>
                        <a:rPr lang="en-US" sz="1800" b="0" i="0" u="none" strike="noStrike" dirty="0">
                          <a:solidFill>
                            <a:srgbClr val="000000"/>
                          </a:solidFill>
                          <a:effectLst/>
                          <a:latin typeface="Calibri" panose="020F0502020204030204" pitchFamily="34" charset="0"/>
                        </a:rPr>
                        <a:t>YOJ</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McFaddens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0.0073271</a:t>
                      </a:r>
                    </a:p>
                  </a:txBody>
                  <a:tcPr marL="9525" marR="9525" marT="9525" marB="0" anchor="ctr"/>
                </a:tc>
                <a:extLst>
                  <a:ext uri="{0D108BD9-81ED-4DB2-BD59-A6C34878D82A}">
                    <a16:rowId xmlns:a16="http://schemas.microsoft.com/office/drawing/2014/main" val="3551666642"/>
                  </a:ext>
                </a:extLst>
              </a:tr>
              <a:tr h="317485">
                <a:tc>
                  <a:txBody>
                    <a:bodyPr/>
                    <a:lstStyle/>
                    <a:p>
                      <a:pPr algn="l" fontAlgn="b"/>
                      <a:r>
                        <a:rPr lang="en-US" sz="1800" b="0" i="0" u="none" strike="noStrike">
                          <a:solidFill>
                            <a:srgbClr val="000000"/>
                          </a:solidFill>
                          <a:effectLst/>
                          <a:latin typeface="Calibri" panose="020F0502020204030204" pitchFamily="34" charset="0"/>
                        </a:rPr>
                        <a:t>REASON</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CramerV</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0.0062474</a:t>
                      </a:r>
                    </a:p>
                  </a:txBody>
                  <a:tcPr marL="9525" marR="9525" marT="9525" marB="0" anchor="ctr"/>
                </a:tc>
                <a:extLst>
                  <a:ext uri="{0D108BD9-81ED-4DB2-BD59-A6C34878D82A}">
                    <a16:rowId xmlns:a16="http://schemas.microsoft.com/office/drawing/2014/main" val="4085880161"/>
                  </a:ext>
                </a:extLst>
              </a:tr>
              <a:tr h="317485">
                <a:tc>
                  <a:txBody>
                    <a:bodyPr/>
                    <a:lstStyle/>
                    <a:p>
                      <a:pPr algn="l" fontAlgn="b"/>
                      <a:r>
                        <a:rPr lang="en-US" sz="1800" b="0" i="0" u="none" strike="noStrike">
                          <a:solidFill>
                            <a:srgbClr val="000000"/>
                          </a:solidFill>
                          <a:effectLst/>
                          <a:latin typeface="Calibri" panose="020F0502020204030204" pitchFamily="34" charset="0"/>
                        </a:rPr>
                        <a:t>LOAN</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McFaddens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0.0017359</a:t>
                      </a:r>
                    </a:p>
                  </a:txBody>
                  <a:tcPr marL="9525" marR="9525" marT="9525" marB="0" anchor="ctr"/>
                </a:tc>
                <a:extLst>
                  <a:ext uri="{0D108BD9-81ED-4DB2-BD59-A6C34878D82A}">
                    <a16:rowId xmlns:a16="http://schemas.microsoft.com/office/drawing/2014/main" val="229403221"/>
                  </a:ext>
                </a:extLst>
              </a:tr>
              <a:tr h="317485">
                <a:tc>
                  <a:txBody>
                    <a:bodyPr/>
                    <a:lstStyle/>
                    <a:p>
                      <a:pPr algn="l" fontAlgn="b"/>
                      <a:r>
                        <a:rPr lang="en-US" sz="1800" b="0" i="0" u="none" strike="noStrike">
                          <a:solidFill>
                            <a:srgbClr val="000000"/>
                          </a:solidFill>
                          <a:effectLst/>
                          <a:latin typeface="Calibri" panose="020F0502020204030204" pitchFamily="34" charset="0"/>
                        </a:rPr>
                        <a:t>VALUE</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McFaddens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0.0012062</a:t>
                      </a:r>
                    </a:p>
                  </a:txBody>
                  <a:tcPr marL="9525" marR="9525" marT="9525" marB="0" anchor="ctr"/>
                </a:tc>
                <a:extLst>
                  <a:ext uri="{0D108BD9-81ED-4DB2-BD59-A6C34878D82A}">
                    <a16:rowId xmlns:a16="http://schemas.microsoft.com/office/drawing/2014/main" val="3847284902"/>
                  </a:ext>
                </a:extLst>
              </a:tr>
              <a:tr h="317485">
                <a:tc>
                  <a:txBody>
                    <a:bodyPr/>
                    <a:lstStyle/>
                    <a:p>
                      <a:pPr algn="l" fontAlgn="b"/>
                      <a:r>
                        <a:rPr lang="en-US" sz="1800" b="0" i="0" u="none" strike="noStrike">
                          <a:solidFill>
                            <a:srgbClr val="000000"/>
                          </a:solidFill>
                          <a:effectLst/>
                          <a:latin typeface="Calibri" panose="020F0502020204030204" pitchFamily="34" charset="0"/>
                        </a:rPr>
                        <a:t>MORTDUE</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McFaddens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0.0004703</a:t>
                      </a:r>
                    </a:p>
                  </a:txBody>
                  <a:tcPr marL="9525" marR="9525" marT="9525" marB="0" anchor="ctr"/>
                </a:tc>
                <a:extLst>
                  <a:ext uri="{0D108BD9-81ED-4DB2-BD59-A6C34878D82A}">
                    <a16:rowId xmlns:a16="http://schemas.microsoft.com/office/drawing/2014/main" val="1951575029"/>
                  </a:ext>
                </a:extLst>
              </a:tr>
              <a:tr h="317485">
                <a:tc>
                  <a:txBody>
                    <a:bodyPr/>
                    <a:lstStyle/>
                    <a:p>
                      <a:pPr algn="l" fontAlgn="b"/>
                      <a:r>
                        <a:rPr lang="en-US" sz="1800" b="0" i="0" u="none" strike="noStrike">
                          <a:solidFill>
                            <a:srgbClr val="000000"/>
                          </a:solidFill>
                          <a:effectLst/>
                          <a:latin typeface="Calibri" panose="020F0502020204030204" pitchFamily="34" charset="0"/>
                        </a:rPr>
                        <a:t>CLNO</a:t>
                      </a:r>
                    </a:p>
                  </a:txBody>
                  <a:tcPr marL="9525" marR="9525" marT="9525" marB="0" anchor="ctr"/>
                </a:tc>
                <a:tc>
                  <a:txBody>
                    <a:bodyPr/>
                    <a:lstStyle/>
                    <a:p>
                      <a:pPr algn="l" fontAlgn="b"/>
                      <a:r>
                        <a:rPr lang="en-US" sz="1800" b="0" i="0" u="none" strike="noStrike">
                          <a:solidFill>
                            <a:srgbClr val="000000"/>
                          </a:solidFill>
                          <a:effectLst/>
                          <a:latin typeface="Calibri" panose="020F0502020204030204" pitchFamily="34" charset="0"/>
                        </a:rPr>
                        <a:t>McFaddens R^2</a:t>
                      </a:r>
                    </a:p>
                  </a:txBody>
                  <a:tcPr marL="9525" marR="9525" marT="9525" marB="0" anchor="ctr"/>
                </a:tc>
                <a:tc>
                  <a:txBody>
                    <a:bodyPr/>
                    <a:lstStyle/>
                    <a:p>
                      <a:pPr algn="r" fontAlgn="b"/>
                      <a:r>
                        <a:rPr lang="en-US" sz="1800" b="0" i="0" u="none" strike="noStrike" dirty="0">
                          <a:solidFill>
                            <a:srgbClr val="000000"/>
                          </a:solidFill>
                          <a:effectLst/>
                          <a:latin typeface="Calibri" panose="020F0502020204030204" pitchFamily="34" charset="0"/>
                        </a:rPr>
                        <a:t>9.375E-05</a:t>
                      </a:r>
                    </a:p>
                  </a:txBody>
                  <a:tcPr marL="9525" marR="9525" marT="9525" marB="0" anchor="ctr"/>
                </a:tc>
                <a:extLst>
                  <a:ext uri="{0D108BD9-81ED-4DB2-BD59-A6C34878D82A}">
                    <a16:rowId xmlns:a16="http://schemas.microsoft.com/office/drawing/2014/main" val="2089025936"/>
                  </a:ext>
                </a:extLst>
              </a:tr>
            </a:tbl>
          </a:graphicData>
        </a:graphic>
      </p:graphicFrame>
      <p:graphicFrame>
        <p:nvGraphicFramePr>
          <p:cNvPr id="11" name="Content Placeholder 3">
            <a:extLst>
              <a:ext uri="{FF2B5EF4-FFF2-40B4-BE49-F238E27FC236}">
                <a16:creationId xmlns:a16="http://schemas.microsoft.com/office/drawing/2014/main" id="{1FDD91F4-2EA3-4DDE-933B-9BC42EF84A86}"/>
              </a:ext>
            </a:extLst>
          </p:cNvPr>
          <p:cNvGraphicFramePr>
            <a:graphicFrameLocks/>
          </p:cNvGraphicFramePr>
          <p:nvPr>
            <p:extLst>
              <p:ext uri="{D42A27DB-BD31-4B8C-83A1-F6EECF244321}">
                <p14:modId xmlns:p14="http://schemas.microsoft.com/office/powerpoint/2010/main" val="3466263836"/>
              </p:ext>
            </p:extLst>
          </p:nvPr>
        </p:nvGraphicFramePr>
        <p:xfrm>
          <a:off x="838200" y="1825625"/>
          <a:ext cx="5257800" cy="4127305"/>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859152116"/>
                    </a:ext>
                  </a:extLst>
                </a:gridCol>
                <a:gridCol w="1752600">
                  <a:extLst>
                    <a:ext uri="{9D8B030D-6E8A-4147-A177-3AD203B41FA5}">
                      <a16:colId xmlns:a16="http://schemas.microsoft.com/office/drawing/2014/main" val="2304937684"/>
                    </a:ext>
                  </a:extLst>
                </a:gridCol>
                <a:gridCol w="1752600">
                  <a:extLst>
                    <a:ext uri="{9D8B030D-6E8A-4147-A177-3AD203B41FA5}">
                      <a16:colId xmlns:a16="http://schemas.microsoft.com/office/drawing/2014/main" val="2839513582"/>
                    </a:ext>
                  </a:extLst>
                </a:gridCol>
              </a:tblGrid>
              <a:tr h="317485">
                <a:tc>
                  <a:txBody>
                    <a:bodyPr/>
                    <a:lstStyle/>
                    <a:p>
                      <a:pPr algn="l" fontAlgn="b"/>
                      <a:r>
                        <a:rPr lang="en-US" sz="1800" b="1" i="0" u="none" strike="noStrike" dirty="0">
                          <a:solidFill>
                            <a:srgbClr val="000000"/>
                          </a:solidFill>
                          <a:effectLst/>
                          <a:latin typeface="Calibri" panose="020F0502020204030204" pitchFamily="34" charset="0"/>
                        </a:rPr>
                        <a:t>Feature</a:t>
                      </a:r>
                    </a:p>
                  </a:txBody>
                  <a:tcPr marL="7620" marR="7620" marT="7620" marB="0" anchor="ctr"/>
                </a:tc>
                <a:tc>
                  <a:txBody>
                    <a:bodyPr/>
                    <a:lstStyle/>
                    <a:p>
                      <a:pPr algn="l" fontAlgn="b"/>
                      <a:r>
                        <a:rPr lang="en-US" sz="1800" b="1" i="0" u="none" strike="noStrike" dirty="0">
                          <a:solidFill>
                            <a:srgbClr val="000000"/>
                          </a:solidFill>
                          <a:effectLst/>
                          <a:latin typeface="Calibri" panose="020F0502020204030204" pitchFamily="34" charset="0"/>
                        </a:rPr>
                        <a:t>Test</a:t>
                      </a:r>
                    </a:p>
                  </a:txBody>
                  <a:tcPr marL="7620" marR="7620" marT="7620" marB="0" anchor="ctr"/>
                </a:tc>
                <a:tc>
                  <a:txBody>
                    <a:bodyPr/>
                    <a:lstStyle/>
                    <a:p>
                      <a:pPr algn="r" fontAlgn="b"/>
                      <a:r>
                        <a:rPr lang="en-US" sz="1800" b="1" i="0" u="none" strike="noStrike" dirty="0">
                          <a:solidFill>
                            <a:srgbClr val="000000"/>
                          </a:solidFill>
                          <a:effectLst/>
                          <a:latin typeface="Calibri" panose="020F0502020204030204" pitchFamily="34" charset="0"/>
                        </a:rPr>
                        <a:t>Significance</a:t>
                      </a:r>
                    </a:p>
                  </a:txBody>
                  <a:tcPr marL="7620" marR="7620" marT="7620" marB="0" anchor="ctr"/>
                </a:tc>
                <a:extLst>
                  <a:ext uri="{0D108BD9-81ED-4DB2-BD59-A6C34878D82A}">
                    <a16:rowId xmlns:a16="http://schemas.microsoft.com/office/drawing/2014/main" val="1828381196"/>
                  </a:ext>
                </a:extLst>
              </a:tr>
              <a:tr h="317485">
                <a:tc>
                  <a:txBody>
                    <a:bodyPr/>
                    <a:lstStyle/>
                    <a:p>
                      <a:pPr algn="l" fontAlgn="b"/>
                      <a:r>
                        <a:rPr lang="en-US" sz="1800" b="0" i="0" u="none" strike="noStrike" dirty="0">
                          <a:solidFill>
                            <a:srgbClr val="000000"/>
                          </a:solidFill>
                          <a:effectLst/>
                          <a:latin typeface="Calibri" panose="020F0502020204030204" pitchFamily="34" charset="0"/>
                        </a:rPr>
                        <a:t>DELINQ</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6.89E-60</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853474608"/>
                  </a:ext>
                </a:extLst>
              </a:tr>
              <a:tr h="317485">
                <a:tc>
                  <a:txBody>
                    <a:bodyPr/>
                    <a:lstStyle/>
                    <a:p>
                      <a:pPr algn="l" fontAlgn="b"/>
                      <a:r>
                        <a:rPr lang="en-US" sz="1800" b="0" i="0" u="none" strike="noStrike" dirty="0">
                          <a:solidFill>
                            <a:srgbClr val="000000"/>
                          </a:solidFill>
                          <a:effectLst/>
                          <a:latin typeface="Calibri" panose="020F0502020204030204" pitchFamily="34" charset="0"/>
                        </a:rPr>
                        <a:t>DEROG</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1.90E-45</a:t>
                      </a:r>
                    </a:p>
                  </a:txBody>
                  <a:tcPr marL="7620" marR="7620" marT="7620" marB="0" anchor="ctr">
                    <a:solidFill>
                      <a:schemeClr val="accent6">
                        <a:lumMod val="60000"/>
                        <a:lumOff val="40000"/>
                      </a:schemeClr>
                    </a:solidFill>
                  </a:tcPr>
                </a:tc>
                <a:extLst>
                  <a:ext uri="{0D108BD9-81ED-4DB2-BD59-A6C34878D82A}">
                    <a16:rowId xmlns:a16="http://schemas.microsoft.com/office/drawing/2014/main" val="3069195452"/>
                  </a:ext>
                </a:extLst>
              </a:tr>
              <a:tr h="317485">
                <a:tc>
                  <a:txBody>
                    <a:bodyPr/>
                    <a:lstStyle/>
                    <a:p>
                      <a:pPr algn="l" fontAlgn="b"/>
                      <a:r>
                        <a:rPr lang="en-US" sz="1800" b="0" i="0" u="none" strike="noStrike">
                          <a:solidFill>
                            <a:srgbClr val="000000"/>
                          </a:solidFill>
                          <a:effectLst/>
                          <a:latin typeface="Calibri" panose="020F0502020204030204" pitchFamily="34" charset="0"/>
                        </a:rPr>
                        <a:t>DEBTINC</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2.84E-33</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455190933"/>
                  </a:ext>
                </a:extLst>
              </a:tr>
              <a:tr h="317485">
                <a:tc>
                  <a:txBody>
                    <a:bodyPr/>
                    <a:lstStyle/>
                    <a:p>
                      <a:pPr algn="l" fontAlgn="b"/>
                      <a:r>
                        <a:rPr lang="en-US" sz="1800" b="0" i="0" u="none" strike="noStrike" dirty="0">
                          <a:solidFill>
                            <a:srgbClr val="000000"/>
                          </a:solidFill>
                          <a:effectLst/>
                          <a:latin typeface="Calibri" panose="020F0502020204030204" pitchFamily="34" charset="0"/>
                        </a:rPr>
                        <a:t>NINQ</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1.66E-15</a:t>
                      </a:r>
                    </a:p>
                  </a:txBody>
                  <a:tcPr marL="7620" marR="7620" marT="7620" marB="0" anchor="ctr">
                    <a:solidFill>
                      <a:schemeClr val="accent6">
                        <a:lumMod val="60000"/>
                        <a:lumOff val="40000"/>
                      </a:schemeClr>
                    </a:solidFill>
                  </a:tcPr>
                </a:tc>
                <a:extLst>
                  <a:ext uri="{0D108BD9-81ED-4DB2-BD59-A6C34878D82A}">
                    <a16:rowId xmlns:a16="http://schemas.microsoft.com/office/drawing/2014/main" val="801486754"/>
                  </a:ext>
                </a:extLst>
              </a:tr>
              <a:tr h="317485">
                <a:tc>
                  <a:txBody>
                    <a:bodyPr/>
                    <a:lstStyle/>
                    <a:p>
                      <a:pPr algn="l" fontAlgn="b"/>
                      <a:r>
                        <a:rPr lang="en-US" sz="1800" b="0" i="0" u="none" strike="noStrike">
                          <a:solidFill>
                            <a:srgbClr val="000000"/>
                          </a:solidFill>
                          <a:effectLst/>
                          <a:latin typeface="Calibri" panose="020F0502020204030204" pitchFamily="34" charset="0"/>
                        </a:rPr>
                        <a:t>CLAGE</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1.08E-12</a:t>
                      </a:r>
                    </a:p>
                  </a:txBody>
                  <a:tcPr marL="7620" marR="7620" marT="7620" marB="0" anchor="ctr">
                    <a:solidFill>
                      <a:schemeClr val="accent6">
                        <a:lumMod val="60000"/>
                        <a:lumOff val="40000"/>
                      </a:schemeClr>
                    </a:solidFill>
                  </a:tcPr>
                </a:tc>
                <a:extLst>
                  <a:ext uri="{0D108BD9-81ED-4DB2-BD59-A6C34878D82A}">
                    <a16:rowId xmlns:a16="http://schemas.microsoft.com/office/drawing/2014/main" val="782166104"/>
                  </a:ext>
                </a:extLst>
              </a:tr>
              <a:tr h="317485">
                <a:tc>
                  <a:txBody>
                    <a:bodyPr/>
                    <a:lstStyle/>
                    <a:p>
                      <a:pPr algn="l" fontAlgn="b"/>
                      <a:r>
                        <a:rPr lang="en-US" sz="1800" b="0" i="0" u="none" strike="noStrike">
                          <a:solidFill>
                            <a:srgbClr val="000000"/>
                          </a:solidFill>
                          <a:effectLst/>
                          <a:latin typeface="Calibri" panose="020F0502020204030204" pitchFamily="34" charset="0"/>
                        </a:rPr>
                        <a:t>JOB</a:t>
                      </a:r>
                    </a:p>
                  </a:txBody>
                  <a:tcPr marL="7620" marR="7620" marT="7620" marB="0" anchor="ctr">
                    <a:solidFill>
                      <a:schemeClr val="accent6">
                        <a:lumMod val="60000"/>
                        <a:lumOff val="40000"/>
                      </a:schemeClr>
                    </a:solidFill>
                  </a:tcPr>
                </a:tc>
                <a:tc>
                  <a:txBody>
                    <a:bodyPr/>
                    <a:lstStyle/>
                    <a:p>
                      <a:pPr algn="l" fontAlgn="b"/>
                      <a:r>
                        <a:rPr lang="en-US" sz="1800" b="0" i="0" u="none" strike="noStrike">
                          <a:solidFill>
                            <a:srgbClr val="000000"/>
                          </a:solidFill>
                          <a:effectLst/>
                          <a:latin typeface="Calibri" panose="020F0502020204030204" pitchFamily="34" charset="0"/>
                        </a:rPr>
                        <a:t>Chi-square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0.0000008</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476337542"/>
                  </a:ext>
                </a:extLst>
              </a:tr>
              <a:tr h="317485">
                <a:tc>
                  <a:txBody>
                    <a:bodyPr/>
                    <a:lstStyle/>
                    <a:p>
                      <a:pPr algn="l" fontAlgn="b"/>
                      <a:r>
                        <a:rPr lang="en-US" sz="1800" b="0" i="0" u="none" strike="noStrike">
                          <a:solidFill>
                            <a:srgbClr val="000000"/>
                          </a:solidFill>
                          <a:effectLst/>
                          <a:latin typeface="Calibri" panose="020F0502020204030204" pitchFamily="34" charset="0"/>
                        </a:rPr>
                        <a:t>YOJ</a:t>
                      </a:r>
                    </a:p>
                  </a:txBody>
                  <a:tcPr marL="7620" marR="7620" marT="7620" marB="0" anchor="ctr">
                    <a:solidFill>
                      <a:schemeClr val="accent6">
                        <a:lumMod val="60000"/>
                        <a:lumOff val="40000"/>
                      </a:schemeClr>
                    </a:solidFill>
                  </a:tcP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solidFill>
                      <a:schemeClr val="accent6">
                        <a:lumMod val="60000"/>
                        <a:lumOff val="40000"/>
                      </a:schemeClr>
                    </a:solidFill>
                  </a:tcPr>
                </a:tc>
                <a:tc>
                  <a:txBody>
                    <a:bodyPr/>
                    <a:lstStyle/>
                    <a:p>
                      <a:pPr algn="r" fontAlgn="b"/>
                      <a:r>
                        <a:rPr lang="en-US" sz="1800" b="0" i="0" u="none" strike="noStrike" dirty="0">
                          <a:solidFill>
                            <a:srgbClr val="000000"/>
                          </a:solidFill>
                          <a:effectLst/>
                          <a:latin typeface="Calibri" panose="020F0502020204030204" pitchFamily="34" charset="0"/>
                        </a:rPr>
                        <a:t>0.0001182</a:t>
                      </a:r>
                    </a:p>
                  </a:txBody>
                  <a:tcPr marL="7620" marR="7620" marT="7620" marB="0" anchor="ctr">
                    <a:solidFill>
                      <a:schemeClr val="accent6">
                        <a:lumMod val="60000"/>
                        <a:lumOff val="40000"/>
                      </a:schemeClr>
                    </a:solidFill>
                  </a:tcPr>
                </a:tc>
                <a:extLst>
                  <a:ext uri="{0D108BD9-81ED-4DB2-BD59-A6C34878D82A}">
                    <a16:rowId xmlns:a16="http://schemas.microsoft.com/office/drawing/2014/main" val="2175193946"/>
                  </a:ext>
                </a:extLst>
              </a:tr>
              <a:tr h="317485">
                <a:tc>
                  <a:txBody>
                    <a:bodyPr/>
                    <a:lstStyle/>
                    <a:p>
                      <a:pPr algn="l" fontAlgn="b"/>
                      <a:r>
                        <a:rPr lang="en-US" sz="1800" b="0" i="0" u="none" strike="noStrike" dirty="0">
                          <a:solidFill>
                            <a:srgbClr val="000000"/>
                          </a:solidFill>
                          <a:effectLst/>
                          <a:latin typeface="Calibri" panose="020F0502020204030204" pitchFamily="34" charset="0"/>
                        </a:rPr>
                        <a:t>LOAN</a:t>
                      </a:r>
                    </a:p>
                  </a:txBody>
                  <a:tcPr marL="7620" marR="7620" marT="7620" marB="0" anchor="ct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0.0609593</a:t>
                      </a:r>
                    </a:p>
                  </a:txBody>
                  <a:tcPr marL="7620" marR="7620" marT="7620" marB="0" anchor="ctr"/>
                </a:tc>
                <a:extLst>
                  <a:ext uri="{0D108BD9-81ED-4DB2-BD59-A6C34878D82A}">
                    <a16:rowId xmlns:a16="http://schemas.microsoft.com/office/drawing/2014/main" val="3732901648"/>
                  </a:ext>
                </a:extLst>
              </a:tr>
              <a:tr h="317485">
                <a:tc>
                  <a:txBody>
                    <a:bodyPr/>
                    <a:lstStyle/>
                    <a:p>
                      <a:pPr algn="l" fontAlgn="b"/>
                      <a:r>
                        <a:rPr lang="en-US" sz="1800" b="0" i="0" u="none" strike="noStrike" dirty="0">
                          <a:solidFill>
                            <a:srgbClr val="000000"/>
                          </a:solidFill>
                          <a:effectLst/>
                          <a:latin typeface="Calibri" panose="020F0502020204030204" pitchFamily="34" charset="0"/>
                        </a:rPr>
                        <a:t>VALUE</a:t>
                      </a:r>
                    </a:p>
                  </a:txBody>
                  <a:tcPr marL="7620" marR="7620" marT="7620" marB="0" anchor="ctr"/>
                </a:tc>
                <a:tc>
                  <a:txBody>
                    <a:bodyPr/>
                    <a:lstStyle/>
                    <a:p>
                      <a:pPr algn="l" fontAlgn="b"/>
                      <a:r>
                        <a:rPr lang="en-US" sz="1800" b="0" i="0" u="none" strike="noStrike" dirty="0">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0.1182950</a:t>
                      </a:r>
                    </a:p>
                  </a:txBody>
                  <a:tcPr marL="7620" marR="7620" marT="7620" marB="0" anchor="ctr"/>
                </a:tc>
                <a:extLst>
                  <a:ext uri="{0D108BD9-81ED-4DB2-BD59-A6C34878D82A}">
                    <a16:rowId xmlns:a16="http://schemas.microsoft.com/office/drawing/2014/main" val="1577554432"/>
                  </a:ext>
                </a:extLst>
              </a:tr>
              <a:tr h="317485">
                <a:tc>
                  <a:txBody>
                    <a:bodyPr/>
                    <a:lstStyle/>
                    <a:p>
                      <a:pPr algn="l" fontAlgn="b"/>
                      <a:r>
                        <a:rPr lang="en-US" sz="1800" b="0" i="0" u="none" strike="noStrike">
                          <a:solidFill>
                            <a:srgbClr val="000000"/>
                          </a:solidFill>
                          <a:effectLst/>
                          <a:latin typeface="Calibri" panose="020F0502020204030204" pitchFamily="34" charset="0"/>
                        </a:rPr>
                        <a:t>MORTDUE</a:t>
                      </a:r>
                    </a:p>
                  </a:txBody>
                  <a:tcPr marL="7620" marR="7620" marT="7620" marB="0" anchor="ctr"/>
                </a:tc>
                <a:tc>
                  <a:txBody>
                    <a:bodyPr/>
                    <a:lstStyle/>
                    <a:p>
                      <a:pPr algn="l" fontAlgn="b"/>
                      <a:r>
                        <a:rPr lang="en-US" sz="1800" b="0" i="0" u="none" strike="noStrike">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0.3294120</a:t>
                      </a:r>
                    </a:p>
                  </a:txBody>
                  <a:tcPr marL="7620" marR="7620" marT="7620" marB="0" anchor="ctr"/>
                </a:tc>
                <a:extLst>
                  <a:ext uri="{0D108BD9-81ED-4DB2-BD59-A6C34878D82A}">
                    <a16:rowId xmlns:a16="http://schemas.microsoft.com/office/drawing/2014/main" val="3308628045"/>
                  </a:ext>
                </a:extLst>
              </a:tr>
              <a:tr h="317485">
                <a:tc>
                  <a:txBody>
                    <a:bodyPr/>
                    <a:lstStyle/>
                    <a:p>
                      <a:pPr algn="l" fontAlgn="b"/>
                      <a:r>
                        <a:rPr lang="en-US" sz="1800" b="0" i="0" u="none" strike="noStrike">
                          <a:solidFill>
                            <a:srgbClr val="000000"/>
                          </a:solidFill>
                          <a:effectLst/>
                          <a:latin typeface="Calibri" panose="020F0502020204030204" pitchFamily="34" charset="0"/>
                        </a:rPr>
                        <a:t>CLNO</a:t>
                      </a:r>
                    </a:p>
                  </a:txBody>
                  <a:tcPr marL="7620" marR="7620" marT="7620" marB="0" anchor="ctr"/>
                </a:tc>
                <a:tc>
                  <a:txBody>
                    <a:bodyPr/>
                    <a:lstStyle/>
                    <a:p>
                      <a:pPr algn="l" fontAlgn="b"/>
                      <a:r>
                        <a:rPr lang="en-US" sz="1800" b="0" i="0" u="none" strike="noStrike">
                          <a:solidFill>
                            <a:srgbClr val="000000"/>
                          </a:solidFill>
                          <a:effectLst/>
                          <a:latin typeface="Calibri" panose="020F0502020204030204" pitchFamily="34" charset="0"/>
                        </a:rPr>
                        <a:t>Deviance</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0.6632286</a:t>
                      </a:r>
                    </a:p>
                  </a:txBody>
                  <a:tcPr marL="7620" marR="7620" marT="7620" marB="0" anchor="ctr"/>
                </a:tc>
                <a:extLst>
                  <a:ext uri="{0D108BD9-81ED-4DB2-BD59-A6C34878D82A}">
                    <a16:rowId xmlns:a16="http://schemas.microsoft.com/office/drawing/2014/main" val="542862067"/>
                  </a:ext>
                </a:extLst>
              </a:tr>
              <a:tr h="317485">
                <a:tc>
                  <a:txBody>
                    <a:bodyPr/>
                    <a:lstStyle/>
                    <a:p>
                      <a:pPr algn="l" fontAlgn="b"/>
                      <a:r>
                        <a:rPr lang="en-US" sz="1800" b="0" i="0" u="none" strike="noStrike">
                          <a:solidFill>
                            <a:srgbClr val="000000"/>
                          </a:solidFill>
                          <a:effectLst/>
                          <a:latin typeface="Calibri" panose="020F0502020204030204" pitchFamily="34" charset="0"/>
                        </a:rPr>
                        <a:t>REASON</a:t>
                      </a:r>
                    </a:p>
                  </a:txBody>
                  <a:tcPr marL="7620" marR="7620" marT="7620" marB="0" anchor="ctr"/>
                </a:tc>
                <a:tc>
                  <a:txBody>
                    <a:bodyPr/>
                    <a:lstStyle/>
                    <a:p>
                      <a:pPr algn="l" fontAlgn="b"/>
                      <a:r>
                        <a:rPr lang="en-US" sz="1800" b="0" i="0" u="none" strike="noStrike">
                          <a:solidFill>
                            <a:srgbClr val="000000"/>
                          </a:solidFill>
                          <a:effectLst/>
                          <a:latin typeface="Calibri" panose="020F0502020204030204" pitchFamily="34" charset="0"/>
                        </a:rPr>
                        <a:t>Chi-square</a:t>
                      </a:r>
                    </a:p>
                  </a:txBody>
                  <a:tcPr marL="7620" marR="7620" marT="7620" marB="0" anchor="ctr"/>
                </a:tc>
                <a:tc>
                  <a:txBody>
                    <a:bodyPr/>
                    <a:lstStyle/>
                    <a:p>
                      <a:pPr algn="r" fontAlgn="b"/>
                      <a:r>
                        <a:rPr lang="en-US" sz="1800" b="0" i="0" u="none" strike="noStrike" dirty="0">
                          <a:solidFill>
                            <a:srgbClr val="000000"/>
                          </a:solidFill>
                          <a:effectLst/>
                          <a:latin typeface="Calibri" panose="020F0502020204030204" pitchFamily="34" charset="0"/>
                        </a:rPr>
                        <a:t>0.7170907</a:t>
                      </a:r>
                    </a:p>
                  </a:txBody>
                  <a:tcPr marL="7620" marR="7620" marT="7620" marB="0" anchor="ctr"/>
                </a:tc>
                <a:extLst>
                  <a:ext uri="{0D108BD9-81ED-4DB2-BD59-A6C34878D82A}">
                    <a16:rowId xmlns:a16="http://schemas.microsoft.com/office/drawing/2014/main" val="3952549294"/>
                  </a:ext>
                </a:extLst>
              </a:tr>
            </a:tbl>
          </a:graphicData>
        </a:graphic>
      </p:graphicFrame>
      <p:sp>
        <p:nvSpPr>
          <p:cNvPr id="12" name="Rectangle 11">
            <a:extLst>
              <a:ext uri="{FF2B5EF4-FFF2-40B4-BE49-F238E27FC236}">
                <a16:creationId xmlns:a16="http://schemas.microsoft.com/office/drawing/2014/main" id="{8CDAC06C-6781-4620-AD2E-0A95F39D1030}"/>
              </a:ext>
            </a:extLst>
          </p:cNvPr>
          <p:cNvSpPr/>
          <p:nvPr/>
        </p:nvSpPr>
        <p:spPr>
          <a:xfrm>
            <a:off x="7219082" y="5992297"/>
            <a:ext cx="4676729" cy="369332"/>
          </a:xfrm>
          <a:prstGeom prst="rect">
            <a:avLst/>
          </a:prstGeom>
        </p:spPr>
        <p:txBody>
          <a:bodyPr wrap="none">
            <a:spAutoFit/>
          </a:bodyPr>
          <a:lstStyle/>
          <a:p>
            <a:r>
              <a:rPr lang="en-US" dirty="0"/>
              <a:t>Week 9 Identify Useful Feature for Cat Target.py</a:t>
            </a:r>
          </a:p>
        </p:txBody>
      </p:sp>
      <p:sp>
        <p:nvSpPr>
          <p:cNvPr id="3" name="Footer Placeholder 2">
            <a:extLst>
              <a:ext uri="{FF2B5EF4-FFF2-40B4-BE49-F238E27FC236}">
                <a16:creationId xmlns:a16="http://schemas.microsoft.com/office/drawing/2014/main" id="{6ED1D85B-1AEA-4C6C-9F4C-74E8E02BC391}"/>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1743958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Remarks on Feature Importance</a:t>
            </a:r>
          </a:p>
        </p:txBody>
      </p:sp>
      <p:graphicFrame>
        <p:nvGraphicFramePr>
          <p:cNvPr id="4" name="Content Placeholder 3">
            <a:extLst>
              <a:ext uri="{FF2B5EF4-FFF2-40B4-BE49-F238E27FC236}">
                <a16:creationId xmlns:a16="http://schemas.microsoft.com/office/drawing/2014/main" id="{E87D8619-165D-4A45-80B4-D7310D1DF670}"/>
              </a:ext>
            </a:extLst>
          </p:cNvPr>
          <p:cNvGraphicFramePr>
            <a:graphicFrameLocks noGrp="1"/>
          </p:cNvGraphicFramePr>
          <p:nvPr>
            <p:ph idx="1"/>
            <p:extLst>
              <p:ext uri="{D42A27DB-BD31-4B8C-83A1-F6EECF244321}">
                <p14:modId xmlns:p14="http://schemas.microsoft.com/office/powerpoint/2010/main" val="2827786431"/>
              </p:ext>
            </p:extLst>
          </p:nvPr>
        </p:nvGraphicFramePr>
        <p:xfrm>
          <a:off x="1257300" y="1690688"/>
          <a:ext cx="96774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82</a:t>
            </a:fld>
            <a:endParaRPr lang="en-US" dirty="0"/>
          </a:p>
        </p:txBody>
      </p:sp>
      <p:sp>
        <p:nvSpPr>
          <p:cNvPr id="3" name="Footer Placeholder 2">
            <a:extLst>
              <a:ext uri="{FF2B5EF4-FFF2-40B4-BE49-F238E27FC236}">
                <a16:creationId xmlns:a16="http://schemas.microsoft.com/office/drawing/2014/main" id="{D017BE16-C91B-4376-8CD8-33FB93E210B6}"/>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201666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Mid-Term Test Question 7</a:t>
            </a:r>
            <a:endParaRPr lang="en-US" sz="24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dirty="0"/>
          </a:p>
        </p:txBody>
      </p:sp>
      <p:sp>
        <p:nvSpPr>
          <p:cNvPr id="5" name="Footer Placeholder 4">
            <a:extLst>
              <a:ext uri="{FF2B5EF4-FFF2-40B4-BE49-F238E27FC236}">
                <a16:creationId xmlns:a16="http://schemas.microsoft.com/office/drawing/2014/main" id="{9D00CE71-196E-4EF3-BC86-F0E6D0723A71}"/>
              </a:ext>
            </a:extLst>
          </p:cNvPr>
          <p:cNvSpPr>
            <a:spLocks noGrp="1"/>
          </p:cNvSpPr>
          <p:nvPr>
            <p:ph type="ftr" sz="quarter" idx="11"/>
          </p:nvPr>
        </p:nvSpPr>
        <p:spPr/>
        <p:txBody>
          <a:bodyPr/>
          <a:lstStyle/>
          <a:p>
            <a:r>
              <a:rPr lang="en-US"/>
              <a:t>Copyright © 2020 by Ming-Long Lam, Ph.D.</a:t>
            </a:r>
            <a:endParaRPr lang="en-US" dirty="0"/>
          </a:p>
        </p:txBody>
      </p:sp>
      <p:sp>
        <p:nvSpPr>
          <p:cNvPr id="8" name="Content Placeholder 7">
            <a:extLst>
              <a:ext uri="{FF2B5EF4-FFF2-40B4-BE49-F238E27FC236}">
                <a16:creationId xmlns:a16="http://schemas.microsoft.com/office/drawing/2014/main" id="{AA0DE20C-1D41-4163-9538-D335DAE25E4E}"/>
              </a:ext>
            </a:extLst>
          </p:cNvPr>
          <p:cNvSpPr>
            <a:spLocks noGrp="1"/>
          </p:cNvSpPr>
          <p:nvPr>
            <p:ph idx="1"/>
          </p:nvPr>
        </p:nvSpPr>
        <p:spPr>
          <a:xfrm>
            <a:off x="838199" y="1825625"/>
            <a:ext cx="10255885" cy="4351338"/>
          </a:xfrm>
          <a:solidFill>
            <a:schemeClr val="bg1"/>
          </a:solidFill>
        </p:spPr>
        <p:txBody>
          <a:bodyPr>
            <a:normAutofit fontScale="92500" lnSpcReduction="20000"/>
          </a:bodyPr>
          <a:lstStyle/>
          <a:p>
            <a:pPr marL="0" marR="0" indent="0">
              <a:lnSpc>
                <a:spcPct val="120000"/>
              </a:lnSpc>
              <a:spcBef>
                <a:spcPts val="0"/>
              </a:spcBef>
              <a:spcAft>
                <a:spcPts val="0"/>
              </a:spcAft>
              <a:buNone/>
            </a:pPr>
            <a:r>
              <a:rPr lang="en-US" sz="2000" dirty="0">
                <a:latin typeface="Calibri" panose="020F0502020204030204" pitchFamily="34" charset="0"/>
                <a:ea typeface="Calibri" panose="020F0502020204030204" pitchFamily="34" charset="0"/>
                <a:cs typeface="Times New Roman" panose="02020603050405020304" pitchFamily="18" charset="0"/>
              </a:rPr>
              <a:t>Suppose we trained a binary classification model and the Area Under Curve value is one. Then what is the Sensitivity value when the False Positive Rate is 37.5%?</a:t>
            </a:r>
          </a:p>
          <a:p>
            <a:pPr marL="342900" marR="0" lvl="0" indent="-342900">
              <a:lnSpc>
                <a:spcPct val="12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0%</a:t>
            </a:r>
          </a:p>
          <a:p>
            <a:pPr marL="342900" marR="0" lvl="0" indent="-342900">
              <a:lnSpc>
                <a:spcPct val="12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37.5%</a:t>
            </a:r>
          </a:p>
          <a:p>
            <a:pPr marL="342900" marR="0" lvl="0" indent="-342900">
              <a:lnSpc>
                <a:spcPct val="12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50%</a:t>
            </a:r>
          </a:p>
          <a:p>
            <a:pPr marL="342900" marR="0" lvl="0" indent="-342900">
              <a:lnSpc>
                <a:spcPct val="12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100%</a:t>
            </a:r>
          </a:p>
          <a:p>
            <a:pPr marL="342900" marR="0" lvl="0" indent="-342900">
              <a:lnSpc>
                <a:spcPct val="120000"/>
              </a:lnSpc>
              <a:spcBef>
                <a:spcPts val="0"/>
              </a:spcBef>
              <a:spcAft>
                <a:spcPts val="0"/>
              </a:spcAft>
              <a:buFont typeface="+mj-lt"/>
              <a:buAutoNum type="alphaUcParenBoth"/>
            </a:pPr>
            <a:r>
              <a:rPr lang="en-US" sz="2000" dirty="0">
                <a:latin typeface="Calibri" panose="020F0502020204030204" pitchFamily="34" charset="0"/>
                <a:ea typeface="Calibri" panose="020F0502020204030204" pitchFamily="34" charset="0"/>
                <a:cs typeface="Times New Roman" panose="02020603050405020304" pitchFamily="18" charset="0"/>
              </a:rPr>
              <a:t>Cannot be determined</a:t>
            </a:r>
          </a:p>
          <a:p>
            <a:pPr marL="0" marR="0">
              <a:lnSpc>
                <a:spcPct val="120000"/>
              </a:lnSpc>
              <a:spcBef>
                <a:spcPts val="0"/>
              </a:spcBef>
              <a:spcAft>
                <a:spcPts val="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20000"/>
              </a:lnSpc>
              <a:buNone/>
            </a:pP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The Received Operating Characteristic (ROC) plots the Sensitivity value versus the One-Minus-Specificity value.  The One-Minus-Specificity value is the False Positive Rate.  When the Area Under Curve value is one, the Receiver Operating Characteristic (ROC) curve has a special form.  It goes straight up from the (0%, 0%) coordinates to the (0%, 100%) coordinates, and the crosses horizontally to the (100%, 100%) coordinates.  Therefore, for any False Positive Rate that is greater than 0%, the Sensitivity value is always 100%.  The correct answer is D.</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Where does a ROC curve of a perfect classifier start? - Cross Validated">
            <a:extLst>
              <a:ext uri="{FF2B5EF4-FFF2-40B4-BE49-F238E27FC236}">
                <a16:creationId xmlns:a16="http://schemas.microsoft.com/office/drawing/2014/main" id="{9735093B-C6CF-45F5-BA67-841B84F1BB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8412" y="2313992"/>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457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12552</TotalTime>
  <Words>9618</Words>
  <Application>Microsoft Office PowerPoint</Application>
  <PresentationFormat>Widescreen</PresentationFormat>
  <Paragraphs>1698</Paragraphs>
  <Slides>82</Slides>
  <Notes>74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Cambria Math</vt:lpstr>
      <vt:lpstr>Courier New</vt:lpstr>
      <vt:lpstr>Symbol</vt:lpstr>
      <vt:lpstr>Office Theme</vt:lpstr>
      <vt:lpstr>   CS 484 Intro to Machine Learning</vt:lpstr>
      <vt:lpstr>Week 9 Agenda: Feature Selection</vt:lpstr>
      <vt:lpstr>Mid-Term Test Question 1</vt:lpstr>
      <vt:lpstr>Mid-Term Test Question 2</vt:lpstr>
      <vt:lpstr>Mid-Term Test Question 3</vt:lpstr>
      <vt:lpstr>Mid-Term Test Question 4</vt:lpstr>
      <vt:lpstr>Mid-Term Test Question 5</vt:lpstr>
      <vt:lpstr>Mid-Term Test Question 6</vt:lpstr>
      <vt:lpstr>Mid-Term Test Question 7</vt:lpstr>
      <vt:lpstr>Mid-Term Test Question 8</vt:lpstr>
      <vt:lpstr>Mid-Term Test Question 9</vt:lpstr>
      <vt:lpstr>Mid-Term Test Question 10</vt:lpstr>
      <vt:lpstr>Mid-Term Test Question 11</vt:lpstr>
      <vt:lpstr>Mid-Term Test Question 12</vt:lpstr>
      <vt:lpstr>Mid-Term Test Question 12 (continued)</vt:lpstr>
      <vt:lpstr>Mid-Term Test Question 13, 14, and 15</vt:lpstr>
      <vt:lpstr>Mid-Term Test Question 13</vt:lpstr>
      <vt:lpstr>Mid-Term Test Question 14</vt:lpstr>
      <vt:lpstr>Mid-Term Test Question 15</vt:lpstr>
      <vt:lpstr>Mid-Term Test Question 16</vt:lpstr>
      <vt:lpstr>Mid-Term Test Question 16 (continued)</vt:lpstr>
      <vt:lpstr>Mid-Term Test Question 16 (continued)</vt:lpstr>
      <vt:lpstr>Mid-Term Test Question 17 and 18</vt:lpstr>
      <vt:lpstr>Mid-Term Test Question 17</vt:lpstr>
      <vt:lpstr>Mid-Term Test Question 18</vt:lpstr>
      <vt:lpstr>Mid-Term Test Question 19 and 20</vt:lpstr>
      <vt:lpstr>Mid-Term Test Question 19</vt:lpstr>
      <vt:lpstr>Mid-Term Test Question 19</vt:lpstr>
      <vt:lpstr>Mid-Term Test Question 20</vt:lpstr>
      <vt:lpstr>Mid-Term Test Recap</vt:lpstr>
      <vt:lpstr>Feature Selection in Model Building</vt:lpstr>
      <vt:lpstr>Why Select Feature in Model Building?</vt:lpstr>
      <vt:lpstr>Avoid These Features (At least, seek an opinion before using them)</vt:lpstr>
      <vt:lpstr>Use These Features At Your Own Risk</vt:lpstr>
      <vt:lpstr>Required Feature Inclusion</vt:lpstr>
      <vt:lpstr>Need to Identify Helpful Features</vt:lpstr>
      <vt:lpstr>Identify the Helpful Features</vt:lpstr>
      <vt:lpstr>Chi-square Test</vt:lpstr>
      <vt:lpstr>Chi-square Test – Poisson Distribution</vt:lpstr>
      <vt:lpstr>Poisson Distribution</vt:lpstr>
      <vt:lpstr>Chi-square Test</vt:lpstr>
      <vt:lpstr>Chi-square Test</vt:lpstr>
      <vt:lpstr>Chi-Square Distribution</vt:lpstr>
      <vt:lpstr>Chi-Square Distribution</vt:lpstr>
      <vt:lpstr>Chi-square Test – Expected Count</vt:lpstr>
      <vt:lpstr>Chi-square Test - Procedure</vt:lpstr>
      <vt:lpstr>Analysis of Variance (ANOVA) Test</vt:lpstr>
      <vt:lpstr>Analysis of Variance (ANOVA) Test</vt:lpstr>
      <vt:lpstr>Analysis of Variance (ANOVA) Test</vt:lpstr>
      <vt:lpstr>Continuous – F Distribution</vt:lpstr>
      <vt:lpstr>Continuous – F Distribution</vt:lpstr>
      <vt:lpstr>F Test - Procedure</vt:lpstr>
      <vt:lpstr>Regression Test</vt:lpstr>
      <vt:lpstr>Regression Test</vt:lpstr>
      <vt:lpstr>Continuous – Student’s t Distribution</vt:lpstr>
      <vt:lpstr>Continuous – Student’s t Distribution</vt:lpstr>
      <vt:lpstr>Regression Test</vt:lpstr>
      <vt:lpstr>Student’s t Test - Procedure</vt:lpstr>
      <vt:lpstr>Deviance Test</vt:lpstr>
      <vt:lpstr>Deviance Test - Procedure</vt:lpstr>
      <vt:lpstr>The Home Equity Loan Example</vt:lpstr>
      <vt:lpstr>The Home Equity Loan Example</vt:lpstr>
      <vt:lpstr>The Home Equity Loan Example</vt:lpstr>
      <vt:lpstr>The Home Equity Loan Example</vt:lpstr>
      <vt:lpstr>The Home Equity Loan Example</vt:lpstr>
      <vt:lpstr>The Home Equity Loan Example</vt:lpstr>
      <vt:lpstr>Feature Importance</vt:lpstr>
      <vt:lpstr>Common Measures for Feature Importance</vt:lpstr>
      <vt:lpstr>Feature Importance: -log_10⁡(Significance)</vt:lpstr>
      <vt:lpstr>The Home Equity Loan Example</vt:lpstr>
      <vt:lpstr>Association Based Feature Importance</vt:lpstr>
      <vt:lpstr>Cramer’s V</vt:lpstr>
      <vt:lpstr>Cramer’s V</vt:lpstr>
      <vt:lpstr>Eta-squared</vt:lpstr>
      <vt:lpstr>Squared Pearson Correlation</vt:lpstr>
      <vt:lpstr>McFadden's Pseudo R^2</vt:lpstr>
      <vt:lpstr>The Home Equity Loan Example</vt:lpstr>
      <vt:lpstr>The Home Equity Loan Example</vt:lpstr>
      <vt:lpstr>The Home Equity Loan Example</vt:lpstr>
      <vt:lpstr>The Home Equity Loan Example</vt:lpstr>
      <vt:lpstr>The Home Equity Loan Example</vt:lpstr>
      <vt:lpstr>Remarks on Feature Importance</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 Lam</cp:lastModifiedBy>
  <cp:revision>2166</cp:revision>
  <cp:lastPrinted>2014-06-20T14:10:14Z</cp:lastPrinted>
  <dcterms:created xsi:type="dcterms:W3CDTF">2014-05-31T22:30:28Z</dcterms:created>
  <dcterms:modified xsi:type="dcterms:W3CDTF">2020-10-22T02:31:31Z</dcterms:modified>
</cp:coreProperties>
</file>